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70" r:id="rId8"/>
    <p:sldId id="271" r:id="rId9"/>
    <p:sldId id="273" r:id="rId10"/>
    <p:sldId id="274" r:id="rId11"/>
    <p:sldId id="276" r:id="rId12"/>
    <p:sldId id="277" r:id="rId13"/>
    <p:sldId id="263" r:id="rId14"/>
    <p:sldId id="279" r:id="rId15"/>
    <p:sldId id="280" r:id="rId16"/>
    <p:sldId id="281" r:id="rId17"/>
    <p:sldId id="282" r:id="rId18"/>
    <p:sldId id="283" r:id="rId19"/>
    <p:sldId id="264" r:id="rId20"/>
    <p:sldId id="284" r:id="rId21"/>
    <p:sldId id="286" r:id="rId22"/>
    <p:sldId id="303" r:id="rId23"/>
    <p:sldId id="285" r:id="rId24"/>
    <p:sldId id="265" r:id="rId25"/>
    <p:sldId id="287" r:id="rId26"/>
    <p:sldId id="288" r:id="rId27"/>
    <p:sldId id="266" r:id="rId28"/>
    <p:sldId id="289" r:id="rId29"/>
    <p:sldId id="290" r:id="rId30"/>
    <p:sldId id="291" r:id="rId31"/>
    <p:sldId id="292" r:id="rId32"/>
    <p:sldId id="267" r:id="rId33"/>
    <p:sldId id="268" r:id="rId34"/>
    <p:sldId id="293" r:id="rId35"/>
    <p:sldId id="294" r:id="rId36"/>
    <p:sldId id="269" r:id="rId37"/>
    <p:sldId id="296" r:id="rId38"/>
    <p:sldId id="297" r:id="rId39"/>
    <p:sldId id="298" r:id="rId40"/>
    <p:sldId id="299" r:id="rId41"/>
    <p:sldId id="300" r:id="rId42"/>
    <p:sldId id="301" r:id="rId43"/>
    <p:sldId id="302" r:id="rId44"/>
    <p:sldId id="295"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ndara" charset="0"/>
        <a:ea typeface="Arial" charset="0"/>
        <a:cs typeface="Arial" charset="0"/>
      </a:defRPr>
    </a:lvl1pPr>
    <a:lvl2pPr marL="457200" algn="l" rtl="0" fontAlgn="base">
      <a:spcBef>
        <a:spcPct val="0"/>
      </a:spcBef>
      <a:spcAft>
        <a:spcPct val="0"/>
      </a:spcAft>
      <a:defRPr kern="1200">
        <a:solidFill>
          <a:schemeClr val="tx1"/>
        </a:solidFill>
        <a:latin typeface="Candara" charset="0"/>
        <a:ea typeface="Arial" charset="0"/>
        <a:cs typeface="Arial" charset="0"/>
      </a:defRPr>
    </a:lvl2pPr>
    <a:lvl3pPr marL="914400" algn="l" rtl="0" fontAlgn="base">
      <a:spcBef>
        <a:spcPct val="0"/>
      </a:spcBef>
      <a:spcAft>
        <a:spcPct val="0"/>
      </a:spcAft>
      <a:defRPr kern="1200">
        <a:solidFill>
          <a:schemeClr val="tx1"/>
        </a:solidFill>
        <a:latin typeface="Candara" charset="0"/>
        <a:ea typeface="Arial" charset="0"/>
        <a:cs typeface="Arial" charset="0"/>
      </a:defRPr>
    </a:lvl3pPr>
    <a:lvl4pPr marL="1371600" algn="l" rtl="0" fontAlgn="base">
      <a:spcBef>
        <a:spcPct val="0"/>
      </a:spcBef>
      <a:spcAft>
        <a:spcPct val="0"/>
      </a:spcAft>
      <a:defRPr kern="1200">
        <a:solidFill>
          <a:schemeClr val="tx1"/>
        </a:solidFill>
        <a:latin typeface="Candara" charset="0"/>
        <a:ea typeface="Arial" charset="0"/>
        <a:cs typeface="Arial" charset="0"/>
      </a:defRPr>
    </a:lvl4pPr>
    <a:lvl5pPr marL="1828800" algn="l" rtl="0" fontAlgn="base">
      <a:spcBef>
        <a:spcPct val="0"/>
      </a:spcBef>
      <a:spcAft>
        <a:spcPct val="0"/>
      </a:spcAft>
      <a:defRPr kern="1200">
        <a:solidFill>
          <a:schemeClr val="tx1"/>
        </a:solidFill>
        <a:latin typeface="Candara" charset="0"/>
        <a:ea typeface="Arial" charset="0"/>
        <a:cs typeface="Arial" charset="0"/>
      </a:defRPr>
    </a:lvl5pPr>
    <a:lvl6pPr marL="2286000" algn="l" defTabSz="914400" rtl="0" eaLnBrk="1" latinLnBrk="0" hangingPunct="1">
      <a:defRPr kern="1200">
        <a:solidFill>
          <a:schemeClr val="tx1"/>
        </a:solidFill>
        <a:latin typeface="Candara" charset="0"/>
        <a:ea typeface="Arial" charset="0"/>
        <a:cs typeface="Arial" charset="0"/>
      </a:defRPr>
    </a:lvl6pPr>
    <a:lvl7pPr marL="2743200" algn="l" defTabSz="914400" rtl="0" eaLnBrk="1" latinLnBrk="0" hangingPunct="1">
      <a:defRPr kern="1200">
        <a:solidFill>
          <a:schemeClr val="tx1"/>
        </a:solidFill>
        <a:latin typeface="Candara" charset="0"/>
        <a:ea typeface="Arial" charset="0"/>
        <a:cs typeface="Arial" charset="0"/>
      </a:defRPr>
    </a:lvl7pPr>
    <a:lvl8pPr marL="3200400" algn="l" defTabSz="914400" rtl="0" eaLnBrk="1" latinLnBrk="0" hangingPunct="1">
      <a:defRPr kern="1200">
        <a:solidFill>
          <a:schemeClr val="tx1"/>
        </a:solidFill>
        <a:latin typeface="Candara" charset="0"/>
        <a:ea typeface="Arial" charset="0"/>
        <a:cs typeface="Arial" charset="0"/>
      </a:defRPr>
    </a:lvl8pPr>
    <a:lvl9pPr marL="3657600" algn="l" defTabSz="914400" rtl="0" eaLnBrk="1" latinLnBrk="0" hangingPunct="1">
      <a:defRPr kern="1200">
        <a:solidFill>
          <a:schemeClr val="tx1"/>
        </a:solidFill>
        <a:latin typeface="Candara" charset="0"/>
        <a:ea typeface="Arial" charset="0"/>
        <a:cs typeface="Arial" charset="0"/>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26262"/>
    <a:srgbClr val="6B86FB"/>
    <a:srgbClr val="FFFFFF"/>
    <a:srgbClr val="6699FF"/>
    <a:srgbClr val="3366FF"/>
    <a:srgbClr val="9799E9"/>
    <a:srgbClr val="89AEF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810" autoAdjust="0"/>
  </p:normalViewPr>
  <p:slideViewPr>
    <p:cSldViewPr snapToGrid="0">
      <p:cViewPr>
        <p:scale>
          <a:sx n="30" d="100"/>
          <a:sy n="30" d="100"/>
        </p:scale>
        <p:origin x="-2526" y="-84"/>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222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781175" y="328613"/>
            <a:ext cx="3159125" cy="23685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293246" y="2788919"/>
            <a:ext cx="6451401" cy="6215829"/>
          </a:xfrm>
          <a:prstGeom prst="rect">
            <a:avLst/>
          </a:prstGeom>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BE8315AD-3EC7-3D45-89E5-BE627BAD64E0}" type="slidenum">
              <a:rPr lang="en-CA" altLang="en-US"/>
              <a:pPr/>
              <a:t>‹#›</a:t>
            </a:fld>
            <a:endParaRPr lang="en-CA" altLang="en-US"/>
          </a:p>
        </p:txBody>
      </p:sp>
    </p:spTree>
    <p:extLst>
      <p:ext uri="{BB962C8B-B14F-4D97-AF65-F5344CB8AC3E}">
        <p14:creationId xmlns:p14="http://schemas.microsoft.com/office/powerpoint/2010/main" val="1115377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ontspace.com/total-fontgeek-dtf-ltd/nintendo-dingbats-nb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Introduction (5 min)</a:t>
            </a:r>
            <a:endParaRPr lang="en-CA" altLang="en-US" dirty="0"/>
          </a:p>
          <a:p>
            <a:pPr>
              <a:spcBef>
                <a:spcPct val="0"/>
              </a:spcBef>
            </a:pPr>
            <a:endParaRPr lang="en-CA" altLang="en-US" dirty="0" smtClean="0"/>
          </a:p>
          <a:p>
            <a:pPr>
              <a:spcBef>
                <a:spcPct val="0"/>
              </a:spcBef>
            </a:pPr>
            <a:r>
              <a:rPr lang="en-CA" altLang="en-US" dirty="0" smtClean="0"/>
              <a:t>Hi</a:t>
            </a:r>
            <a:r>
              <a:rPr lang="en-CA" altLang="en-US" baseline="0" dirty="0" smtClean="0"/>
              <a:t> and welcome to "Everything I ever needed to know about simulations I learned from videogames". This session is all about how much the games we play for fun can teach us about making the simulations we create for training, whether they’re something as simple as teaching someone the steps for using software or as complex as letting people practice soft skills like coaching, more engaging, exciting, and effective. Now, obviously we can't cover every possible thing you could learn about the connection between sims and videogames in just one hour. But what we can do is discuss a new way of looking at games so you can make your own discoveries. I'm going to talk about some of the highlights of what absurd amounts of gaming have taught me about making more successful simulations, I'll give you some thought starters, and even give you some suggestions for </a:t>
            </a:r>
            <a:r>
              <a:rPr lang="en-CA" altLang="en-US" baseline="0" dirty="0" err="1" smtClean="0"/>
              <a:t>videogames</a:t>
            </a:r>
            <a:r>
              <a:rPr lang="en-CA" altLang="en-US" baseline="0" dirty="0" smtClean="0"/>
              <a:t> I found particularly helpful in changing how I developed simulations.</a:t>
            </a:r>
            <a:r>
              <a:rPr lang="en-CA" altLang="en-US" baseline="0" dirty="0"/>
              <a:t> </a:t>
            </a:r>
            <a:r>
              <a:rPr lang="en-CA" altLang="en-US" baseline="0" dirty="0" smtClean="0"/>
              <a:t>If that sounds like what you're looking for, then you're in the right place.</a:t>
            </a:r>
          </a:p>
          <a:p>
            <a:pPr>
              <a:spcBef>
                <a:spcPct val="0"/>
              </a:spcBef>
            </a:pPr>
            <a:endParaRPr lang="en-CA" altLang="en-US" baseline="0" dirty="0" smtClean="0"/>
          </a:p>
          <a:p>
            <a:pPr>
              <a:spcBef>
                <a:spcPct val="0"/>
              </a:spcBef>
            </a:pPr>
            <a:r>
              <a:rPr lang="en-CA" altLang="en-US" baseline="0" dirty="0" smtClean="0"/>
              <a:t>Just a quick up front message: I always share my slide decks, so if you happen to miss anything along the way, I'll be sharing a weblink at the end of the presentation that you can download the deck from.</a:t>
            </a:r>
          </a:p>
          <a:p>
            <a:pPr>
              <a:spcBef>
                <a:spcPct val="0"/>
              </a:spcBef>
            </a:pPr>
            <a:endParaRPr lang="en-CA" altLang="en-US" baseline="0" dirty="0" smtClean="0"/>
          </a:p>
          <a:p>
            <a:pPr>
              <a:spcBef>
                <a:spcPct val="0"/>
              </a:spcBef>
            </a:pPr>
            <a:r>
              <a:rPr lang="en-CA" altLang="en-US" dirty="0" smtClean="0"/>
              <a:t>Fonts:</a:t>
            </a:r>
          </a:p>
          <a:p>
            <a:pPr>
              <a:spcBef>
                <a:spcPct val="0"/>
              </a:spcBef>
            </a:pPr>
            <a:r>
              <a:rPr lang="en-CA" altLang="en-US" dirty="0" smtClean="0"/>
              <a:t>Press Start 2p font: http://www.fontspace.com/codeman38/press-start-2p</a:t>
            </a:r>
          </a:p>
          <a:p>
            <a:pPr>
              <a:spcBef>
                <a:spcPct val="0"/>
              </a:spcBef>
            </a:pPr>
            <a:r>
              <a:rPr lang="en-CA" altLang="en-US" dirty="0" smtClean="0">
                <a:hlinkClick r:id="rId3" tooltip="Free Nintendo Dingbats NBP font"/>
              </a:rPr>
              <a:t>Nintendo Dingbats NBP</a:t>
            </a:r>
            <a:r>
              <a:rPr lang="en-CA" altLang="en-US" dirty="0" smtClean="0"/>
              <a:t>: http://www.fontspace.com/total-fontgeek-dtf-ltd/nintendo-dingbats-nbp</a:t>
            </a:r>
          </a:p>
          <a:p>
            <a:pPr>
              <a:spcBef>
                <a:spcPct val="0"/>
              </a:spcBef>
            </a:pPr>
            <a:r>
              <a:rPr lang="en-CA" altLang="en-US" dirty="0" err="1" smtClean="0"/>
              <a:t>Gamecuben</a:t>
            </a:r>
            <a:r>
              <a:rPr lang="en-CA" altLang="en-US" dirty="0" smtClean="0"/>
              <a:t>: http://www.fontspace.com/bleutuna/gamecuben</a:t>
            </a:r>
          </a:p>
          <a:p>
            <a:pPr>
              <a:spcBef>
                <a:spcPct val="0"/>
              </a:spcBef>
            </a:pPr>
            <a:r>
              <a:rPr lang="en-CA" altLang="en-US" b="1" dirty="0" smtClean="0"/>
              <a:t>Mushroom Kingdom NBP</a:t>
            </a:r>
            <a:r>
              <a:rPr lang="en-CA" altLang="en-US" dirty="0" smtClean="0"/>
              <a:t>: http://www.fontspace.com/total-fontgeek-dtf-ltd/mushroom-kingdom-nbp</a:t>
            </a:r>
            <a:endParaRPr lang="en-CA" altLang="en-US" b="1" dirty="0" smtClean="0"/>
          </a:p>
          <a:p>
            <a:pPr>
              <a:spcBef>
                <a:spcPct val="0"/>
              </a:spcBef>
            </a:pPr>
            <a:endParaRPr lang="en-CA" altLang="en-US" baseline="0"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694BF22-E5C2-FF48-84D1-CA2353357BC7}" type="slidenum">
              <a:rPr lang="en-CA" altLang="en-US">
                <a:latin typeface="Calibri" charset="0"/>
              </a:rPr>
              <a:pPr/>
              <a:t>1</a:t>
            </a:fld>
            <a:endParaRPr lang="en-CA" altLang="en-US">
              <a:latin typeface="Calibri" charset="0"/>
            </a:endParaRPr>
          </a:p>
        </p:txBody>
      </p:sp>
    </p:spTree>
    <p:extLst>
      <p:ext uri="{BB962C8B-B14F-4D97-AF65-F5344CB8AC3E}">
        <p14:creationId xmlns:p14="http://schemas.microsoft.com/office/powerpoint/2010/main" val="338888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1: Show some sample audience profiles. </a:t>
            </a:r>
            <a:r>
              <a:rPr lang="en-CA" altLang="en-US" b="1" dirty="0" smtClean="0"/>
              <a:t>(3 </a:t>
            </a:r>
            <a:r>
              <a:rPr lang="en-CA" altLang="en-US" b="1" dirty="0"/>
              <a:t>min)</a:t>
            </a:r>
          </a:p>
          <a:p>
            <a:pPr>
              <a:spcBef>
                <a:spcPct val="0"/>
              </a:spcBef>
            </a:pPr>
            <a:endParaRPr lang="en-CA" altLang="en-US" dirty="0" smtClean="0"/>
          </a:p>
          <a:p>
            <a:pPr>
              <a:spcBef>
                <a:spcPct val="0"/>
              </a:spcBef>
            </a:pPr>
            <a:r>
              <a:rPr lang="en-CA" altLang="en-US" dirty="0" smtClean="0"/>
              <a:t>So in our case our industry has a technique that’s rather similar: a learner</a:t>
            </a:r>
            <a:r>
              <a:rPr lang="en-CA" altLang="en-US" baseline="0" dirty="0" smtClean="0"/>
              <a:t> profile. Just like in the gaming world, it’s a way for us to describe our average audience for the training we’re creating. They do a lot to help you ground any kind of training you create in your audience’s real world and real needs, which leads to training that people find more helpful and practical. </a:t>
            </a:r>
          </a:p>
          <a:p>
            <a:pPr>
              <a:spcBef>
                <a:spcPct val="0"/>
              </a:spcBef>
            </a:pPr>
            <a:endParaRPr lang="en-CA" altLang="en-US" baseline="0" dirty="0" smtClean="0"/>
          </a:p>
          <a:p>
            <a:pPr defTabSz="931774">
              <a:spcBef>
                <a:spcPct val="0"/>
              </a:spcBef>
              <a:defRPr/>
            </a:pPr>
            <a:r>
              <a:rPr lang="en-CA" altLang="en-US" baseline="0" dirty="0" smtClean="0"/>
              <a:t>Just like game developers, you’re going to be putting together an average picture of your audience. So you’ll build a profile but you’re going to be answering a different set of questions than a game dev. I tend to find that every project requires a slightly different set of questions to get to the bottom of things, but in each case these questions should help you learn more about your audience’s experience with the content, what they need to do differently after the </a:t>
            </a:r>
            <a:r>
              <a:rPr lang="en-CA" altLang="en-US" baseline="0" dirty="0" err="1" smtClean="0"/>
              <a:t>sim</a:t>
            </a:r>
            <a:r>
              <a:rPr lang="en-CA" altLang="en-US" baseline="0" dirty="0" smtClean="0"/>
              <a:t>, what kind of </a:t>
            </a:r>
            <a:r>
              <a:rPr lang="en-CA" altLang="en-US" baseline="0" dirty="0" err="1" smtClean="0"/>
              <a:t>sim</a:t>
            </a:r>
            <a:r>
              <a:rPr lang="en-CA" altLang="en-US" baseline="0" dirty="0" smtClean="0"/>
              <a:t> they’ll get the most out of, and how they feel about training. If you’re creating a digital </a:t>
            </a:r>
            <a:r>
              <a:rPr lang="en-CA" altLang="en-US" baseline="0" dirty="0" err="1" smtClean="0"/>
              <a:t>sim</a:t>
            </a:r>
            <a:r>
              <a:rPr lang="en-CA" altLang="en-US" baseline="0" dirty="0" smtClean="0"/>
              <a:t>, you’re also going to need to know more about the tech they have access to and what their comfort is with is. I’ve actually got a list on the resource website for this talk of some sample questions you can use to begin building a learner profile.</a:t>
            </a:r>
          </a:p>
          <a:p>
            <a:pPr defTabSz="931774">
              <a:spcBef>
                <a:spcPct val="0"/>
              </a:spcBef>
              <a:defRPr/>
            </a:pPr>
            <a:endParaRPr lang="en-CA" altLang="en-US" baseline="0" dirty="0" smtClean="0"/>
          </a:p>
          <a:p>
            <a:pPr defTabSz="931774">
              <a:spcBef>
                <a:spcPct val="0"/>
              </a:spcBef>
              <a:defRPr/>
            </a:pPr>
            <a:r>
              <a:rPr lang="en-CA" altLang="en-US" baseline="0" dirty="0" smtClean="0"/>
              <a:t>So here’s one example of a basic learner profile, but even this short profile can do a lot to guide me. For instance, I know this audience typically doesn’t have sound on their computers, so if I’m doing a digital </a:t>
            </a:r>
            <a:r>
              <a:rPr lang="en-CA" altLang="en-US" baseline="0" dirty="0" err="1" smtClean="0"/>
              <a:t>sim</a:t>
            </a:r>
            <a:r>
              <a:rPr lang="en-CA" altLang="en-US" baseline="0" dirty="0" smtClean="0"/>
              <a:t> I know not to waste time on voiceovers. I also know they’ve done </a:t>
            </a:r>
            <a:r>
              <a:rPr lang="en-CA" altLang="en-US" baseline="0" dirty="0" err="1" smtClean="0"/>
              <a:t>sims</a:t>
            </a:r>
            <a:r>
              <a:rPr lang="en-CA" altLang="en-US" baseline="0" dirty="0" smtClean="0"/>
              <a:t> for training before. That means I don’t need to include a lot of content that teaches them how to use a </a:t>
            </a:r>
            <a:r>
              <a:rPr lang="en-CA" altLang="en-US" baseline="0" dirty="0" err="1" smtClean="0"/>
              <a:t>sim</a:t>
            </a:r>
            <a:r>
              <a:rPr lang="en-CA" altLang="en-US" baseline="0" dirty="0" smtClean="0"/>
              <a:t> itself. They’ve also had training on this content in the past, but it was patchy. Maybe I should find ways for them to skip what they already know?</a:t>
            </a:r>
          </a:p>
          <a:p>
            <a:pPr defTabSz="931774">
              <a:spcBef>
                <a:spcPct val="0"/>
              </a:spcBef>
              <a:defRPr/>
            </a:pPr>
            <a:endParaRPr lang="en-CA" altLang="en-US" baseline="0" dirty="0" smtClean="0"/>
          </a:p>
          <a:p>
            <a:pPr defTabSz="931774">
              <a:spcBef>
                <a:spcPct val="0"/>
              </a:spcBef>
              <a:defRPr/>
            </a:pPr>
            <a:r>
              <a:rPr lang="en-CA" altLang="en-US" i="1" baseline="0" dirty="0" smtClean="0"/>
              <a:t>(cue animation)</a:t>
            </a:r>
          </a:p>
          <a:p>
            <a:pPr defTabSz="931774">
              <a:spcBef>
                <a:spcPct val="0"/>
              </a:spcBef>
              <a:defRPr/>
            </a:pPr>
            <a:endParaRPr lang="en-CA" altLang="en-US" baseline="0" dirty="0" smtClean="0"/>
          </a:p>
          <a:p>
            <a:pPr defTabSz="931774">
              <a:spcBef>
                <a:spcPct val="0"/>
              </a:spcBef>
              <a:defRPr/>
            </a:pPr>
            <a:r>
              <a:rPr lang="en-CA" altLang="en-US" baseline="0" dirty="0" smtClean="0"/>
              <a:t>Now, here’s another learner profile, and it’s quite a bit different. If this is my target audience, I can see that they have limited time, so no multi-hour </a:t>
            </a:r>
            <a:r>
              <a:rPr lang="en-CA" altLang="en-US" baseline="0" dirty="0" err="1" smtClean="0"/>
              <a:t>sims</a:t>
            </a:r>
            <a:r>
              <a:rPr lang="en-CA" altLang="en-US" baseline="0" dirty="0" smtClean="0"/>
              <a:t> here. I also know they’ve had some bad experiences with eLearning, but do enjoy casual games. I’m probably going to want to make thing look more like a game and less like eLearning to keep them happy. Making the </a:t>
            </a:r>
            <a:r>
              <a:rPr lang="en-CA" altLang="en-US" baseline="0" dirty="0" err="1" smtClean="0"/>
              <a:t>sim</a:t>
            </a:r>
            <a:r>
              <a:rPr lang="en-CA" altLang="en-US" baseline="0" dirty="0" smtClean="0"/>
              <a:t> playable on a tablet could be a smart idea too. </a:t>
            </a:r>
          </a:p>
          <a:p>
            <a:pPr defTabSz="931774">
              <a:spcBef>
                <a:spcPct val="0"/>
              </a:spcBef>
              <a:defRPr/>
            </a:pPr>
            <a:endParaRPr lang="en-CA" altLang="en-US" baseline="0" dirty="0" smtClean="0"/>
          </a:p>
          <a:p>
            <a:pPr defTabSz="931774">
              <a:spcBef>
                <a:spcPct val="0"/>
              </a:spcBef>
              <a:defRPr/>
            </a:pPr>
            <a:r>
              <a:rPr lang="en-CA" altLang="en-US" baseline="0" dirty="0" smtClean="0"/>
              <a:t>These are the kind of insights you can get from a learner profile.</a:t>
            </a:r>
          </a:p>
          <a:p>
            <a:pPr defTabSz="931774">
              <a:spcBef>
                <a:spcPct val="0"/>
              </a:spcBef>
              <a:defRPr/>
            </a:pPr>
            <a:endParaRPr lang="en-CA" altLang="en-US" baseline="0" dirty="0" smtClean="0"/>
          </a:p>
          <a:p>
            <a:pPr defTabSz="931774">
              <a:spcBef>
                <a:spcPct val="0"/>
              </a:spcBef>
              <a:defRPr/>
            </a:pPr>
            <a:r>
              <a:rPr lang="en-CA" altLang="en-US" baseline="0" dirty="0" smtClean="0"/>
              <a:t>So how do you find out this information? In some cases, you might know your audience personally, so you can answer these questions yourself. If you’re working with a SME, they can often be a good resource to tap as well. If you have the opportunity, doing surveys with a small cross section of your audience and sometimes even their managers can be incredibly useful. Also, previous test scores and performance reports can tell you a great deal. It’s not quick work, and it often requires a bit of detective work, but it pays off in the end.</a:t>
            </a:r>
          </a:p>
          <a:p>
            <a:pPr>
              <a:spcBef>
                <a:spcPct val="0"/>
              </a:spcBef>
            </a:pPr>
            <a:endParaRPr lang="en-CA" altLang="en-US" baseline="0" dirty="0" smtClean="0"/>
          </a:p>
          <a:p>
            <a:pPr>
              <a:spcBef>
                <a:spcPct val="0"/>
              </a:spcBef>
            </a:pPr>
            <a:endParaRPr lang="en-CA"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52250077-CDF3-AA40-BF68-0B64CAD746A1}" type="slidenum">
              <a:rPr lang="en-CA" altLang="en-US">
                <a:latin typeface="Calibri" charset="0"/>
              </a:rPr>
              <a:pPr/>
              <a:t>10</a:t>
            </a:fld>
            <a:endParaRPr lang="en-CA" altLang="en-US">
              <a:latin typeface="Calibri" charset="0"/>
            </a:endParaRPr>
          </a:p>
        </p:txBody>
      </p:sp>
    </p:spTree>
    <p:extLst>
      <p:ext uri="{BB962C8B-B14F-4D97-AF65-F5344CB8AC3E}">
        <p14:creationId xmlns:p14="http://schemas.microsoft.com/office/powerpoint/2010/main" val="893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1: So use the information you learned from the audience profile to tell you what kind of </a:t>
            </a:r>
            <a:r>
              <a:rPr lang="en-CA" altLang="en-US" b="1" dirty="0" err="1"/>
              <a:t>sim</a:t>
            </a:r>
            <a:r>
              <a:rPr lang="en-CA" altLang="en-US" b="1" dirty="0"/>
              <a:t> experience will work best for this audience. Look at what they need to get out of the experience, what knowledge level they’ll come in to it with, what training issues they’ve had in the past, what kind of device they’ll be accessing the </a:t>
            </a:r>
            <a:r>
              <a:rPr lang="en-CA" altLang="en-US" b="1" dirty="0" err="1"/>
              <a:t>sim</a:t>
            </a:r>
            <a:r>
              <a:rPr lang="en-CA" altLang="en-US" b="1" dirty="0"/>
              <a:t> on, etc. Then design a </a:t>
            </a:r>
            <a:r>
              <a:rPr lang="en-CA" altLang="en-US" b="1" dirty="0" err="1"/>
              <a:t>sim</a:t>
            </a:r>
            <a:r>
              <a:rPr lang="en-CA" altLang="en-US" b="1" dirty="0"/>
              <a:t> that meets those specific needs.</a:t>
            </a:r>
            <a:r>
              <a:rPr lang="en-CA" altLang="en-US" b="1" dirty="0" smtClean="0"/>
              <a:t> (1 </a:t>
            </a:r>
            <a:r>
              <a:rPr lang="en-CA" altLang="en-US" b="1" dirty="0"/>
              <a:t>min</a:t>
            </a:r>
            <a:r>
              <a:rPr lang="en-CA" altLang="en-US" b="1" dirty="0" smtClean="0"/>
              <a:t>)</a:t>
            </a:r>
          </a:p>
          <a:p>
            <a:pPr>
              <a:spcBef>
                <a:spcPct val="0"/>
              </a:spcBef>
            </a:pPr>
            <a:endParaRPr lang="en-CA" altLang="en-US" dirty="0" smtClean="0"/>
          </a:p>
          <a:p>
            <a:pPr defTabSz="931774">
              <a:spcBef>
                <a:spcPct val="0"/>
              </a:spcBef>
            </a:pPr>
            <a:r>
              <a:rPr lang="en-CA" altLang="en-US" dirty="0" smtClean="0"/>
              <a:t>Now</a:t>
            </a:r>
            <a:r>
              <a:rPr lang="en-CA" altLang="en-US" baseline="0" dirty="0" smtClean="0"/>
              <a:t> </a:t>
            </a:r>
            <a:r>
              <a:rPr lang="en-CA" altLang="en-US" dirty="0" smtClean="0"/>
              <a:t>comes the next step: deciding what style of </a:t>
            </a:r>
            <a:r>
              <a:rPr lang="en-CA" altLang="en-US" dirty="0" err="1" smtClean="0"/>
              <a:t>sim</a:t>
            </a:r>
            <a:r>
              <a:rPr lang="en-CA" altLang="en-US" dirty="0" smtClean="0"/>
              <a:t> you need to make</a:t>
            </a:r>
            <a:r>
              <a:rPr lang="en-CA" altLang="en-US" baseline="0" dirty="0" smtClean="0"/>
              <a:t>. The content you’re working with will guide you here, but the people you’re designing for should also influence your choices too.</a:t>
            </a:r>
            <a:endParaRPr lang="en-CA" altLang="en-US" dirty="0" smtClean="0"/>
          </a:p>
          <a:p>
            <a:pPr>
              <a:spcBef>
                <a:spcPct val="0"/>
              </a:spcBef>
            </a:pPr>
            <a:endParaRPr lang="en-CA" altLang="en-US" dirty="0" smtClean="0"/>
          </a:p>
          <a:p>
            <a:pPr>
              <a:spcBef>
                <a:spcPct val="0"/>
              </a:spcBef>
            </a:pPr>
            <a:r>
              <a:rPr lang="en-CA" altLang="en-US" dirty="0" smtClean="0"/>
              <a:t>Here’s where that learner profile comes in. You can use what you know about your average audience to tell you what kind of </a:t>
            </a:r>
            <a:r>
              <a:rPr lang="en-CA" altLang="en-US" dirty="0" err="1" smtClean="0"/>
              <a:t>sim</a:t>
            </a:r>
            <a:r>
              <a:rPr lang="en-CA" altLang="en-US" dirty="0" smtClean="0"/>
              <a:t> experience will work best for them. Then find a genre of </a:t>
            </a:r>
            <a:r>
              <a:rPr lang="en-CA" altLang="en-US" dirty="0" err="1" smtClean="0"/>
              <a:t>sim</a:t>
            </a:r>
            <a:r>
              <a:rPr lang="en-CA" altLang="en-US" dirty="0" smtClean="0"/>
              <a:t> that both fits your content AND what you</a:t>
            </a:r>
            <a:r>
              <a:rPr lang="en-CA" altLang="en-US" baseline="0" dirty="0" smtClean="0"/>
              <a:t> know about your players. </a:t>
            </a:r>
            <a:endParaRPr lang="en-CA"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F70246D7-81D1-E645-97E3-9B8AB671C1F3}" type="slidenum">
              <a:rPr lang="en-CA" altLang="en-US">
                <a:latin typeface="Calibri" charset="0"/>
              </a:rPr>
              <a:pPr/>
              <a:t>11</a:t>
            </a:fld>
            <a:endParaRPr lang="en-CA" altLang="en-US">
              <a:latin typeface="Calibri" charset="0"/>
            </a:endParaRPr>
          </a:p>
        </p:txBody>
      </p:sp>
    </p:spTree>
    <p:extLst>
      <p:ext uri="{BB962C8B-B14F-4D97-AF65-F5344CB8AC3E}">
        <p14:creationId xmlns:p14="http://schemas.microsoft.com/office/powerpoint/2010/main" val="127537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1: Examples – you know they’ll be accessing it on a tablet in between clients: Something that can be played quickly. They have basic skills and prefer to learn through watching others: use a software simulation that demonstrates the skills one by one and then lets them try it out. Complex skills with a lot of grey area instead of cut and dry answers: try a branched </a:t>
            </a:r>
            <a:r>
              <a:rPr lang="en-CA" altLang="en-US" b="1" dirty="0" err="1"/>
              <a:t>sim</a:t>
            </a:r>
            <a:r>
              <a:rPr lang="en-CA" altLang="en-US" b="1" dirty="0"/>
              <a:t> that’s story-based. (1 min)</a:t>
            </a:r>
            <a:endParaRPr lang="en-CA" altLang="en-US" b="1" dirty="0" smtClean="0"/>
          </a:p>
          <a:p>
            <a:pPr>
              <a:spcBef>
                <a:spcPct val="0"/>
              </a:spcBef>
            </a:pPr>
            <a:endParaRPr lang="en-CA" altLang="en-US" dirty="0" smtClean="0"/>
          </a:p>
          <a:p>
            <a:pPr>
              <a:spcBef>
                <a:spcPct val="0"/>
              </a:spcBef>
            </a:pPr>
            <a:r>
              <a:rPr lang="en-CA" altLang="en-US" dirty="0" smtClean="0"/>
              <a:t>Maybe you know your audience travels a lot,</a:t>
            </a:r>
            <a:r>
              <a:rPr lang="en-CA" altLang="en-US" baseline="0" dirty="0" smtClean="0"/>
              <a:t> so they </a:t>
            </a:r>
            <a:r>
              <a:rPr lang="en-CA" altLang="en-US" dirty="0" smtClean="0"/>
              <a:t>don’t have large</a:t>
            </a:r>
            <a:r>
              <a:rPr lang="en-CA" altLang="en-US" baseline="0" dirty="0" smtClean="0"/>
              <a:t> blocks of time to sit down for training. But they do have a lot of short breaks… and they do have a </a:t>
            </a:r>
            <a:r>
              <a:rPr lang="en-CA" altLang="en-US" baseline="0" dirty="0" err="1" smtClean="0"/>
              <a:t>smartphone</a:t>
            </a:r>
            <a:r>
              <a:rPr lang="en-CA" altLang="en-US" baseline="0" dirty="0" smtClean="0"/>
              <a:t>. Then a </a:t>
            </a:r>
            <a:r>
              <a:rPr lang="en-CA" altLang="en-US" baseline="0" dirty="0" err="1" smtClean="0"/>
              <a:t>sim</a:t>
            </a:r>
            <a:r>
              <a:rPr lang="en-CA" altLang="en-US" baseline="0" dirty="0" smtClean="0"/>
              <a:t> they can play in short bursts on their phone is a smart fit. Maybe your investigations taught you that your audience is brand new to a task and likes learning through watching someone else? Then perhaps a combination of watching an expert do a step themselves and then letting the player try to replicate it is the best fit? Or maybe your content is on soft skills… </a:t>
            </a:r>
            <a:r>
              <a:rPr lang="en-CA" altLang="en-US" baseline="0" dirty="0" err="1" smtClean="0"/>
              <a:t>sims</a:t>
            </a:r>
            <a:r>
              <a:rPr lang="en-CA" altLang="en-US" baseline="0" dirty="0" smtClean="0"/>
              <a:t> that are story-based and involve a lot of branching choices can be a great fit for recreating complex conversations that have more that one right path to success.</a:t>
            </a:r>
          </a:p>
          <a:p>
            <a:pPr>
              <a:spcBef>
                <a:spcPct val="0"/>
              </a:spcBef>
            </a:pPr>
            <a:endParaRPr lang="en-CA" altLang="en-US" baseline="0" dirty="0" smtClean="0"/>
          </a:p>
          <a:p>
            <a:pPr>
              <a:spcBef>
                <a:spcPct val="0"/>
              </a:spcBef>
            </a:pPr>
            <a:r>
              <a:rPr lang="en-CA" altLang="en-US" baseline="0" dirty="0" smtClean="0"/>
              <a:t>So, to wrap this up what we can learn from games here is that you want to know who your target market is for your </a:t>
            </a:r>
            <a:r>
              <a:rPr lang="en-CA" altLang="en-US" baseline="0" dirty="0" err="1" smtClean="0"/>
              <a:t>sim</a:t>
            </a:r>
            <a:r>
              <a:rPr lang="en-CA" altLang="en-US" baseline="0" dirty="0" smtClean="0"/>
              <a:t> and then design that </a:t>
            </a:r>
            <a:r>
              <a:rPr lang="en-CA" altLang="en-US" baseline="0" dirty="0" err="1" smtClean="0"/>
              <a:t>sim</a:t>
            </a:r>
            <a:r>
              <a:rPr lang="en-CA" altLang="en-US" baseline="0" dirty="0" smtClean="0"/>
              <a:t> around their needs.</a:t>
            </a:r>
            <a:endParaRPr lang="en-CA"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D0728717-730D-8448-9CF4-5D6C51D460A9}" type="slidenum">
              <a:rPr lang="en-CA" altLang="en-US">
                <a:latin typeface="Calibri" charset="0"/>
              </a:rPr>
              <a:pPr/>
              <a:t>12</a:t>
            </a:fld>
            <a:endParaRPr lang="en-CA" altLang="en-US">
              <a:latin typeface="Calibri" charset="0"/>
            </a:endParaRPr>
          </a:p>
        </p:txBody>
      </p:sp>
    </p:spTree>
    <p:extLst>
      <p:ext uri="{BB962C8B-B14F-4D97-AF65-F5344CB8AC3E}">
        <p14:creationId xmlns:p14="http://schemas.microsoft.com/office/powerpoint/2010/main" val="38734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2: How much choice does your player really have?(7 min)</a:t>
            </a:r>
          </a:p>
          <a:p>
            <a:pPr>
              <a:spcBef>
                <a:spcPct val="0"/>
              </a:spcBef>
            </a:pPr>
            <a:endParaRPr lang="en-CA" altLang="en-US" dirty="0" smtClean="0"/>
          </a:p>
          <a:p>
            <a:pPr>
              <a:spcBef>
                <a:spcPct val="0"/>
              </a:spcBef>
            </a:pPr>
            <a:r>
              <a:rPr lang="en-CA" altLang="en-US" dirty="0" smtClean="0"/>
              <a:t>While we’re exploring the variations of games and </a:t>
            </a:r>
            <a:r>
              <a:rPr lang="en-CA" altLang="en-US" dirty="0" err="1" smtClean="0"/>
              <a:t>sims</a:t>
            </a:r>
            <a:r>
              <a:rPr lang="en-CA" altLang="en-US" dirty="0" smtClean="0"/>
              <a:t> you</a:t>
            </a:r>
            <a:r>
              <a:rPr lang="en-CA" altLang="en-US" baseline="0" dirty="0" smtClean="0"/>
              <a:t> can create</a:t>
            </a:r>
            <a:r>
              <a:rPr lang="en-CA" altLang="en-US" dirty="0" smtClean="0"/>
              <a:t>, let’s look at a topic that’s key both: how much choice</a:t>
            </a:r>
            <a:r>
              <a:rPr lang="en-CA" altLang="en-US" baseline="0" dirty="0" smtClean="0"/>
              <a:t> does</a:t>
            </a:r>
            <a:r>
              <a:rPr lang="en-CA" altLang="en-US" dirty="0" smtClean="0"/>
              <a:t> your player really has in the experience. How</a:t>
            </a:r>
            <a:r>
              <a:rPr lang="en-CA" altLang="en-US" baseline="0" dirty="0" smtClean="0"/>
              <a:t> much do they control what happens or how they progress through the story? </a:t>
            </a:r>
          </a:p>
          <a:p>
            <a:pPr>
              <a:spcBef>
                <a:spcPct val="0"/>
              </a:spcBef>
            </a:pPr>
            <a:endParaRPr lang="en-CA" altLang="en-US" baseline="0" dirty="0" smtClean="0"/>
          </a:p>
          <a:p>
            <a:pPr>
              <a:spcBef>
                <a:spcPct val="0"/>
              </a:spcBef>
            </a:pPr>
            <a:r>
              <a:rPr lang="en-CA" altLang="en-US" baseline="0" dirty="0" smtClean="0"/>
              <a:t>Whether it’s a game or a </a:t>
            </a:r>
            <a:r>
              <a:rPr lang="en-CA" altLang="en-US" baseline="0" dirty="0" err="1" smtClean="0"/>
              <a:t>sim</a:t>
            </a:r>
            <a:r>
              <a:rPr lang="en-CA" altLang="en-US" baseline="0" dirty="0" smtClean="0"/>
              <a:t>, choice shapes what the experience is for the player and what they get out of it.</a:t>
            </a:r>
            <a:endParaRPr lang="en-CA"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081C83E1-13BC-1446-9960-A5521FD8E257}" type="slidenum">
              <a:rPr lang="en-CA" altLang="en-US">
                <a:latin typeface="Calibri" charset="0"/>
              </a:rPr>
              <a:pPr/>
              <a:t>13</a:t>
            </a:fld>
            <a:endParaRPr lang="en-CA" altLang="en-US">
              <a:latin typeface="Calibri" charset="0"/>
            </a:endParaRPr>
          </a:p>
        </p:txBody>
      </p:sp>
    </p:spTree>
    <p:extLst>
      <p:ext uri="{BB962C8B-B14F-4D97-AF65-F5344CB8AC3E}">
        <p14:creationId xmlns:p14="http://schemas.microsoft.com/office/powerpoint/2010/main" val="35032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2: Talk about range of choice in video games: Linear (</a:t>
            </a:r>
            <a:r>
              <a:rPr lang="en-CA" altLang="en-US" b="1" dirty="0" err="1"/>
              <a:t>JRPGs</a:t>
            </a:r>
            <a:r>
              <a:rPr lang="en-CA" altLang="en-US" b="1" dirty="0"/>
              <a:t>, Mario, The Last of Us)(1 min)</a:t>
            </a:r>
            <a:endParaRPr lang="en-CA" altLang="en-US" b="1" dirty="0" smtClean="0"/>
          </a:p>
          <a:p>
            <a:pPr>
              <a:spcBef>
                <a:spcPct val="0"/>
              </a:spcBef>
            </a:pPr>
            <a:endParaRPr lang="en-CA" altLang="en-US" dirty="0" smtClean="0"/>
          </a:p>
          <a:p>
            <a:pPr>
              <a:spcBef>
                <a:spcPct val="0"/>
              </a:spcBef>
            </a:pPr>
            <a:r>
              <a:rPr lang="en-CA" altLang="en-US" dirty="0" smtClean="0"/>
              <a:t>In videogames, designers typically go with a variant of one</a:t>
            </a:r>
            <a:r>
              <a:rPr lang="en-CA" altLang="en-US" baseline="0" dirty="0" smtClean="0"/>
              <a:t> of three models for choice.</a:t>
            </a:r>
          </a:p>
          <a:p>
            <a:pPr>
              <a:spcBef>
                <a:spcPct val="0"/>
              </a:spcBef>
            </a:pPr>
            <a:endParaRPr lang="en-CA" altLang="en-US" baseline="0" dirty="0" smtClean="0"/>
          </a:p>
          <a:p>
            <a:pPr>
              <a:spcBef>
                <a:spcPct val="0"/>
              </a:spcBef>
            </a:pPr>
            <a:r>
              <a:rPr lang="en-CA" altLang="en-US" baseline="0" dirty="0" smtClean="0"/>
              <a:t>First up is a linear game. All players progress through the game in pretty much the same order. If you’re playing a game that has levels, chances are you’re playing a linear game. You start in one section of the game and can’t move on to the next one until that section of the game is complete. Some games are really strict about this, like the original Super Mario games where, aside from a few cheats and hidden shortcuts, you had to go the exact same way through the level as everyone else. Other games are less strict. One of my favourite games that I played last year, The Last of Us, gave you a bit of wiggle room in the order you did things, but not a lot. Areas opened up when you accomplished some tasks, and then closed off when you were done with them. And, at the end of the day, your choices didn’t change the story.</a:t>
            </a:r>
          </a:p>
          <a:p>
            <a:pPr>
              <a:spcBef>
                <a:spcPct val="0"/>
              </a:spcBef>
            </a:pPr>
            <a:endParaRPr lang="en-CA" altLang="en-US" baseline="0" dirty="0" smtClean="0"/>
          </a:p>
          <a:p>
            <a:pPr>
              <a:spcBef>
                <a:spcPct val="0"/>
              </a:spcBef>
            </a:pPr>
            <a:r>
              <a:rPr lang="en-CA" altLang="en-US" baseline="0" dirty="0" smtClean="0"/>
              <a:t>In </a:t>
            </a:r>
            <a:r>
              <a:rPr lang="en-CA" altLang="en-US" baseline="0" dirty="0" err="1" smtClean="0"/>
              <a:t>sims</a:t>
            </a:r>
            <a:r>
              <a:rPr lang="en-CA" altLang="en-US" baseline="0" dirty="0" smtClean="0"/>
              <a:t>, the linear set up is commonly used in any situation where the order people do things in is incredibly important. Software simulations, paperwork, processes… anything that has to happen a specific way for it to be correct.</a:t>
            </a:r>
            <a:endParaRPr lang="en-CA"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9B91732B-40B2-8346-98D0-70E74DF1F6E7}" type="slidenum">
              <a:rPr lang="en-CA" altLang="en-US">
                <a:latin typeface="Calibri" charset="0"/>
              </a:rPr>
              <a:pPr/>
              <a:t>14</a:t>
            </a:fld>
            <a:endParaRPr lang="en-CA" altLang="en-US">
              <a:latin typeface="Calibri" charset="0"/>
            </a:endParaRPr>
          </a:p>
        </p:txBody>
      </p:sp>
    </p:spTree>
    <p:extLst>
      <p:ext uri="{BB962C8B-B14F-4D97-AF65-F5344CB8AC3E}">
        <p14:creationId xmlns:p14="http://schemas.microsoft.com/office/powerpoint/2010/main" val="84114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2: Talk about range of choice in video games: Some choice in events, but still linear storytelling (The Walking Dead, Mass </a:t>
            </a:r>
            <a:r>
              <a:rPr lang="en-CA" altLang="en-US" b="1" dirty="0" smtClean="0"/>
              <a:t>Effect) (</a:t>
            </a:r>
            <a:r>
              <a:rPr lang="en-CA" altLang="en-US" b="1" dirty="0"/>
              <a:t>2 min)</a:t>
            </a:r>
            <a:endParaRPr lang="en-CA" altLang="en-US" b="1" dirty="0" smtClean="0"/>
          </a:p>
          <a:p>
            <a:pPr>
              <a:spcBef>
                <a:spcPct val="0"/>
              </a:spcBef>
            </a:pPr>
            <a:endParaRPr lang="en-CA" altLang="en-US" dirty="0" smtClean="0"/>
          </a:p>
          <a:p>
            <a:pPr>
              <a:spcBef>
                <a:spcPct val="0"/>
              </a:spcBef>
            </a:pPr>
            <a:r>
              <a:rPr lang="en-CA" altLang="en-US" dirty="0" smtClean="0"/>
              <a:t>The next option is</a:t>
            </a:r>
            <a:r>
              <a:rPr lang="en-CA" altLang="en-US" baseline="0" dirty="0" smtClean="0"/>
              <a:t> to give your player some choice in how the story or game progresses and concludes. This means multiple paths to the end and often means multiple endings too. The player has the ability to change what they see in the game to some degree, and so two people can play the same game and have different journeys in it. A great example of this is the first season of The Walking Dead videogame. Seriously, if you only play one game to learn about creating </a:t>
            </a:r>
            <a:r>
              <a:rPr lang="en-CA" altLang="en-US" baseline="0" dirty="0" err="1" smtClean="0"/>
              <a:t>sims</a:t>
            </a:r>
            <a:r>
              <a:rPr lang="en-CA" altLang="en-US" baseline="0" dirty="0" smtClean="0"/>
              <a:t>, let it be this one. This game has some of your expected zombie killing, but most of it is simulating group dynamics in a crisis. The vast majority of how you play this game is simply by choosing what to say to other characters. Your </a:t>
            </a:r>
            <a:r>
              <a:rPr lang="en-CA" altLang="en-US" baseline="0" dirty="0" err="1" smtClean="0"/>
              <a:t>gameplay</a:t>
            </a:r>
            <a:r>
              <a:rPr lang="en-CA" altLang="en-US" baseline="0" dirty="0" smtClean="0"/>
              <a:t> influences not how many zombies are dead… it changes how the people you’re with work together and react to stress. Obviously not every single choice you make in this game can change the story, but enough do that you feel you’re in control.</a:t>
            </a:r>
          </a:p>
          <a:p>
            <a:pPr>
              <a:spcBef>
                <a:spcPct val="0"/>
              </a:spcBef>
            </a:pPr>
            <a:endParaRPr lang="en-CA" altLang="en-US" baseline="0" dirty="0" smtClean="0"/>
          </a:p>
          <a:p>
            <a:pPr>
              <a:spcBef>
                <a:spcPct val="0"/>
              </a:spcBef>
            </a:pPr>
            <a:r>
              <a:rPr lang="en-CA" altLang="en-US" baseline="0" dirty="0" smtClean="0"/>
              <a:t>In </a:t>
            </a:r>
            <a:r>
              <a:rPr lang="en-CA" altLang="en-US" baseline="0" dirty="0" err="1" smtClean="0"/>
              <a:t>sims</a:t>
            </a:r>
            <a:r>
              <a:rPr lang="en-CA" altLang="en-US" baseline="0" dirty="0" smtClean="0"/>
              <a:t>, you’ll often see this kind of choice in soft skills </a:t>
            </a:r>
            <a:r>
              <a:rPr lang="en-CA" altLang="en-US" baseline="0" dirty="0" err="1" smtClean="0"/>
              <a:t>sims</a:t>
            </a:r>
            <a:r>
              <a:rPr lang="en-CA" altLang="en-US" baseline="0" dirty="0" smtClean="0"/>
              <a:t>. It’s great for recreating situations where there’s more than one right path (or more than one wrong one). It’s also perfect for simulating situations where a sudden wrong choice can mess everything up, or a right choice can drastically improve everything… things like coaching or customer conversations.</a:t>
            </a:r>
            <a:endParaRPr lang="en-CA"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E33DB14-1CA7-214E-B253-200D07A73290}" type="slidenum">
              <a:rPr lang="en-CA" altLang="en-US">
                <a:latin typeface="Calibri" charset="0"/>
              </a:rPr>
              <a:pPr/>
              <a:t>15</a:t>
            </a:fld>
            <a:endParaRPr lang="en-CA" altLang="en-US">
              <a:latin typeface="Calibri" charset="0"/>
            </a:endParaRPr>
          </a:p>
        </p:txBody>
      </p:sp>
    </p:spTree>
    <p:extLst>
      <p:ext uri="{BB962C8B-B14F-4D97-AF65-F5344CB8AC3E}">
        <p14:creationId xmlns:p14="http://schemas.microsoft.com/office/powerpoint/2010/main" val="1960709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2: Talk about range of choice in video games: sandbox/open world games (</a:t>
            </a:r>
            <a:r>
              <a:rPr lang="en-CA" altLang="en-US" b="1" dirty="0" err="1"/>
              <a:t>Minecraft</a:t>
            </a:r>
            <a:r>
              <a:rPr lang="en-CA" altLang="en-US" b="1" dirty="0"/>
              <a:t>, Grand Theft Auto, SimCity) (1 min</a:t>
            </a:r>
            <a:r>
              <a:rPr lang="en-CA" altLang="en-US" b="1" dirty="0" smtClean="0"/>
              <a:t>)</a:t>
            </a:r>
          </a:p>
          <a:p>
            <a:pPr>
              <a:spcBef>
                <a:spcPct val="0"/>
              </a:spcBef>
            </a:pPr>
            <a:endParaRPr lang="en-CA" altLang="en-US" dirty="0" smtClean="0"/>
          </a:p>
          <a:p>
            <a:pPr>
              <a:spcBef>
                <a:spcPct val="0"/>
              </a:spcBef>
            </a:pPr>
            <a:r>
              <a:rPr lang="en-CA" altLang="en-US" dirty="0" smtClean="0"/>
              <a:t>Finally,</a:t>
            </a:r>
            <a:r>
              <a:rPr lang="en-CA" altLang="en-US" baseline="0" dirty="0" smtClean="0"/>
              <a:t> the last option is to let your player do things pretty much however they want. These are called open world or sandbox games. This means that some or all the the </a:t>
            </a:r>
            <a:r>
              <a:rPr lang="en-CA" altLang="en-US" baseline="0" dirty="0" err="1" smtClean="0"/>
              <a:t>gameplay</a:t>
            </a:r>
            <a:r>
              <a:rPr lang="en-CA" altLang="en-US" baseline="0" dirty="0" smtClean="0"/>
              <a:t> is just giving the player a world to be in and a selection of ways to interact with it and just letting them do what they please in that environment. Some games have this as part of the experience, for instance the Grand Theft Auto games essentially gives you a city to explore, but there’s also a more linear storyline you can choose to follow if you feel like it. If you’re me, though, you’ll probably just skip the story and spend the entire game stealing cars and driving like a maniac. Then there are games like </a:t>
            </a:r>
            <a:r>
              <a:rPr lang="en-CA" altLang="en-US" baseline="0" dirty="0" err="1" smtClean="0"/>
              <a:t>Minecraft</a:t>
            </a:r>
            <a:r>
              <a:rPr lang="en-CA" altLang="en-US" baseline="0" dirty="0" smtClean="0"/>
              <a:t>, which have no real “end”. Actually, </a:t>
            </a:r>
            <a:r>
              <a:rPr lang="en-CA" altLang="en-US" baseline="0" dirty="0" err="1" smtClean="0"/>
              <a:t>Minecraft</a:t>
            </a:r>
            <a:r>
              <a:rPr lang="en-CA" altLang="en-US" baseline="0" dirty="0" smtClean="0"/>
              <a:t> is more like a super complex set of Lego that you can build with and explore.</a:t>
            </a:r>
          </a:p>
          <a:p>
            <a:pPr>
              <a:spcBef>
                <a:spcPct val="0"/>
              </a:spcBef>
            </a:pPr>
            <a:endParaRPr lang="en-CA" altLang="en-US" baseline="0" dirty="0" smtClean="0"/>
          </a:p>
          <a:p>
            <a:pPr>
              <a:spcBef>
                <a:spcPct val="0"/>
              </a:spcBef>
            </a:pPr>
            <a:r>
              <a:rPr lang="en-CA" altLang="en-US" baseline="0" dirty="0" smtClean="0"/>
              <a:t>In </a:t>
            </a:r>
            <a:r>
              <a:rPr lang="en-CA" altLang="en-US" baseline="0" dirty="0" err="1" smtClean="0"/>
              <a:t>sims</a:t>
            </a:r>
            <a:r>
              <a:rPr lang="en-CA" altLang="en-US" baseline="0" dirty="0" smtClean="0"/>
              <a:t>, you might see open worlds as an overall structure for content that can be completed in any order. I saw it used for an </a:t>
            </a:r>
            <a:r>
              <a:rPr lang="en-CA" altLang="en-US" baseline="0" dirty="0" err="1" smtClean="0"/>
              <a:t>onboarding</a:t>
            </a:r>
            <a:r>
              <a:rPr lang="en-CA" altLang="en-US" baseline="0" dirty="0" smtClean="0"/>
              <a:t> program, where the player was exploring a new office and could interact with different with different characters in the office to learn more about what working there was like. It’s also great for </a:t>
            </a:r>
            <a:r>
              <a:rPr lang="en-CA" altLang="en-US" baseline="0" dirty="0" err="1" smtClean="0"/>
              <a:t>sims</a:t>
            </a:r>
            <a:r>
              <a:rPr lang="en-CA" altLang="en-US" baseline="0" dirty="0" smtClean="0"/>
              <a:t> where you create things, for instance those programs that let you arrange furniture in a room so you can test different layouts.</a:t>
            </a:r>
            <a:endParaRPr lang="en-CA" altLang="en-US" dirty="0" smtClean="0"/>
          </a:p>
          <a:p>
            <a:pPr>
              <a:spcBef>
                <a:spcPct val="0"/>
              </a:spcBef>
            </a:pPr>
            <a:endParaRPr lang="en-CA"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97DDC02-00FF-2949-8E32-0F13044B04C1}" type="slidenum">
              <a:rPr lang="en-CA" altLang="en-US">
                <a:latin typeface="Calibri" charset="0"/>
              </a:rPr>
              <a:pPr/>
              <a:t>16</a:t>
            </a:fld>
            <a:endParaRPr lang="en-CA" altLang="en-US">
              <a:latin typeface="Calibri" charset="0"/>
            </a:endParaRPr>
          </a:p>
        </p:txBody>
      </p:sp>
    </p:spTree>
    <p:extLst>
      <p:ext uri="{BB962C8B-B14F-4D97-AF65-F5344CB8AC3E}">
        <p14:creationId xmlns:p14="http://schemas.microsoft.com/office/powerpoint/2010/main" val="176028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2: Think about which of these choice options makes most sense for your </a:t>
            </a:r>
            <a:r>
              <a:rPr lang="en-CA" altLang="en-US" b="1" dirty="0" err="1"/>
              <a:t>sim</a:t>
            </a:r>
            <a:r>
              <a:rPr lang="en-CA" altLang="en-US" b="1" dirty="0"/>
              <a:t>. For instance with a software </a:t>
            </a:r>
            <a:r>
              <a:rPr lang="en-CA" altLang="en-US" b="1" dirty="0" err="1"/>
              <a:t>sim</a:t>
            </a:r>
            <a:r>
              <a:rPr lang="en-CA" altLang="en-US" b="1" dirty="0"/>
              <a:t>, the amount of choice you choose could be based on the player’s skill level. Linear for beginners, some choice for intermediate, and open world for experts. </a:t>
            </a:r>
            <a:r>
              <a:rPr lang="en-CA" altLang="en-US" b="1" dirty="0" smtClean="0"/>
              <a:t>- </a:t>
            </a:r>
            <a:r>
              <a:rPr lang="en-CA" altLang="en-US" b="1" dirty="0"/>
              <a:t>(1 min)</a:t>
            </a:r>
          </a:p>
          <a:p>
            <a:pPr>
              <a:spcBef>
                <a:spcPct val="0"/>
              </a:spcBef>
            </a:pPr>
            <a:endParaRPr lang="en-CA" altLang="en-US" dirty="0" smtClean="0"/>
          </a:p>
          <a:p>
            <a:pPr>
              <a:spcBef>
                <a:spcPct val="0"/>
              </a:spcBef>
            </a:pPr>
            <a:r>
              <a:rPr lang="en-CA" altLang="en-US" dirty="0" smtClean="0"/>
              <a:t>Just</a:t>
            </a:r>
            <a:r>
              <a:rPr lang="en-CA" altLang="en-US" baseline="0" dirty="0" smtClean="0"/>
              <a:t> like every game, ever </a:t>
            </a:r>
            <a:r>
              <a:rPr lang="en-CA" altLang="en-US" baseline="0" dirty="0" err="1" smtClean="0"/>
              <a:t>sim</a:t>
            </a:r>
            <a:r>
              <a:rPr lang="en-CA" altLang="en-US" baseline="0" dirty="0" smtClean="0"/>
              <a:t> needs to have some level of choice in it. But how to you decide what’s the right amount? There are a number of ways to make this decision, but here’s two I find work well.</a:t>
            </a:r>
          </a:p>
          <a:p>
            <a:pPr>
              <a:spcBef>
                <a:spcPct val="0"/>
              </a:spcBef>
            </a:pPr>
            <a:endParaRPr lang="en-CA" altLang="en-US" baseline="0" dirty="0" smtClean="0"/>
          </a:p>
          <a:p>
            <a:pPr>
              <a:spcBef>
                <a:spcPct val="0"/>
              </a:spcBef>
            </a:pPr>
            <a:r>
              <a:rPr lang="en-CA" altLang="en-US" baseline="0" dirty="0" smtClean="0"/>
              <a:t>First, you can let your audience’s skill level determine things. The higher the skill level, the more choice you give them. So beginners would get a linear </a:t>
            </a:r>
            <a:r>
              <a:rPr lang="en-CA" altLang="en-US" baseline="0" dirty="0" err="1" smtClean="0"/>
              <a:t>sim</a:t>
            </a:r>
            <a:r>
              <a:rPr lang="en-CA" altLang="en-US" baseline="0" dirty="0" smtClean="0"/>
              <a:t> that’s simple, gives them guidance, and is easy to follow. Experts would get a more challenging and less-structured </a:t>
            </a:r>
            <a:r>
              <a:rPr lang="en-CA" altLang="en-US" baseline="0" dirty="0" err="1" smtClean="0"/>
              <a:t>sim</a:t>
            </a:r>
            <a:r>
              <a:rPr lang="en-CA" altLang="en-US" baseline="0" dirty="0" smtClean="0"/>
              <a:t> that has more choice points so they can choose the path they take and the experience they have.</a:t>
            </a:r>
            <a:endParaRPr lang="en-CA"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A05207F2-9817-F844-AF7A-868C730E5C0B}" type="slidenum">
              <a:rPr lang="en-CA" altLang="en-US">
                <a:latin typeface="Calibri" charset="0"/>
              </a:rPr>
              <a:pPr/>
              <a:t>17</a:t>
            </a:fld>
            <a:endParaRPr lang="en-CA" altLang="en-US">
              <a:latin typeface="Calibri" charset="0"/>
            </a:endParaRPr>
          </a:p>
        </p:txBody>
      </p:sp>
    </p:spTree>
    <p:extLst>
      <p:ext uri="{BB962C8B-B14F-4D97-AF65-F5344CB8AC3E}">
        <p14:creationId xmlns:p14="http://schemas.microsoft.com/office/powerpoint/2010/main" val="771151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2 – Another example – Using the type of experience you need to recreate dictate your choice. If you wanted to do a customer service simulation that encompassed a full day’s worth of events, open world would be closer to reality. However, if you wanted to tackle a more narrow and more story-based skill, such as how to talk with an angry customer, a linear </a:t>
            </a:r>
            <a:r>
              <a:rPr lang="en-CA" altLang="en-US" b="1" dirty="0" err="1"/>
              <a:t>sim</a:t>
            </a:r>
            <a:r>
              <a:rPr lang="en-CA" altLang="en-US" b="1" dirty="0"/>
              <a:t> would make more sense. – </a:t>
            </a:r>
            <a:r>
              <a:rPr lang="en-CA" altLang="en-US" b="1" dirty="0" smtClean="0"/>
              <a:t>(</a:t>
            </a:r>
            <a:r>
              <a:rPr lang="en-CA" altLang="en-US" b="1" dirty="0"/>
              <a:t>1 min)</a:t>
            </a:r>
          </a:p>
          <a:p>
            <a:pPr>
              <a:spcBef>
                <a:spcPct val="0"/>
              </a:spcBef>
            </a:pPr>
            <a:endParaRPr lang="en-CA" altLang="en-US" dirty="0" smtClean="0"/>
          </a:p>
          <a:p>
            <a:pPr>
              <a:spcBef>
                <a:spcPct val="0"/>
              </a:spcBef>
            </a:pPr>
            <a:r>
              <a:rPr lang="en-CA" altLang="en-US" dirty="0" smtClean="0"/>
              <a:t>Another option you</a:t>
            </a:r>
            <a:r>
              <a:rPr lang="en-CA" altLang="en-US" baseline="0" dirty="0" smtClean="0"/>
              <a:t> have is to base the amount of choice on what more closely resembles the kind of experience you’re trying to recreate. If you need to simulate a data entry program, chances are the real world version of that is more linear, so it makes sense for your </a:t>
            </a:r>
            <a:r>
              <a:rPr lang="en-CA" altLang="en-US" baseline="0" dirty="0" err="1" smtClean="0"/>
              <a:t>sim</a:t>
            </a:r>
            <a:r>
              <a:rPr lang="en-CA" altLang="en-US" baseline="0" dirty="0" smtClean="0"/>
              <a:t> to be linear as well. If you need to simulate a conversation with a customer, though, the real version of that experience can go any number of ways but will always have a distinct beginning and end, so a </a:t>
            </a:r>
            <a:r>
              <a:rPr lang="en-CA" altLang="en-US" baseline="0" dirty="0" err="1" smtClean="0"/>
              <a:t>sim</a:t>
            </a:r>
            <a:r>
              <a:rPr lang="en-CA" altLang="en-US" baseline="0" dirty="0" smtClean="0"/>
              <a:t> with some choice and branching would be closest to the real experience.</a:t>
            </a:r>
          </a:p>
          <a:p>
            <a:pPr>
              <a:spcBef>
                <a:spcPct val="0"/>
              </a:spcBef>
            </a:pPr>
            <a:endParaRPr lang="en-CA" altLang="en-US" baseline="0" dirty="0" smtClean="0"/>
          </a:p>
          <a:p>
            <a:pPr>
              <a:spcBef>
                <a:spcPct val="0"/>
              </a:spcBef>
            </a:pPr>
            <a:r>
              <a:rPr lang="en-CA" altLang="en-US" baseline="0" dirty="0" smtClean="0"/>
              <a:t>So, to summarize, the amount of choice a person has, whether it’s in a game or </a:t>
            </a:r>
            <a:r>
              <a:rPr lang="en-CA" altLang="en-US" baseline="0" dirty="0" err="1" smtClean="0"/>
              <a:t>sim</a:t>
            </a:r>
            <a:r>
              <a:rPr lang="en-CA" altLang="en-US" baseline="0" dirty="0" smtClean="0"/>
              <a:t>, shapes what they experience is like for them. You can influence what that experience is like by being deliberate about how much choice you give your players.</a:t>
            </a:r>
            <a:endParaRPr lang="en-CA"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F44C8DC0-D4CF-A94E-871D-F5D89ACE3897}" type="slidenum">
              <a:rPr lang="en-CA" altLang="en-US">
                <a:latin typeface="Calibri" charset="0"/>
              </a:rPr>
              <a:pPr/>
              <a:t>18</a:t>
            </a:fld>
            <a:endParaRPr lang="en-CA" altLang="en-US">
              <a:latin typeface="Calibri" charset="0"/>
            </a:endParaRPr>
          </a:p>
        </p:txBody>
      </p:sp>
    </p:spTree>
    <p:extLst>
      <p:ext uri="{BB962C8B-B14F-4D97-AF65-F5344CB8AC3E}">
        <p14:creationId xmlns:p14="http://schemas.microsoft.com/office/powerpoint/2010/main" val="118645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3: Uncanny valley of simulations (5 min)</a:t>
            </a:r>
            <a:endParaRPr lang="en-CA" altLang="en-US" dirty="0"/>
          </a:p>
          <a:p>
            <a:pPr>
              <a:spcBef>
                <a:spcPct val="0"/>
              </a:spcBef>
            </a:pPr>
            <a:endParaRPr lang="en-CA" altLang="en-US" dirty="0" smtClean="0"/>
          </a:p>
          <a:p>
            <a:pPr>
              <a:spcBef>
                <a:spcPct val="0"/>
              </a:spcBef>
            </a:pPr>
            <a:r>
              <a:rPr lang="en-CA" altLang="en-US" dirty="0" smtClean="0"/>
              <a:t>Next up is a concept that’s commonly applied to game visuals that I</a:t>
            </a:r>
            <a:r>
              <a:rPr lang="en-CA" altLang="en-US" baseline="0" dirty="0" smtClean="0"/>
              <a:t> think has a way of applying to the </a:t>
            </a:r>
            <a:r>
              <a:rPr lang="en-CA" altLang="en-US" baseline="0" dirty="0" err="1" smtClean="0"/>
              <a:t>sims</a:t>
            </a:r>
            <a:r>
              <a:rPr lang="en-CA" altLang="en-US" baseline="0" dirty="0" smtClean="0"/>
              <a:t> you create too.</a:t>
            </a:r>
            <a:endParaRPr lang="en-CA"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1303DEBF-32D5-2142-990F-D3A2C59D4847}" type="slidenum">
              <a:rPr lang="en-CA" altLang="en-US">
                <a:latin typeface="Calibri" charset="0"/>
              </a:rPr>
              <a:pPr/>
              <a:t>19</a:t>
            </a:fld>
            <a:endParaRPr lang="en-CA" altLang="en-US">
              <a:latin typeface="Calibri" charset="0"/>
            </a:endParaRPr>
          </a:p>
        </p:txBody>
      </p:sp>
    </p:spTree>
    <p:extLst>
      <p:ext uri="{BB962C8B-B14F-4D97-AF65-F5344CB8AC3E}">
        <p14:creationId xmlns:p14="http://schemas.microsoft.com/office/powerpoint/2010/main" val="124431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Intro: Talking about being a gamer – game console slide (2 min</a:t>
            </a:r>
            <a:r>
              <a:rPr lang="en-CA" altLang="en-US" b="1" dirty="0" smtClean="0"/>
              <a:t>)</a:t>
            </a:r>
          </a:p>
          <a:p>
            <a:pPr>
              <a:spcBef>
                <a:spcPct val="0"/>
              </a:spcBef>
            </a:pPr>
            <a:endParaRPr lang="en-CA" altLang="en-US" dirty="0" smtClean="0"/>
          </a:p>
          <a:p>
            <a:pPr>
              <a:spcBef>
                <a:spcPct val="0"/>
              </a:spcBef>
            </a:pPr>
            <a:r>
              <a:rPr lang="en-CA" altLang="en-US" dirty="0" smtClean="0"/>
              <a:t>Okay, who here remembers their first</a:t>
            </a:r>
            <a:r>
              <a:rPr lang="en-CA" altLang="en-US" baseline="0" dirty="0" smtClean="0"/>
              <a:t> game console?</a:t>
            </a:r>
          </a:p>
          <a:p>
            <a:pPr>
              <a:spcBef>
                <a:spcPct val="0"/>
              </a:spcBef>
            </a:pPr>
            <a:endParaRPr lang="en-CA" altLang="en-US" dirty="0" smtClean="0"/>
          </a:p>
          <a:p>
            <a:pPr>
              <a:spcBef>
                <a:spcPct val="0"/>
              </a:spcBef>
            </a:pPr>
            <a:r>
              <a:rPr lang="en-CA" altLang="en-US" dirty="0" smtClean="0"/>
              <a:t>Well, I sure do</a:t>
            </a:r>
            <a:r>
              <a:rPr lang="en-CA" altLang="en-US" baseline="0" dirty="0" smtClean="0"/>
              <a:t>: the Intellivision. I don't really know why my parents decided we needed a gaming console… I don't remember ever asking for one… but one day there it was in our home: a used Intellivision and a handful of really random games, and like any kid would be, I was curious about what the heck this new toy was all about. And so I eventually worked my way through the entire collection of games that had come with it. Some of them never clicked for me… I  distinctly remember repeatedly trying to like </a:t>
            </a:r>
            <a:r>
              <a:rPr lang="en-CA" altLang="en-US" baseline="0" dirty="0" err="1" smtClean="0"/>
              <a:t>Tron</a:t>
            </a:r>
            <a:r>
              <a:rPr lang="en-CA" altLang="en-US" baseline="0" dirty="0" smtClean="0"/>
              <a:t> Solar Sailor but never remotely understanding how to play it (the fact that it hadn't come with an instruction manual didn't help). But others… others I just loved. I was completely obsessed with this machine that, even with terrible graphics, a weird controller, and frankly lousy sound effects, could make me feel like a race car driver or sub pilot or a character from </a:t>
            </a:r>
            <a:r>
              <a:rPr lang="en-CA" altLang="en-US" baseline="0" dirty="0" err="1" smtClean="0"/>
              <a:t>Tron</a:t>
            </a:r>
            <a:r>
              <a:rPr lang="en-CA" altLang="en-US" baseline="0" dirty="0" smtClean="0"/>
              <a:t>. </a:t>
            </a:r>
          </a:p>
          <a:p>
            <a:pPr>
              <a:spcBef>
                <a:spcPct val="0"/>
              </a:spcBef>
            </a:pPr>
            <a:endParaRPr lang="en-CA" altLang="en-US" baseline="0" dirty="0" smtClean="0"/>
          </a:p>
          <a:p>
            <a:pPr>
              <a:spcBef>
                <a:spcPct val="0"/>
              </a:spcBef>
            </a:pPr>
            <a:r>
              <a:rPr lang="en-CA" altLang="en-US" baseline="0" dirty="0" smtClean="0"/>
              <a:t>And so I was hooked. As I grew up I cycled my way through the different Nintendo systems, dabbled with Sega, and then jumped ship to the Sony Playstation. The systems changed, the games kept getting better, and I never stopped loving them.</a:t>
            </a:r>
            <a:endParaRPr lang="en-CA"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5C48407F-7C9C-5547-AF71-3948A9182252}" type="slidenum">
              <a:rPr lang="en-CA" altLang="en-US">
                <a:latin typeface="Calibri" charset="0"/>
              </a:rPr>
              <a:pPr/>
              <a:t>2</a:t>
            </a:fld>
            <a:endParaRPr lang="en-CA" altLang="en-US">
              <a:latin typeface="Calibri" charset="0"/>
            </a:endParaRPr>
          </a:p>
        </p:txBody>
      </p:sp>
    </p:spTree>
    <p:extLst>
      <p:ext uri="{BB962C8B-B14F-4D97-AF65-F5344CB8AC3E}">
        <p14:creationId xmlns:p14="http://schemas.microsoft.com/office/powerpoint/2010/main" val="2147469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3: Talk about what the uncanny valley is in CGI  </a:t>
            </a:r>
            <a:r>
              <a:rPr lang="en-CA" altLang="en-US" b="1" dirty="0" smtClean="0"/>
              <a:t>(1 </a:t>
            </a:r>
            <a:r>
              <a:rPr lang="en-CA" altLang="en-US" b="1" dirty="0"/>
              <a:t>min) </a:t>
            </a:r>
            <a:r>
              <a:rPr lang="en-CA" altLang="en-US" b="1" dirty="0" smtClean="0"/>
              <a:t>http</a:t>
            </a:r>
            <a:r>
              <a:rPr lang="en-CA" altLang="en-US" b="1" dirty="0"/>
              <a:t>://www.strangerdimensions.com/2013/11/25/10-creepy-examples-uncanny-valley/</a:t>
            </a:r>
          </a:p>
          <a:p>
            <a:pPr>
              <a:spcBef>
                <a:spcPct val="0"/>
              </a:spcBef>
            </a:pPr>
            <a:r>
              <a:rPr lang="en-CA" altLang="en-US" b="1" dirty="0"/>
              <a:t>http://</a:t>
            </a:r>
            <a:r>
              <a:rPr lang="en-CA" altLang="en-US" b="1" dirty="0" smtClean="0"/>
              <a:t>www.buzzfeed.com/danmeth/welcome-to-uncanny-valley</a:t>
            </a:r>
          </a:p>
          <a:p>
            <a:pPr>
              <a:spcBef>
                <a:spcPct val="0"/>
              </a:spcBef>
            </a:pPr>
            <a:endParaRPr lang="en-CA" altLang="en-US" dirty="0" smtClean="0"/>
          </a:p>
          <a:p>
            <a:pPr>
              <a:spcBef>
                <a:spcPct val="0"/>
              </a:spcBef>
            </a:pPr>
            <a:r>
              <a:rPr lang="en-CA" altLang="en-US" dirty="0" smtClean="0"/>
              <a:t>So here’s a concept you may have heard of: the uncanny valley. It’s a common concept in both games and anything else that involves a lot of</a:t>
            </a:r>
            <a:r>
              <a:rPr lang="en-CA" altLang="en-US" baseline="0" dirty="0" smtClean="0"/>
              <a:t> CGI. Basically the concept is this: People are find with things that look human-</a:t>
            </a:r>
            <a:r>
              <a:rPr lang="en-CA" altLang="en-US" baseline="0" dirty="0" err="1" smtClean="0"/>
              <a:t>ish</a:t>
            </a:r>
            <a:r>
              <a:rPr lang="en-CA" altLang="en-US" baseline="0" dirty="0" smtClean="0"/>
              <a:t>, you know, like a basic robot. They’re also fine with representations of people that look spot-on… like really good CGI characters in more recent movies or games. But there’s this weird little window when something looks almost exactly like a real human being… but not quite… like dolls, androids, zombies, corpses. This “really close, but just a little bit off” freaks people out.</a:t>
            </a:r>
            <a:endParaRPr lang="en-CA"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253B4806-59B2-E04B-8603-7B8917166442}" type="slidenum">
              <a:rPr lang="en-CA" altLang="en-US">
                <a:latin typeface="Calibri" charset="0"/>
              </a:rPr>
              <a:pPr/>
              <a:t>20</a:t>
            </a:fld>
            <a:endParaRPr lang="en-CA" altLang="en-US">
              <a:latin typeface="Calibri" charset="0"/>
            </a:endParaRPr>
          </a:p>
        </p:txBody>
      </p:sp>
    </p:spTree>
    <p:extLst>
      <p:ext uri="{BB962C8B-B14F-4D97-AF65-F5344CB8AC3E}">
        <p14:creationId xmlns:p14="http://schemas.microsoft.com/office/powerpoint/2010/main" val="97189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smtClean="0"/>
              <a:t>Show</a:t>
            </a:r>
            <a:r>
              <a:rPr lang="en-CA" altLang="en-US" b="1" baseline="0" dirty="0" smtClean="0"/>
              <a:t> some examples “Creepy or not creepy”</a:t>
            </a:r>
            <a:r>
              <a:rPr lang="en-CA" altLang="en-US" b="1" dirty="0" smtClean="0"/>
              <a:t>– </a:t>
            </a:r>
            <a:r>
              <a:rPr lang="en-CA" altLang="en-US" b="1" dirty="0"/>
              <a:t>(2 min</a:t>
            </a:r>
            <a:r>
              <a:rPr lang="en-CA" altLang="en-US" b="1" dirty="0" smtClean="0"/>
              <a:t>)</a:t>
            </a:r>
          </a:p>
          <a:p>
            <a:pPr>
              <a:spcBef>
                <a:spcPct val="0"/>
              </a:spcBef>
            </a:pPr>
            <a:endParaRPr lang="en-CA" altLang="en-US" dirty="0" smtClean="0"/>
          </a:p>
          <a:p>
            <a:pPr>
              <a:spcBef>
                <a:spcPct val="0"/>
              </a:spcBef>
            </a:pPr>
            <a:r>
              <a:rPr lang="en-CA" altLang="en-US" dirty="0" smtClean="0"/>
              <a:t>So let’s take a look at this with a game I’m going to call “creepy or not creepy”. I’m going to show you a picture of something sort-of human, and you can tell me if you find</a:t>
            </a:r>
            <a:r>
              <a:rPr lang="en-CA" altLang="en-US" baseline="0" dirty="0" smtClean="0"/>
              <a:t> it creepy or not. So let’s start with this robot arm. Raise your hand if it creeps you out.</a:t>
            </a:r>
          </a:p>
          <a:p>
            <a:pPr>
              <a:spcBef>
                <a:spcPct val="0"/>
              </a:spcBef>
            </a:pPr>
            <a:endParaRPr lang="en-CA" altLang="en-US" baseline="0" dirty="0" smtClean="0"/>
          </a:p>
          <a:p>
            <a:pPr>
              <a:spcBef>
                <a:spcPct val="0"/>
              </a:spcBef>
            </a:pPr>
            <a:r>
              <a:rPr lang="en-CA" altLang="en-US" i="1" baseline="0" dirty="0" smtClean="0"/>
              <a:t>(cue animation)</a:t>
            </a:r>
          </a:p>
          <a:p>
            <a:pPr>
              <a:spcBef>
                <a:spcPct val="0"/>
              </a:spcBef>
            </a:pPr>
            <a:endParaRPr lang="en-CA" altLang="en-US" baseline="0" dirty="0" smtClean="0"/>
          </a:p>
          <a:p>
            <a:pPr>
              <a:spcBef>
                <a:spcPct val="0"/>
              </a:spcBef>
            </a:pPr>
            <a:r>
              <a:rPr lang="en-CA" altLang="en-US" baseline="0" dirty="0" smtClean="0"/>
              <a:t>Now let’s get slightly more realistic with this more humanoid robot. Raise your hand if you find this one creepy.</a:t>
            </a:r>
          </a:p>
          <a:p>
            <a:pPr>
              <a:spcBef>
                <a:spcPct val="0"/>
              </a:spcBef>
            </a:pPr>
            <a:endParaRPr lang="en-CA" altLang="en-US" baseline="0" dirty="0" smtClean="0"/>
          </a:p>
          <a:p>
            <a:pPr>
              <a:spcBef>
                <a:spcPct val="0"/>
              </a:spcBef>
            </a:pPr>
            <a:r>
              <a:rPr lang="en-CA" altLang="en-US" i="1" baseline="0" dirty="0" smtClean="0"/>
              <a:t>(cue animation)</a:t>
            </a:r>
          </a:p>
          <a:p>
            <a:pPr>
              <a:spcBef>
                <a:spcPct val="0"/>
              </a:spcBef>
            </a:pPr>
            <a:endParaRPr lang="en-CA" altLang="en-US" baseline="0" dirty="0" smtClean="0"/>
          </a:p>
          <a:p>
            <a:pPr>
              <a:spcBef>
                <a:spcPct val="0"/>
              </a:spcBef>
            </a:pPr>
            <a:r>
              <a:rPr lang="en-CA" altLang="en-US" baseline="0" dirty="0" smtClean="0"/>
              <a:t>Alright, moving towards even more realism, here’s a robotic child. Raise your hand if you find this creepy.</a:t>
            </a:r>
          </a:p>
          <a:p>
            <a:pPr>
              <a:spcBef>
                <a:spcPct val="0"/>
              </a:spcBef>
            </a:pPr>
            <a:endParaRPr lang="en-CA" altLang="en-US" baseline="0" dirty="0" smtClean="0"/>
          </a:p>
          <a:p>
            <a:pPr>
              <a:spcBef>
                <a:spcPct val="0"/>
              </a:spcBef>
            </a:pPr>
            <a:r>
              <a:rPr lang="en-CA" altLang="en-US" i="1" baseline="0" dirty="0" smtClean="0"/>
              <a:t>(cue animation)</a:t>
            </a:r>
          </a:p>
          <a:p>
            <a:pPr>
              <a:spcBef>
                <a:spcPct val="0"/>
              </a:spcBef>
            </a:pPr>
            <a:endParaRPr lang="en-CA" altLang="en-US" baseline="0" dirty="0" smtClean="0"/>
          </a:p>
          <a:p>
            <a:pPr>
              <a:spcBef>
                <a:spcPct val="0"/>
              </a:spcBef>
            </a:pPr>
            <a:r>
              <a:rPr lang="en-CA" altLang="en-US" dirty="0" smtClean="0"/>
              <a:t>Alright, let’s try an android that’s trying to look like a human being. Creepy?</a:t>
            </a:r>
          </a:p>
          <a:p>
            <a:pPr>
              <a:spcBef>
                <a:spcPct val="0"/>
              </a:spcBef>
            </a:pPr>
            <a:endParaRPr lang="en-CA" altLang="en-US" dirty="0" smtClean="0"/>
          </a:p>
          <a:p>
            <a:pPr>
              <a:spcBef>
                <a:spcPct val="0"/>
              </a:spcBef>
            </a:pPr>
            <a:r>
              <a:rPr lang="en-CA" altLang="en-US" i="1" dirty="0" smtClean="0"/>
              <a:t>(cue</a:t>
            </a:r>
            <a:r>
              <a:rPr lang="en-CA" altLang="en-US" i="1" baseline="0" dirty="0" smtClean="0"/>
              <a:t> animation)</a:t>
            </a:r>
          </a:p>
          <a:p>
            <a:pPr>
              <a:spcBef>
                <a:spcPct val="0"/>
              </a:spcBef>
            </a:pPr>
            <a:endParaRPr lang="en-CA" altLang="en-US" baseline="0" dirty="0" smtClean="0"/>
          </a:p>
          <a:p>
            <a:pPr>
              <a:spcBef>
                <a:spcPct val="0"/>
              </a:spcBef>
            </a:pPr>
            <a:r>
              <a:rPr lang="en-CA" altLang="en-US" baseline="0" dirty="0" smtClean="0"/>
              <a:t>Then how about these kids from the movie Polar Express. Creepy?</a:t>
            </a:r>
          </a:p>
          <a:p>
            <a:pPr>
              <a:spcBef>
                <a:spcPct val="0"/>
              </a:spcBef>
            </a:pPr>
            <a:endParaRPr lang="en-CA" altLang="en-US" baseline="0" dirty="0" smtClean="0"/>
          </a:p>
          <a:p>
            <a:pPr>
              <a:spcBef>
                <a:spcPct val="0"/>
              </a:spcBef>
            </a:pPr>
            <a:r>
              <a:rPr lang="en-CA" altLang="en-US" baseline="0" dirty="0" smtClean="0"/>
              <a:t>As we saw here, if something is close to human, real people tend to find it off-putting and really distracting. This is a huge challenge that’s being faced in the world of videogames right now. Now that our graphics are so good, many game companies want to go for realism in games. But it’s still hard… really hard to make a digital face seem realistic. Often it gets most of the way, only to have dead eyes or facial muscles that don’t quite move right, and it seriously creeps out players. </a:t>
            </a:r>
            <a:endParaRPr lang="en-CA"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EA6B9475-1637-6445-AD37-722484652398}" type="slidenum">
              <a:rPr lang="en-CA" altLang="en-US">
                <a:latin typeface="Calibri" charset="0"/>
              </a:rPr>
              <a:pPr/>
              <a:t>21</a:t>
            </a:fld>
            <a:endParaRPr lang="en-CA" altLang="en-US">
              <a:latin typeface="Calibri" charset="0"/>
            </a:endParaRPr>
          </a:p>
        </p:txBody>
      </p:sp>
    </p:spTree>
    <p:extLst>
      <p:ext uri="{BB962C8B-B14F-4D97-AF65-F5344CB8AC3E}">
        <p14:creationId xmlns:p14="http://schemas.microsoft.com/office/powerpoint/2010/main" val="147615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Talk about uncanny valley in </a:t>
            </a:r>
            <a:r>
              <a:rPr lang="en-CA" altLang="en-US" b="1" dirty="0" err="1"/>
              <a:t>sims</a:t>
            </a:r>
            <a:r>
              <a:rPr lang="en-CA" altLang="en-US" b="1" dirty="0"/>
              <a:t> – feels REALLY close to reality, but a few key things are off, which pulls the player out of the </a:t>
            </a:r>
            <a:r>
              <a:rPr lang="en-CA" altLang="en-US" b="1" dirty="0" err="1"/>
              <a:t>sim</a:t>
            </a:r>
            <a:r>
              <a:rPr lang="en-CA" altLang="en-US" b="1" dirty="0"/>
              <a:t> and makes it less immersive – (2 min</a:t>
            </a:r>
            <a:r>
              <a:rPr lang="en-CA" altLang="en-US" b="1" dirty="0" smtClean="0"/>
              <a:t>)</a:t>
            </a:r>
          </a:p>
          <a:p>
            <a:pPr>
              <a:spcBef>
                <a:spcPct val="0"/>
              </a:spcBef>
            </a:pPr>
            <a:endParaRPr lang="en-CA" altLang="en-US" dirty="0" smtClean="0"/>
          </a:p>
          <a:p>
            <a:pPr>
              <a:spcBef>
                <a:spcPct val="0"/>
              </a:spcBef>
            </a:pPr>
            <a:r>
              <a:rPr lang="en-CA" altLang="en-US" dirty="0" smtClean="0"/>
              <a:t>So what the heck does this have to do</a:t>
            </a:r>
            <a:r>
              <a:rPr lang="en-CA" altLang="en-US" baseline="0" dirty="0" smtClean="0"/>
              <a:t> with </a:t>
            </a:r>
            <a:r>
              <a:rPr lang="en-CA" altLang="en-US" baseline="0" dirty="0" err="1" smtClean="0"/>
              <a:t>sims</a:t>
            </a:r>
            <a:r>
              <a:rPr lang="en-CA" altLang="en-US" baseline="0" dirty="0" smtClean="0"/>
              <a:t>? Well, the more I heard about the uncanny valley in games, the more I realized it had it’s own equivalent in games. We don’t have to worry as much about making perfect CGI just yet, but we have another realism issue that can distract and irritate our players: how close we replicate their real environment. I want you to think to yourself: have you ever played a simulation, or even done any other kind of training, that was really, really close to your real situation, but then got one thing painfully wrong?  Maybe a character was talking with you, and suddenly used a job title that you know your company doesn’t have? Maybe you were interacting with a software simulation and it was great until you noticed it had a green button where a red switch should be? Perhaps it was a customer service </a:t>
            </a:r>
            <a:r>
              <a:rPr lang="en-CA" altLang="en-US" baseline="0" dirty="0" err="1" smtClean="0"/>
              <a:t>sim</a:t>
            </a:r>
            <a:r>
              <a:rPr lang="en-CA" altLang="en-US" baseline="0" dirty="0" smtClean="0"/>
              <a:t> and the customer suddenly used a term or phrase that only employees use. Wasn’t this really </a:t>
            </a:r>
            <a:r>
              <a:rPr lang="en-CA" altLang="en-US" baseline="0" dirty="0" err="1" smtClean="0"/>
              <a:t>really</a:t>
            </a:r>
            <a:r>
              <a:rPr lang="en-CA" altLang="en-US" baseline="0" dirty="0" smtClean="0"/>
              <a:t> distracting?</a:t>
            </a:r>
          </a:p>
          <a:p>
            <a:pPr>
              <a:spcBef>
                <a:spcPct val="0"/>
              </a:spcBef>
            </a:pPr>
            <a:endParaRPr lang="en-CA" altLang="en-US" baseline="0" dirty="0" smtClean="0"/>
          </a:p>
          <a:p>
            <a:pPr>
              <a:spcBef>
                <a:spcPct val="0"/>
              </a:spcBef>
            </a:pPr>
            <a:r>
              <a:rPr lang="en-CA" altLang="en-US" baseline="0" dirty="0" smtClean="0"/>
              <a:t>Part of what makes this so especially irritating is the fact that this simulation was so very close to the world you know so well, but it was just every so slightly off at one point. On paper these small errors don’t sound like much, but when you’re trying to immerse a player in a world, it’s these little details that pull them out of it. This is the uncanny valley of simulations, and you want to avoid it at all costs.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EA6B9475-1637-6445-AD37-722484652398}" type="slidenum">
              <a:rPr lang="en-CA" altLang="en-US">
                <a:latin typeface="Calibri" charset="0"/>
              </a:rPr>
              <a:pPr/>
              <a:t>22</a:t>
            </a:fld>
            <a:endParaRPr lang="en-CA" altLang="en-US">
              <a:latin typeface="Calibri" charset="0"/>
            </a:endParaRPr>
          </a:p>
        </p:txBody>
      </p:sp>
    </p:spTree>
    <p:extLst>
      <p:ext uri="{BB962C8B-B14F-4D97-AF65-F5344CB8AC3E}">
        <p14:creationId xmlns:p14="http://schemas.microsoft.com/office/powerpoint/2010/main" val="1476153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3: You need to make one of two choices: make it set in a hypothetical situation OR do a lot of great research and do as accurate duplication of reality as possible – Show two options (1 min)</a:t>
            </a:r>
          </a:p>
          <a:p>
            <a:pPr>
              <a:spcBef>
                <a:spcPct val="0"/>
              </a:spcBef>
            </a:pPr>
            <a:endParaRPr lang="en-CA" altLang="en-US" dirty="0" smtClean="0"/>
          </a:p>
          <a:p>
            <a:pPr>
              <a:spcBef>
                <a:spcPct val="0"/>
              </a:spcBef>
            </a:pPr>
            <a:r>
              <a:rPr lang="en-CA" altLang="en-US" dirty="0" smtClean="0"/>
              <a:t>So how do you do that? You’ve got two real options: either back completely away from reality</a:t>
            </a:r>
            <a:r>
              <a:rPr lang="en-CA" altLang="en-US" baseline="0" dirty="0" smtClean="0"/>
              <a:t> or devote yourself to creating a perfect replica.</a:t>
            </a:r>
          </a:p>
          <a:p>
            <a:pPr>
              <a:spcBef>
                <a:spcPct val="0"/>
              </a:spcBef>
            </a:pPr>
            <a:endParaRPr lang="en-CA" altLang="en-US" baseline="0" dirty="0" smtClean="0"/>
          </a:p>
          <a:p>
            <a:pPr>
              <a:spcBef>
                <a:spcPct val="0"/>
              </a:spcBef>
            </a:pPr>
            <a:r>
              <a:rPr lang="en-CA" altLang="en-US" dirty="0" smtClean="0"/>
              <a:t>With the first option, instead of trying to replicate reality, you’re going to create a fictional</a:t>
            </a:r>
            <a:r>
              <a:rPr lang="en-CA" altLang="en-US" baseline="0" dirty="0" smtClean="0"/>
              <a:t> world and a fictional situation. If we’re comparing this to games, this is like being Super Mario or </a:t>
            </a:r>
            <a:r>
              <a:rPr lang="en-CA" altLang="en-US" baseline="0" dirty="0" err="1" smtClean="0"/>
              <a:t>Pokemon</a:t>
            </a:r>
            <a:r>
              <a:rPr lang="en-CA" altLang="en-US" baseline="0" dirty="0" smtClean="0"/>
              <a:t>: the game designers clearly aren’t even bothering to strive for realistic characters or scenarios. Because it’s no longer trying to replicate reality, this means your players won’t get distracted if something isn’t exactly like their life. It’s a made up situation… they aren’t expecting hyper reality. This obviously won’t work for situations that need to be exact and precise, like a </a:t>
            </a:r>
            <a:r>
              <a:rPr lang="en-CA" altLang="en-US" baseline="0" dirty="0" err="1" smtClean="0"/>
              <a:t>sim</a:t>
            </a:r>
            <a:r>
              <a:rPr lang="en-CA" altLang="en-US" baseline="0" dirty="0" smtClean="0"/>
              <a:t> that’s teaching someone to use a specific tool or piece of software. But it can be great for soft skills like coaching.</a:t>
            </a:r>
          </a:p>
          <a:p>
            <a:pPr>
              <a:spcBef>
                <a:spcPct val="0"/>
              </a:spcBef>
            </a:pPr>
            <a:endParaRPr lang="en-CA" altLang="en-US" baseline="0" dirty="0" smtClean="0"/>
          </a:p>
          <a:p>
            <a:pPr>
              <a:spcBef>
                <a:spcPct val="0"/>
              </a:spcBef>
            </a:pPr>
            <a:r>
              <a:rPr lang="en-CA" altLang="en-US" baseline="0" dirty="0" smtClean="0"/>
              <a:t>The other option is aggressively trying to replicate reality. From a game perspective this is like high budget games like The Last of Us, where they want the characters and environments to look as real as possible. You need to make sure your </a:t>
            </a:r>
            <a:r>
              <a:rPr lang="en-CA" altLang="en-US" baseline="0" dirty="0" err="1" smtClean="0"/>
              <a:t>sim</a:t>
            </a:r>
            <a:r>
              <a:rPr lang="en-CA" altLang="en-US" baseline="0" dirty="0" smtClean="0"/>
              <a:t> has none of the little errors that land it in the uncanny valley of </a:t>
            </a:r>
            <a:r>
              <a:rPr lang="en-CA" altLang="en-US" baseline="0" dirty="0" err="1" smtClean="0"/>
              <a:t>sims</a:t>
            </a:r>
            <a:r>
              <a:rPr lang="en-CA" altLang="en-US" baseline="0" dirty="0" smtClean="0"/>
              <a:t>. This means you’re going to need to do a boatload of </a:t>
            </a:r>
            <a:r>
              <a:rPr lang="en-CA" altLang="en-US" baseline="0" dirty="0" err="1" smtClean="0"/>
              <a:t>reasearch</a:t>
            </a:r>
            <a:r>
              <a:rPr lang="en-CA" altLang="en-US" baseline="0" dirty="0" smtClean="0"/>
              <a:t> up front. It also means you’ll likely want to play test it with a sampling of SMEs and your actual audience members to catch anything you might have missed. But this attention to detail can really pay off if realism is what you need.</a:t>
            </a:r>
            <a:endParaRPr lang="en-CA"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AD06DB39-107F-0046-8517-44CEE7E12277}" type="slidenum">
              <a:rPr lang="en-CA" altLang="en-US">
                <a:latin typeface="Calibri" charset="0"/>
              </a:rPr>
              <a:pPr/>
              <a:t>23</a:t>
            </a:fld>
            <a:endParaRPr lang="en-CA" altLang="en-US">
              <a:latin typeface="Calibri" charset="0"/>
            </a:endParaRPr>
          </a:p>
        </p:txBody>
      </p:sp>
    </p:spTree>
    <p:extLst>
      <p:ext uri="{BB962C8B-B14F-4D97-AF65-F5344CB8AC3E}">
        <p14:creationId xmlns:p14="http://schemas.microsoft.com/office/powerpoint/2010/main" val="213975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4: Prototyping (5 min)</a:t>
            </a:r>
            <a:endParaRPr lang="en-CA" altLang="en-US" dirty="0"/>
          </a:p>
          <a:p>
            <a:pPr>
              <a:spcBef>
                <a:spcPct val="0"/>
              </a:spcBef>
            </a:pPr>
            <a:endParaRPr lang="en-CA" altLang="en-US" dirty="0" smtClean="0"/>
          </a:p>
          <a:p>
            <a:pPr>
              <a:spcBef>
                <a:spcPct val="0"/>
              </a:spcBef>
            </a:pPr>
            <a:r>
              <a:rPr lang="en-CA" altLang="en-US" dirty="0" smtClean="0"/>
              <a:t>Okay,</a:t>
            </a:r>
            <a:r>
              <a:rPr lang="en-CA" altLang="en-US" baseline="0" dirty="0" smtClean="0"/>
              <a:t> so here’s something that’s a core part of every game that’s developed, and one we could definitely learn from when we build </a:t>
            </a:r>
            <a:r>
              <a:rPr lang="en-CA" altLang="en-US" baseline="0" dirty="0" err="1" smtClean="0"/>
              <a:t>sims</a:t>
            </a:r>
            <a:r>
              <a:rPr lang="en-CA" altLang="en-US" baseline="0" dirty="0" smtClean="0"/>
              <a:t>: prototyping.</a:t>
            </a:r>
            <a:endParaRPr lang="en-CA"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1F87326A-7F00-0546-A37E-88DCEBCC93E8}" type="slidenum">
              <a:rPr lang="en-CA" altLang="en-US">
                <a:latin typeface="Calibri" charset="0"/>
              </a:rPr>
              <a:pPr/>
              <a:t>24</a:t>
            </a:fld>
            <a:endParaRPr lang="en-CA" altLang="en-US">
              <a:latin typeface="Calibri" charset="0"/>
            </a:endParaRPr>
          </a:p>
        </p:txBody>
      </p:sp>
    </p:spTree>
    <p:extLst>
      <p:ext uri="{BB962C8B-B14F-4D97-AF65-F5344CB8AC3E}">
        <p14:creationId xmlns:p14="http://schemas.microsoft.com/office/powerpoint/2010/main" val="1139901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4: Talk about how game developers don’t just start coding perfectly coded games, they make rough copies and </a:t>
            </a:r>
            <a:r>
              <a:rPr lang="en-CA" altLang="en-US" b="1" dirty="0" err="1"/>
              <a:t>mockups</a:t>
            </a:r>
            <a:r>
              <a:rPr lang="en-CA" altLang="en-US" b="1" dirty="0"/>
              <a:t> first. These prototypes can be digital, or they can be physical (bring up example of setting up a physical version of the field in a shooting tutorial). Making a rough version of your plan allows you to test and see if it does what you need it to, or even find out if you like the experience of it at all. It also saves game studios a ton of money because prototypes are much cheaper to create than the finished version. (2 min)</a:t>
            </a:r>
          </a:p>
          <a:p>
            <a:pPr>
              <a:spcBef>
                <a:spcPct val="0"/>
              </a:spcBef>
            </a:pPr>
            <a:endParaRPr lang="en-CA" altLang="en-US" dirty="0" smtClean="0"/>
          </a:p>
          <a:p>
            <a:pPr>
              <a:spcBef>
                <a:spcPct val="0"/>
              </a:spcBef>
            </a:pPr>
            <a:r>
              <a:rPr lang="en-CA" altLang="en-US" dirty="0" smtClean="0"/>
              <a:t>No game springs fully-coded from a game </a:t>
            </a:r>
            <a:r>
              <a:rPr lang="en-CA" altLang="en-US" dirty="0" err="1" smtClean="0"/>
              <a:t>dev’s</a:t>
            </a:r>
            <a:r>
              <a:rPr lang="en-CA" altLang="en-US" dirty="0" smtClean="0"/>
              <a:t> forehead. </a:t>
            </a:r>
            <a:r>
              <a:rPr lang="en-CA" altLang="en-US" baseline="0" dirty="0" smtClean="0"/>
              <a:t>Also, like a lot of work, a game </a:t>
            </a:r>
            <a:r>
              <a:rPr lang="en-CA" altLang="en-US" baseline="0" dirty="0" err="1" smtClean="0"/>
              <a:t>dev’s</a:t>
            </a:r>
            <a:r>
              <a:rPr lang="en-CA" altLang="en-US" baseline="0" dirty="0" smtClean="0"/>
              <a:t> first idea about what a game should be and how it should work can change drastically over the course of development. Maybe an idea that sounded good on paper just isn’t fun when you actually play it? Or maybe something that sounded cool in your head just comes across as confusing when you show it to someone else. There are just so many choices and so many things that go wrong… and finished games take so long to complete.  </a:t>
            </a:r>
          </a:p>
          <a:p>
            <a:pPr>
              <a:spcBef>
                <a:spcPct val="0"/>
              </a:spcBef>
            </a:pPr>
            <a:endParaRPr lang="en-CA" altLang="en-US" baseline="0" dirty="0" smtClean="0"/>
          </a:p>
          <a:p>
            <a:pPr>
              <a:spcBef>
                <a:spcPct val="0"/>
              </a:spcBef>
            </a:pPr>
            <a:r>
              <a:rPr lang="en-CA" altLang="en-US" baseline="0" dirty="0" smtClean="0"/>
              <a:t>That’s why game developers do a huge amount of what’s called prototyping. Basically, it’s the gaming equivalent of rough copies and </a:t>
            </a:r>
            <a:r>
              <a:rPr lang="en-CA" altLang="en-US" baseline="0" dirty="0" err="1" smtClean="0"/>
              <a:t>mockups</a:t>
            </a:r>
            <a:r>
              <a:rPr lang="en-CA" altLang="en-US" baseline="0" dirty="0" smtClean="0"/>
              <a:t>. You start with something that’s quick and cheap to make that you use to test a concept. Maybe it’s dots on a screen like you can see right now that you use to figure out your coding for how swarms of enemies should move. You can polish the graphics later, but what’s really important now is to figure out how to get the movement of the swarm to work right. A prototype allows a developer to not invest too much time in something that might not work, and it also allows them to concentrate on just one aspect of the game without having to worry about trying to polish everything at the same time.</a:t>
            </a:r>
          </a:p>
          <a:p>
            <a:pPr>
              <a:spcBef>
                <a:spcPct val="0"/>
              </a:spcBef>
            </a:pPr>
            <a:endParaRPr lang="en-CA" altLang="en-US" baseline="0" dirty="0" smtClean="0"/>
          </a:p>
          <a:p>
            <a:pPr>
              <a:spcBef>
                <a:spcPct val="0"/>
              </a:spcBef>
            </a:pPr>
            <a:r>
              <a:rPr lang="en-CA" altLang="en-US" baseline="0" dirty="0" smtClean="0"/>
              <a:t>Prototypes don’t all have to be digital too. I’ve seen prototypes with paper that layout the basics of a screen map. I even saw a talk once where a gam </a:t>
            </a:r>
            <a:r>
              <a:rPr lang="en-CA" altLang="en-US" baseline="0" dirty="0" err="1" smtClean="0"/>
              <a:t>dev</a:t>
            </a:r>
            <a:r>
              <a:rPr lang="en-CA" altLang="en-US" baseline="0" dirty="0" smtClean="0"/>
              <a:t> was telling us about a level tutorial he was designing. He made a kind of hilarious diorama of the environment and then filmed moving through it, which allowed him to test if the tutorial looked and felt right… kind of like a video storyboard.</a:t>
            </a:r>
          </a:p>
          <a:p>
            <a:pPr>
              <a:spcBef>
                <a:spcPct val="0"/>
              </a:spcBef>
            </a:pPr>
            <a:endParaRPr lang="en-CA" altLang="en-US" baseline="0" dirty="0" smtClean="0"/>
          </a:p>
          <a:p>
            <a:pPr>
              <a:spcBef>
                <a:spcPct val="0"/>
              </a:spcBef>
            </a:pPr>
            <a:r>
              <a:rPr lang="en-CA" altLang="en-US" baseline="0" dirty="0" smtClean="0"/>
              <a:t>At the end of the day, prototypes let developers test out ideas and work out problems quickly and comparatively cheaply.</a:t>
            </a:r>
            <a:endParaRPr lang="en-CA"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2B9B4E4B-891E-B94A-AC8B-208ECBF7E5AB}" type="slidenum">
              <a:rPr lang="en-CA" altLang="en-US">
                <a:latin typeface="Calibri" charset="0"/>
              </a:rPr>
              <a:pPr/>
              <a:t>25</a:t>
            </a:fld>
            <a:endParaRPr lang="en-CA" altLang="en-US">
              <a:latin typeface="Calibri" charset="0"/>
            </a:endParaRPr>
          </a:p>
        </p:txBody>
      </p:sp>
    </p:spTree>
    <p:extLst>
      <p:ext uri="{BB962C8B-B14F-4D97-AF65-F5344CB8AC3E}">
        <p14:creationId xmlns:p14="http://schemas.microsoft.com/office/powerpoint/2010/main" val="1626276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4: Sims are hard to create, so cheap </a:t>
            </a:r>
            <a:r>
              <a:rPr lang="en-CA" altLang="en-US" b="1" dirty="0" err="1"/>
              <a:t>mockups</a:t>
            </a:r>
            <a:r>
              <a:rPr lang="en-CA" altLang="en-US" b="1" dirty="0"/>
              <a:t> will save you a ton of time and effort. Talk about ways you can make </a:t>
            </a:r>
            <a:r>
              <a:rPr lang="en-CA" altLang="en-US" b="1" dirty="0" err="1"/>
              <a:t>sim</a:t>
            </a:r>
            <a:r>
              <a:rPr lang="en-CA" altLang="en-US" b="1" dirty="0"/>
              <a:t> </a:t>
            </a:r>
            <a:r>
              <a:rPr lang="en-CA" altLang="en-US" b="1" dirty="0" err="1"/>
              <a:t>mockups</a:t>
            </a:r>
            <a:r>
              <a:rPr lang="en-CA" altLang="en-US" b="1" dirty="0"/>
              <a:t> (post it notes, choose your own adventure style books, PowerPoint with hyperlinks, video of you </a:t>
            </a:r>
            <a:r>
              <a:rPr lang="en-CA" altLang="en-US" b="1" dirty="0" err="1"/>
              <a:t>reinacting</a:t>
            </a:r>
            <a:r>
              <a:rPr lang="en-CA" altLang="en-US" b="1" dirty="0"/>
              <a:t> what will happen in the </a:t>
            </a:r>
            <a:r>
              <a:rPr lang="en-CA" altLang="en-US" b="1" dirty="0" err="1"/>
              <a:t>sim</a:t>
            </a:r>
            <a:r>
              <a:rPr lang="en-CA" altLang="en-US" b="1" dirty="0"/>
              <a:t>, storyboarding) – </a:t>
            </a:r>
            <a:r>
              <a:rPr lang="en-CA" altLang="en-US" b="1" dirty="0" smtClean="0"/>
              <a:t>(</a:t>
            </a:r>
            <a:r>
              <a:rPr lang="en-CA" altLang="en-US" b="1" dirty="0"/>
              <a:t>3 min)</a:t>
            </a:r>
          </a:p>
          <a:p>
            <a:pPr>
              <a:spcBef>
                <a:spcPct val="0"/>
              </a:spcBef>
            </a:pPr>
            <a:endParaRPr lang="en-CA" altLang="en-US" dirty="0" smtClean="0"/>
          </a:p>
          <a:p>
            <a:pPr>
              <a:spcBef>
                <a:spcPct val="0"/>
              </a:spcBef>
            </a:pPr>
            <a:r>
              <a:rPr lang="en-CA" altLang="en-US" dirty="0" smtClean="0"/>
              <a:t>Sims are a lot like games in that they’re time consuming</a:t>
            </a:r>
            <a:r>
              <a:rPr lang="en-CA" altLang="en-US" baseline="0" dirty="0" smtClean="0"/>
              <a:t> to create… and often kind of pricy too to create as well. You don’t want to spend weeks and weeks creating a </a:t>
            </a:r>
            <a:r>
              <a:rPr lang="en-CA" altLang="en-US" baseline="0" dirty="0" err="1" smtClean="0"/>
              <a:t>sim</a:t>
            </a:r>
            <a:r>
              <a:rPr lang="en-CA" altLang="en-US" baseline="0" dirty="0" smtClean="0"/>
              <a:t> only to find out it’s buggy, or one of the storylines doesn’t make sense, or a interaction you thought was intuitive actually confuses players. Or, worst of all, you build the whole thing and whoever is signing off on it somehow imagined it being completely different from what you actually made. Cheap prototypes are a great way to avoid all this pain. It works for game development, and I really think it works for us too. </a:t>
            </a:r>
          </a:p>
          <a:p>
            <a:pPr>
              <a:spcBef>
                <a:spcPct val="0"/>
              </a:spcBef>
            </a:pPr>
            <a:endParaRPr lang="en-CA" altLang="en-US" baseline="0" dirty="0" smtClean="0"/>
          </a:p>
          <a:p>
            <a:pPr>
              <a:spcBef>
                <a:spcPct val="0"/>
              </a:spcBef>
            </a:pPr>
            <a:r>
              <a:rPr lang="en-CA" altLang="en-US" dirty="0" smtClean="0"/>
              <a:t>There</a:t>
            </a:r>
            <a:r>
              <a:rPr lang="en-CA" altLang="en-US" baseline="0" dirty="0" smtClean="0"/>
              <a:t> are some pretty basic ways you can make </a:t>
            </a:r>
            <a:r>
              <a:rPr lang="en-CA" altLang="en-US" baseline="0" dirty="0" err="1" smtClean="0"/>
              <a:t>mockups</a:t>
            </a:r>
            <a:r>
              <a:rPr lang="en-CA" altLang="en-US" baseline="0" dirty="0" smtClean="0"/>
              <a:t> for a </a:t>
            </a:r>
            <a:r>
              <a:rPr lang="en-CA" altLang="en-US" baseline="0" dirty="0" err="1" smtClean="0"/>
              <a:t>sim</a:t>
            </a:r>
            <a:r>
              <a:rPr lang="en-CA" altLang="en-US" baseline="0" dirty="0" smtClean="0"/>
              <a:t>. One thing that I’ve used a lot is post-it maps like you see on the screen here. I was creating a bunch of branched simulations on career conversations. It was one of those </a:t>
            </a:r>
            <a:r>
              <a:rPr lang="en-CA" altLang="en-US" baseline="0" dirty="0" err="1" smtClean="0"/>
              <a:t>sims</a:t>
            </a:r>
            <a:r>
              <a:rPr lang="en-CA" altLang="en-US" baseline="0" dirty="0" smtClean="0"/>
              <a:t> where storylines could loop back into each other, so it was really important that I made sure those loops made sense. I also needed to be able to quickly look at my work and make sure all my storylines had covered the wide variety of things that could happen in this kind of conversation. So what I did first, before I even started scripting, was make a prototype map of every story branch and every choice. Each of those post-its represents a summary of a screen of content or a choice the player could make. Only when I was happy how everything in this map all worked together did I actually start creating the in-depth script.</a:t>
            </a:r>
          </a:p>
          <a:p>
            <a:pPr>
              <a:spcBef>
                <a:spcPct val="0"/>
              </a:spcBef>
            </a:pPr>
            <a:endParaRPr lang="en-CA" altLang="en-US" baseline="0" dirty="0" smtClean="0"/>
          </a:p>
          <a:p>
            <a:pPr>
              <a:spcBef>
                <a:spcPct val="0"/>
              </a:spcBef>
            </a:pPr>
            <a:r>
              <a:rPr lang="en-CA" altLang="en-US" baseline="0" dirty="0" smtClean="0"/>
              <a:t>Another prototype I made for this same project was a quick and simple version of the conversation simulation. My SME and I needed to get the content signed off on before we started investing a lot of time in the look and feel of the </a:t>
            </a:r>
            <a:r>
              <a:rPr lang="en-CA" altLang="en-US" baseline="0" dirty="0" err="1" smtClean="0"/>
              <a:t>sim</a:t>
            </a:r>
            <a:r>
              <a:rPr lang="en-CA" altLang="en-US" baseline="0" dirty="0" smtClean="0"/>
              <a:t>, and long before I started using the software to create it. But this was a really tricky project to review the script for because of the branching. It was also hard for people who hadn’t ever done branching simulations to understand. So I put together a </a:t>
            </a:r>
            <a:r>
              <a:rPr lang="en-CA" altLang="en-US" baseline="0" dirty="0" err="1" smtClean="0"/>
              <a:t>mockup</a:t>
            </a:r>
            <a:r>
              <a:rPr lang="en-CA" altLang="en-US" baseline="0" dirty="0" smtClean="0"/>
              <a:t> in PowerPoint. Each slide could represent a screen of </a:t>
            </a:r>
            <a:r>
              <a:rPr lang="en-CA" altLang="en-US" baseline="0" dirty="0" err="1" smtClean="0"/>
              <a:t>sim</a:t>
            </a:r>
            <a:r>
              <a:rPr lang="en-CA" altLang="en-US" baseline="0" dirty="0" smtClean="0"/>
              <a:t> content, and I used hyperlinks to simulate making choices and seeing results. I created super basic images… in this case just a stick guy with either a smiley or </a:t>
            </a:r>
            <a:r>
              <a:rPr lang="en-CA" altLang="en-US" baseline="0" dirty="0" err="1" smtClean="0"/>
              <a:t>frowny</a:t>
            </a:r>
            <a:r>
              <a:rPr lang="en-CA" altLang="en-US" baseline="0" dirty="0" smtClean="0"/>
              <a:t> face based on how well you were doing in the conversation, and just let them focus on the text for now. It was quite fast to create, and it gave reviewers the sense of how the </a:t>
            </a:r>
            <a:r>
              <a:rPr lang="en-CA" altLang="en-US" baseline="0" dirty="0" err="1" smtClean="0"/>
              <a:t>sim</a:t>
            </a:r>
            <a:r>
              <a:rPr lang="en-CA" altLang="en-US" baseline="0" dirty="0" smtClean="0"/>
              <a:t> would work without investing a huge amount of time and money into the final look at feel… so if they hated sections and I had to change things, it wasn’t like I was throwing out a ton of work.</a:t>
            </a:r>
          </a:p>
          <a:p>
            <a:pPr>
              <a:spcBef>
                <a:spcPct val="0"/>
              </a:spcBef>
            </a:pPr>
            <a:endParaRPr lang="en-CA" altLang="en-US" baseline="0" dirty="0" smtClean="0"/>
          </a:p>
          <a:p>
            <a:pPr>
              <a:spcBef>
                <a:spcPct val="0"/>
              </a:spcBef>
            </a:pPr>
            <a:r>
              <a:rPr lang="en-CA" altLang="en-US" baseline="0" dirty="0" smtClean="0"/>
              <a:t>So those are two ways you can put together a </a:t>
            </a:r>
            <a:r>
              <a:rPr lang="en-CA" altLang="en-US" baseline="0" dirty="0" err="1" smtClean="0"/>
              <a:t>protoype</a:t>
            </a:r>
            <a:r>
              <a:rPr lang="en-CA" altLang="en-US" baseline="0" dirty="0" smtClean="0"/>
              <a:t>, but there are tons of others too. Seriously, do the same things game </a:t>
            </a:r>
            <a:r>
              <a:rPr lang="en-CA" altLang="en-US" baseline="0" dirty="0" err="1" smtClean="0"/>
              <a:t>devs</a:t>
            </a:r>
            <a:r>
              <a:rPr lang="en-CA" altLang="en-US" baseline="0" dirty="0" smtClean="0"/>
              <a:t> do: try a paper version, or a choose your own adventure style book, draw storyboards, or make a </a:t>
            </a:r>
            <a:r>
              <a:rPr lang="en-CA" altLang="en-US" baseline="0" dirty="0" err="1" smtClean="0"/>
              <a:t>mockup</a:t>
            </a:r>
            <a:r>
              <a:rPr lang="en-CA" altLang="en-US" baseline="0" dirty="0" smtClean="0"/>
              <a:t> in PowerPoint, or film you </a:t>
            </a:r>
            <a:r>
              <a:rPr lang="en-CA" altLang="en-US" baseline="0" dirty="0" err="1" smtClean="0"/>
              <a:t>reinacting</a:t>
            </a:r>
            <a:r>
              <a:rPr lang="en-CA" altLang="en-US" baseline="0" dirty="0" smtClean="0"/>
              <a:t> scenes on your smart phone. Anything that will let you test out your concepts quickly and cheaply. This saves you time, and also gives you room to experiment and potentially fail at a low cost.</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735CF46-D7DB-2247-9B6E-8E7EFB40AEEE}" type="slidenum">
              <a:rPr lang="en-CA" altLang="en-US">
                <a:latin typeface="Calibri" charset="0"/>
              </a:rPr>
              <a:pPr/>
              <a:t>26</a:t>
            </a:fld>
            <a:endParaRPr lang="en-CA" altLang="en-US">
              <a:latin typeface="Calibri" charset="0"/>
            </a:endParaRPr>
          </a:p>
        </p:txBody>
      </p:sp>
    </p:spTree>
    <p:extLst>
      <p:ext uri="{BB962C8B-B14F-4D97-AF65-F5344CB8AC3E}">
        <p14:creationId xmlns:p14="http://schemas.microsoft.com/office/powerpoint/2010/main" val="653468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5: Iterative design (5 min)</a:t>
            </a:r>
            <a:endParaRPr lang="en-CA" altLang="en-US" dirty="0"/>
          </a:p>
          <a:p>
            <a:pPr>
              <a:spcBef>
                <a:spcPct val="0"/>
              </a:spcBef>
            </a:pPr>
            <a:endParaRPr lang="en-CA" altLang="en-US" dirty="0" smtClean="0"/>
          </a:p>
          <a:p>
            <a:pPr>
              <a:spcBef>
                <a:spcPct val="0"/>
              </a:spcBef>
            </a:pPr>
            <a:r>
              <a:rPr lang="en-CA" altLang="en-US" dirty="0" smtClean="0"/>
              <a:t>Now, let’s move on to a related</a:t>
            </a:r>
            <a:r>
              <a:rPr lang="en-CA" altLang="en-US" baseline="0" dirty="0" smtClean="0"/>
              <a:t> topic. Let’s say you’ve got the basics all sorted out. Now how do you add polish? And how do you keep improving things? Well, game development uses a technique called iterative design.</a:t>
            </a:r>
            <a:endParaRPr lang="en-CA"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6A6DAB52-BDC3-3048-9C2F-CE45099F704F}" type="slidenum">
              <a:rPr lang="en-CA" altLang="en-US">
                <a:latin typeface="Calibri" charset="0"/>
              </a:rPr>
              <a:pPr/>
              <a:t>27</a:t>
            </a:fld>
            <a:endParaRPr lang="en-CA" altLang="en-US">
              <a:latin typeface="Calibri" charset="0"/>
            </a:endParaRPr>
          </a:p>
        </p:txBody>
      </p:sp>
    </p:spTree>
    <p:extLst>
      <p:ext uri="{BB962C8B-B14F-4D97-AF65-F5344CB8AC3E}">
        <p14:creationId xmlns:p14="http://schemas.microsoft.com/office/powerpoint/2010/main" val="2130794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5: Video games also don’t get programed and magically work exactly as planned. (1 min)</a:t>
            </a:r>
          </a:p>
          <a:p>
            <a:pPr>
              <a:spcBef>
                <a:spcPct val="0"/>
              </a:spcBef>
            </a:pPr>
            <a:endParaRPr lang="en-CA" altLang="en-US" dirty="0" smtClean="0"/>
          </a:p>
          <a:p>
            <a:pPr>
              <a:spcBef>
                <a:spcPct val="0"/>
              </a:spcBef>
            </a:pPr>
            <a:r>
              <a:rPr lang="en-CA" altLang="en-US" dirty="0" smtClean="0"/>
              <a:t>Like I mentioned earlier, games don’t magically turn out exactly</a:t>
            </a:r>
            <a:r>
              <a:rPr lang="en-CA" altLang="en-US" baseline="0" dirty="0" smtClean="0"/>
              <a:t> how they’re planned. Sometimes you have to try things a bunch of different ways to make it work. Other times you get one thing working, but that breaks something else. There is a huge amount of constant polishing and reworking throughout the entire development process to get things right.</a:t>
            </a:r>
            <a:endParaRPr lang="en-CA"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2169FE94-1FEA-E644-A025-D1DFC0CE98B9}" type="slidenum">
              <a:rPr lang="en-CA" altLang="en-US">
                <a:latin typeface="Calibri" charset="0"/>
              </a:rPr>
              <a:pPr/>
              <a:t>28</a:t>
            </a:fld>
            <a:endParaRPr lang="en-CA" altLang="en-US">
              <a:latin typeface="Calibri" charset="0"/>
            </a:endParaRPr>
          </a:p>
        </p:txBody>
      </p:sp>
    </p:spTree>
    <p:extLst>
      <p:ext uri="{BB962C8B-B14F-4D97-AF65-F5344CB8AC3E}">
        <p14:creationId xmlns:p14="http://schemas.microsoft.com/office/powerpoint/2010/main" val="1239036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5: Explain iterative design as a concept </a:t>
            </a:r>
            <a:r>
              <a:rPr lang="en-CA" altLang="en-US" b="1" dirty="0" smtClean="0"/>
              <a:t>(</a:t>
            </a:r>
            <a:r>
              <a:rPr lang="en-CA" altLang="en-US" b="1" dirty="0"/>
              <a:t>1 min)</a:t>
            </a:r>
          </a:p>
          <a:p>
            <a:pPr>
              <a:spcBef>
                <a:spcPct val="0"/>
              </a:spcBef>
            </a:pPr>
            <a:endParaRPr lang="en-CA" altLang="en-US" dirty="0" smtClean="0"/>
          </a:p>
          <a:p>
            <a:pPr>
              <a:spcBef>
                <a:spcPct val="0"/>
              </a:spcBef>
            </a:pPr>
            <a:r>
              <a:rPr lang="en-CA" altLang="en-US" dirty="0" smtClean="0"/>
              <a:t>This</a:t>
            </a:r>
            <a:r>
              <a:rPr lang="en-CA" altLang="en-US" baseline="0" dirty="0" smtClean="0"/>
              <a:t> gist of this process is called iterative design. Think of it like the evolution of Mario up here. First he started out all blocky, because that was sort of the best you could do on the Nintendo at the time. Then the gaming hardware got more powerful. Game developers didn’t just leave Mario looking the way he always had… they had the opportunity to improve him, so they did. And this was done pretty much every time a new game came out, and definitely every time a new console launched. Until eventually Mario evolved into a character that looks rather different from where he started out. This long process of tweaking and tweaking and polishing kept adjusting to the new reality developer were working in, and kept making a better and better Mario.</a:t>
            </a:r>
          </a:p>
          <a:p>
            <a:pPr>
              <a:spcBef>
                <a:spcPct val="0"/>
              </a:spcBef>
            </a:pPr>
            <a:endParaRPr lang="en-CA" altLang="en-US" baseline="0"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FC11BA4E-5A36-314C-9921-031D6E67F3E3}" type="slidenum">
              <a:rPr lang="en-CA" altLang="en-US">
                <a:latin typeface="Calibri" charset="0"/>
              </a:rPr>
              <a:pPr/>
              <a:t>29</a:t>
            </a:fld>
            <a:endParaRPr lang="en-CA" altLang="en-US">
              <a:latin typeface="Calibri" charset="0"/>
            </a:endParaRPr>
          </a:p>
        </p:txBody>
      </p:sp>
    </p:spTree>
    <p:extLst>
      <p:ext uri="{BB962C8B-B14F-4D97-AF65-F5344CB8AC3E}">
        <p14:creationId xmlns:p14="http://schemas.microsoft.com/office/powerpoint/2010/main" val="188466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Intro: Talking about how when I became an ID I began to see all the connections between the simulations I was creating and the games I had grown up playing  (1 min</a:t>
            </a:r>
            <a:r>
              <a:rPr lang="en-CA" altLang="en-US" b="1" dirty="0" smtClean="0"/>
              <a:t>)</a:t>
            </a:r>
          </a:p>
          <a:p>
            <a:pPr>
              <a:spcBef>
                <a:spcPct val="0"/>
              </a:spcBef>
            </a:pPr>
            <a:endParaRPr lang="en-CA" altLang="en-US" dirty="0" smtClean="0"/>
          </a:p>
          <a:p>
            <a:pPr>
              <a:spcBef>
                <a:spcPct val="0"/>
              </a:spcBef>
            </a:pPr>
            <a:r>
              <a:rPr lang="en-CA" altLang="en-US" dirty="0" smtClean="0"/>
              <a:t>So that brings us to a few years ago… my Playstation 3 years. I was back in school learning how to be an instructional designer</a:t>
            </a:r>
            <a:r>
              <a:rPr lang="en-CA" altLang="en-US" baseline="0" dirty="0" smtClean="0"/>
              <a:t> and I got really into the idea of training simulations. And the more work I did on finding out more about simulations the more work I did learning to make my own the more I realized this: games and training simulations are fundamentally similar things. </a:t>
            </a:r>
            <a:endParaRPr lang="en-CA"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8E23DC95-8FF5-B444-9D81-4BFB2D888932}" type="slidenum">
              <a:rPr lang="en-CA" altLang="en-US">
                <a:latin typeface="Calibri" charset="0"/>
              </a:rPr>
              <a:pPr/>
              <a:t>3</a:t>
            </a:fld>
            <a:endParaRPr lang="en-CA" altLang="en-US">
              <a:latin typeface="Calibri" charset="0"/>
            </a:endParaRPr>
          </a:p>
        </p:txBody>
      </p:sp>
    </p:spTree>
    <p:extLst>
      <p:ext uri="{BB962C8B-B14F-4D97-AF65-F5344CB8AC3E}">
        <p14:creationId xmlns:p14="http://schemas.microsoft.com/office/powerpoint/2010/main" val="438792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5: Talk about player testing, alphas, and betas. Talk about development story of tutorial for game (possibly show video of an alpha) – (2 min)</a:t>
            </a:r>
          </a:p>
          <a:p>
            <a:pPr>
              <a:spcBef>
                <a:spcPct val="0"/>
              </a:spcBef>
            </a:pPr>
            <a:endParaRPr lang="en-CA" altLang="en-US" dirty="0" smtClean="0"/>
          </a:p>
          <a:p>
            <a:pPr defTabSz="931774">
              <a:spcBef>
                <a:spcPct val="0"/>
              </a:spcBef>
              <a:defRPr/>
            </a:pPr>
            <a:r>
              <a:rPr lang="en-CA" altLang="en-US" baseline="0" dirty="0" smtClean="0"/>
              <a:t>This kind of constant </a:t>
            </a:r>
            <a:r>
              <a:rPr lang="en-CA" altLang="en-US" baseline="0" dirty="0" err="1" smtClean="0"/>
              <a:t>repolishing</a:t>
            </a:r>
            <a:r>
              <a:rPr lang="en-CA" altLang="en-US" baseline="0" dirty="0" smtClean="0"/>
              <a:t> doesn’t just happen over the course of dozens of games. It happens many times during the development of every game. Game developers use rough builds of their games, called Alphas if you’re in the early stages and Betas if you’re close to finished, to work out game bugs and make sure everything works exactly the way they want it to. These versions of the game are substantially more complete than a prototype and often test out how many of the game aspects all work together (or don’t work together if the alpha or beta doesn’t function quite right). And these alphas and betas are played by the true heroes of the gaming industries: </a:t>
            </a:r>
            <a:r>
              <a:rPr lang="en-CA" altLang="en-US" baseline="0" dirty="0" err="1" smtClean="0"/>
              <a:t>playtesters</a:t>
            </a:r>
            <a:r>
              <a:rPr lang="en-CA" altLang="en-US" baseline="0" dirty="0" smtClean="0"/>
              <a:t>. Yes, these are people who either volunteer or are paid to play a game the developer knows needs work still, and they then give their feedback, in many cases, super detailed feedback, to the developers so they can fix problems and polish games even further. A lot of studios even video their game play so developers can see what’s happening. This sounds fun, but is really one of the most tedious and awful jobs you can get in this industry. </a:t>
            </a:r>
          </a:p>
          <a:p>
            <a:pPr defTabSz="931774">
              <a:spcBef>
                <a:spcPct val="0"/>
              </a:spcBef>
              <a:defRPr/>
            </a:pPr>
            <a:endParaRPr lang="en-CA" altLang="en-US" baseline="0" dirty="0" smtClean="0"/>
          </a:p>
          <a:p>
            <a:pPr defTabSz="931774">
              <a:spcBef>
                <a:spcPct val="0"/>
              </a:spcBef>
              <a:defRPr/>
            </a:pPr>
            <a:r>
              <a:rPr lang="en-CA" altLang="en-US" baseline="0" dirty="0" smtClean="0"/>
              <a:t>What’s interesting is that this cycle doesn’t just happen once. It happens over and over and over again until all the bugs are out of the game (or at least all the bugs the developer doesn’t want the game to ship with) and it all works the way the developers intended. In a lot of cases, this process doesn’t even end after the game had shipped, as any one of us who’s had to install a game patch knows. Developers will sometimes fix problems with the game even after it’s considered done. It’s a long process, but this constant cycle of small, incremental changes and updates is what makes something as complicated as a game possible to produce.</a:t>
            </a:r>
            <a:endParaRPr lang="en-CA"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CDFFB61E-4E94-9742-BB09-DFBE0DA7171E}" type="slidenum">
              <a:rPr lang="en-CA" altLang="en-US">
                <a:latin typeface="Calibri" charset="0"/>
              </a:rPr>
              <a:pPr/>
              <a:t>30</a:t>
            </a:fld>
            <a:endParaRPr lang="en-CA" altLang="en-US">
              <a:latin typeface="Calibri" charset="0"/>
            </a:endParaRPr>
          </a:p>
        </p:txBody>
      </p:sp>
    </p:spTree>
    <p:extLst>
      <p:ext uri="{BB962C8B-B14F-4D97-AF65-F5344CB8AC3E}">
        <p14:creationId xmlns:p14="http://schemas.microsoft.com/office/powerpoint/2010/main" val="1605908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5 – Talk about how </a:t>
            </a:r>
            <a:r>
              <a:rPr lang="en-CA" altLang="en-US" b="1" dirty="0" err="1"/>
              <a:t>sims</a:t>
            </a:r>
            <a:r>
              <a:rPr lang="en-CA" altLang="en-US" b="1" dirty="0"/>
              <a:t> need to do this kind of testing and polishing to be most effective. Discuss building in time for non-</a:t>
            </a:r>
            <a:r>
              <a:rPr lang="en-CA" altLang="en-US" b="1" dirty="0" err="1"/>
              <a:t>sim</a:t>
            </a:r>
            <a:r>
              <a:rPr lang="en-CA" altLang="en-US" b="1" dirty="0"/>
              <a:t> developers to test the </a:t>
            </a:r>
            <a:r>
              <a:rPr lang="en-CA" altLang="en-US" b="1" dirty="0" err="1"/>
              <a:t>sim</a:t>
            </a:r>
            <a:r>
              <a:rPr lang="en-CA" altLang="en-US" b="1" dirty="0"/>
              <a:t> to find bugs, inconsistencies, and places where the </a:t>
            </a:r>
            <a:r>
              <a:rPr lang="en-CA" altLang="en-US" b="1" dirty="0" err="1"/>
              <a:t>sim</a:t>
            </a:r>
            <a:r>
              <a:rPr lang="en-CA" altLang="en-US" b="1" dirty="0"/>
              <a:t> doesn’t teach the material as effectively or doesn’t connect with the audience. Easier for non-designers to find. Don’t skip this step. </a:t>
            </a:r>
            <a:r>
              <a:rPr lang="en-CA" altLang="en-US" b="1" dirty="0" smtClean="0"/>
              <a:t>(</a:t>
            </a:r>
            <a:r>
              <a:rPr lang="en-CA" altLang="en-US" b="1" dirty="0"/>
              <a:t>2 min)</a:t>
            </a:r>
          </a:p>
          <a:p>
            <a:pPr>
              <a:spcBef>
                <a:spcPct val="0"/>
              </a:spcBef>
            </a:pPr>
            <a:endParaRPr lang="en-CA" altLang="en-US" dirty="0" smtClean="0"/>
          </a:p>
          <a:p>
            <a:pPr>
              <a:spcBef>
                <a:spcPct val="0"/>
              </a:spcBef>
            </a:pPr>
            <a:r>
              <a:rPr lang="en-CA" altLang="en-US" dirty="0" smtClean="0"/>
              <a:t>Sim</a:t>
            </a:r>
            <a:r>
              <a:rPr lang="en-CA" altLang="en-US" baseline="0" dirty="0" smtClean="0"/>
              <a:t>s are one of the most complex things we can create in our line of work, but we sometimes take this approach of just designing the thing, building it as designed, testing it out briefly, launching the thing, and never touching it again. I think the way to create a truly great </a:t>
            </a:r>
            <a:r>
              <a:rPr lang="en-CA" altLang="en-US" baseline="0" dirty="0" err="1" smtClean="0"/>
              <a:t>sim</a:t>
            </a:r>
            <a:r>
              <a:rPr lang="en-CA" altLang="en-US" baseline="0" dirty="0" smtClean="0"/>
              <a:t>, and to keep it truly great, is to always use iterative design techniques. It’s less of a direct route to the finish line, but I think that being okay with polishing, then testing, then polishing and testing and so on leads to a much stronger simulation that feels more real and has less bugs. </a:t>
            </a:r>
          </a:p>
          <a:p>
            <a:pPr>
              <a:spcBef>
                <a:spcPct val="0"/>
              </a:spcBef>
            </a:pPr>
            <a:endParaRPr lang="en-CA" altLang="en-US" baseline="0" dirty="0" smtClean="0"/>
          </a:p>
          <a:p>
            <a:pPr>
              <a:spcBef>
                <a:spcPct val="0"/>
              </a:spcBef>
            </a:pPr>
            <a:r>
              <a:rPr lang="en-CA" altLang="en-US" baseline="0" dirty="0" smtClean="0"/>
              <a:t>In particular, I think it’s incredibly important to build in </a:t>
            </a:r>
            <a:r>
              <a:rPr lang="en-CA" altLang="en-US" dirty="0" smtClean="0"/>
              <a:t>time for non-</a:t>
            </a:r>
            <a:r>
              <a:rPr lang="en-CA" altLang="en-US" dirty="0" err="1" smtClean="0"/>
              <a:t>sim</a:t>
            </a:r>
            <a:r>
              <a:rPr lang="en-CA" altLang="en-US" dirty="0" smtClean="0"/>
              <a:t> developers to playtest your </a:t>
            </a:r>
            <a:r>
              <a:rPr lang="en-CA" altLang="en-US" dirty="0" err="1" smtClean="0"/>
              <a:t>sim</a:t>
            </a:r>
            <a:r>
              <a:rPr lang="en-CA" altLang="en-US" dirty="0" smtClean="0"/>
              <a:t>, ideally try and get people from your target audience,</a:t>
            </a:r>
            <a:r>
              <a:rPr lang="en-CA" altLang="en-US" baseline="0" dirty="0" smtClean="0"/>
              <a:t> but at the very least get some people that weren’t involved in building the </a:t>
            </a:r>
            <a:r>
              <a:rPr lang="en-CA" altLang="en-US" baseline="0" dirty="0" err="1" smtClean="0"/>
              <a:t>sim</a:t>
            </a:r>
            <a:r>
              <a:rPr lang="en-CA" altLang="en-US" baseline="0" dirty="0" smtClean="0"/>
              <a:t> at all. I kid you not, they’ll </a:t>
            </a:r>
            <a:r>
              <a:rPr lang="en-CA" altLang="en-US" dirty="0" smtClean="0"/>
              <a:t>find bugs, inconsistencies, and places where the </a:t>
            </a:r>
            <a:r>
              <a:rPr lang="en-CA" altLang="en-US" dirty="0" err="1" smtClean="0"/>
              <a:t>sim</a:t>
            </a:r>
            <a:r>
              <a:rPr lang="en-CA" altLang="en-US" dirty="0" smtClean="0"/>
              <a:t> doesn’t teach the material as effectively or doesn’t connect with the audience faster that you ever</a:t>
            </a:r>
            <a:r>
              <a:rPr lang="en-CA" altLang="en-US" baseline="0" dirty="0" smtClean="0"/>
              <a:t> could, because they have no expectations of how the thing actually should work</a:t>
            </a:r>
            <a:r>
              <a:rPr lang="en-CA" altLang="en-US" dirty="0" smtClean="0"/>
              <a:t>. </a:t>
            </a:r>
          </a:p>
          <a:p>
            <a:pPr>
              <a:spcBef>
                <a:spcPct val="0"/>
              </a:spcBef>
            </a:pPr>
            <a:endParaRPr lang="en-CA" altLang="en-US" dirty="0" smtClean="0"/>
          </a:p>
          <a:p>
            <a:pPr>
              <a:spcBef>
                <a:spcPct val="0"/>
              </a:spcBef>
            </a:pPr>
            <a:r>
              <a:rPr lang="en-CA" altLang="en-US" dirty="0" smtClean="0"/>
              <a:t>I also think we could stand to take a lesson from game developers about not always</a:t>
            </a:r>
            <a:r>
              <a:rPr lang="en-CA" altLang="en-US" baseline="0" dirty="0" smtClean="0"/>
              <a:t> considering a shipped product done. Sure, you don’t want to overwork a project and you don’t want to waste time, but if you have the opportunity (particularly if this is something you’re developing internally) it can be worth your time to eventually revisit a </a:t>
            </a:r>
            <a:r>
              <a:rPr lang="en-CA" altLang="en-US" baseline="0" dirty="0" err="1" smtClean="0"/>
              <a:t>sim</a:t>
            </a:r>
            <a:r>
              <a:rPr lang="en-CA" altLang="en-US" baseline="0" dirty="0" smtClean="0"/>
              <a:t> and tweak it again based on user feedback, or even changes that have taken place in the content since you originally developed it. It’s also smart to use iterative design when you make your next </a:t>
            </a:r>
            <a:r>
              <a:rPr lang="en-CA" altLang="en-US" baseline="0" dirty="0" err="1" smtClean="0"/>
              <a:t>sim</a:t>
            </a:r>
            <a:r>
              <a:rPr lang="en-CA" altLang="en-US" baseline="0" dirty="0" smtClean="0"/>
              <a:t>. Use what you learned from making a first </a:t>
            </a:r>
            <a:r>
              <a:rPr lang="en-CA" altLang="en-US" baseline="0" dirty="0" err="1" smtClean="0"/>
              <a:t>sim</a:t>
            </a:r>
            <a:r>
              <a:rPr lang="en-CA" altLang="en-US" baseline="0" dirty="0" smtClean="0"/>
              <a:t> to make the sequel even better. Just like the game </a:t>
            </a:r>
            <a:r>
              <a:rPr lang="en-CA" altLang="en-US" baseline="0" dirty="0" err="1" smtClean="0"/>
              <a:t>devs</a:t>
            </a:r>
            <a:r>
              <a:rPr lang="en-CA" altLang="en-US" baseline="0" dirty="0" smtClean="0"/>
              <a:t> who created Mario never stopped innovating, neither should you.</a:t>
            </a:r>
            <a:endParaRPr lang="en-CA"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DA8B8DBC-881C-574F-9851-A958C20E2A64}" type="slidenum">
              <a:rPr lang="en-CA" altLang="en-US">
                <a:latin typeface="Calibri" charset="0"/>
              </a:rPr>
              <a:pPr/>
              <a:t>31</a:t>
            </a:fld>
            <a:endParaRPr lang="en-CA" altLang="en-US">
              <a:latin typeface="Calibri" charset="0"/>
            </a:endParaRPr>
          </a:p>
        </p:txBody>
      </p:sp>
    </p:spTree>
    <p:extLst>
      <p:ext uri="{BB962C8B-B14F-4D97-AF65-F5344CB8AC3E}">
        <p14:creationId xmlns:p14="http://schemas.microsoft.com/office/powerpoint/2010/main" val="1350573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6:</a:t>
            </a:r>
            <a:r>
              <a:rPr lang="en-CA" altLang="en-US" dirty="0"/>
              <a:t> </a:t>
            </a:r>
            <a:r>
              <a:rPr lang="en-CA" altLang="en-US" b="1" dirty="0"/>
              <a:t>Learning from other players</a:t>
            </a:r>
            <a:r>
              <a:rPr lang="en-CA" altLang="en-US" dirty="0"/>
              <a:t> (5 min)</a:t>
            </a:r>
          </a:p>
          <a:p>
            <a:pPr>
              <a:spcBef>
                <a:spcPct val="0"/>
              </a:spcBef>
            </a:pPr>
            <a:endParaRPr lang="en-CA" altLang="en-US" dirty="0" smtClean="0"/>
          </a:p>
          <a:p>
            <a:pPr>
              <a:spcBef>
                <a:spcPct val="0"/>
              </a:spcBef>
            </a:pPr>
            <a:r>
              <a:rPr lang="en-CA" altLang="en-US" dirty="0" smtClean="0"/>
              <a:t>Now</a:t>
            </a:r>
            <a:r>
              <a:rPr lang="en-CA" altLang="en-US" baseline="0" dirty="0" smtClean="0"/>
              <a:t> I want to talk about something that happens after game development is done and the completed game is out in the world: the social debriefing of a game that a lot of players do with friends.</a:t>
            </a:r>
            <a:endParaRPr lang="en-CA"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FCDE627B-1D80-5B4A-900B-933BCAB9DA2E}" type="slidenum">
              <a:rPr lang="en-CA" altLang="en-US">
                <a:latin typeface="Calibri" charset="0"/>
              </a:rPr>
              <a:pPr/>
              <a:t>32</a:t>
            </a:fld>
            <a:endParaRPr lang="en-CA" altLang="en-US">
              <a:latin typeface="Calibri" charset="0"/>
            </a:endParaRPr>
          </a:p>
        </p:txBody>
      </p:sp>
    </p:spTree>
    <p:extLst>
      <p:ext uri="{BB962C8B-B14F-4D97-AF65-F5344CB8AC3E}">
        <p14:creationId xmlns:p14="http://schemas.microsoft.com/office/powerpoint/2010/main" val="76065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6: Talk about playing the Walking Dead and comparing my experience with Andrew and Angela (2 min)</a:t>
            </a:r>
          </a:p>
          <a:p>
            <a:pPr>
              <a:spcBef>
                <a:spcPct val="0"/>
              </a:spcBef>
            </a:pPr>
            <a:endParaRPr lang="en-CA" altLang="en-US" dirty="0" smtClean="0"/>
          </a:p>
          <a:p>
            <a:pPr>
              <a:spcBef>
                <a:spcPct val="0"/>
              </a:spcBef>
            </a:pPr>
            <a:r>
              <a:rPr lang="en-CA" altLang="en-US" dirty="0" smtClean="0"/>
              <a:t>So here’s a great example of this from my own gaming life. One</a:t>
            </a:r>
            <a:r>
              <a:rPr lang="en-CA" altLang="en-US" baseline="0" dirty="0" smtClean="0"/>
              <a:t> of my all-time favourite games is The Walking Dead Season 1. I adore this game, partially because it’s almost constant choice making… yeah… the branched simulation nerd in me was all over this thing. Basically, a lot of the gameplay looks like what you see on the screen now. My character, Lee… the guy in the background there… was contently in conversations with the other survivors, and I got to choose what he said or did through picking from one of the 4 options I would see on the screen. Okay, that doesn’t sound super engaging, but it really was. The options would often be pretty different, a lot of the time there wasn’t a “right” choice, and I instead got to figure out who I wanted Lee to be by making these choices. Plus, quite a few of the choices you make in this game end up affecting how the story plays out.</a:t>
            </a:r>
          </a:p>
          <a:p>
            <a:pPr>
              <a:spcBef>
                <a:spcPct val="0"/>
              </a:spcBef>
            </a:pPr>
            <a:endParaRPr lang="en-CA" altLang="en-US" baseline="0" dirty="0" smtClean="0"/>
          </a:p>
          <a:p>
            <a:pPr>
              <a:spcBef>
                <a:spcPct val="0"/>
              </a:spcBef>
            </a:pPr>
            <a:r>
              <a:rPr lang="en-CA" altLang="en-US" baseline="0" dirty="0" smtClean="0"/>
              <a:t>So I loved this game, and I was delighted to find someone I worked with who also loved this game: Andrew. And we talked about the game at length, because as it turned out he had played it quite a bit differently than I had, and so they story he had seen as a result was quite different as well. Through talking to each other and comparing and contrasting our play </a:t>
            </a:r>
            <a:r>
              <a:rPr lang="en-CA" altLang="en-US" baseline="0" dirty="0" err="1" smtClean="0"/>
              <a:t>throughs</a:t>
            </a:r>
            <a:r>
              <a:rPr lang="en-CA" altLang="en-US" baseline="0" dirty="0" smtClean="0"/>
              <a:t>, we were better able to understand the real implications of the choices we had made.</a:t>
            </a:r>
          </a:p>
          <a:p>
            <a:pPr>
              <a:spcBef>
                <a:spcPct val="0"/>
              </a:spcBef>
            </a:pPr>
            <a:endParaRPr lang="en-CA" altLang="en-US" baseline="0" dirty="0" smtClean="0"/>
          </a:p>
          <a:p>
            <a:pPr>
              <a:spcBef>
                <a:spcPct val="0"/>
              </a:spcBef>
            </a:pPr>
            <a:r>
              <a:rPr lang="en-CA" altLang="en-US" baseline="0" dirty="0" smtClean="0"/>
              <a:t>It got even more interesting when I convinced another </a:t>
            </a:r>
            <a:r>
              <a:rPr lang="en-CA" altLang="en-US" baseline="0" dirty="0" err="1" smtClean="0"/>
              <a:t>coworker</a:t>
            </a:r>
            <a:r>
              <a:rPr lang="en-CA" altLang="en-US" baseline="0" dirty="0" smtClean="0"/>
              <a:t>, Angela, to play it too. She got really into making Lee her own character, and her Lee and my Lee were pretty different people. My Lee was honest to a fault… in fact, there were more than a few situations where I probably had him share more than he really should have. Her Lee was kind, but really willing to lie if it made the people around him feel happier or safer. Angela and I ended up having this amazing conversation about what it was like to play Lee so differently and what we thought our </a:t>
            </a:r>
            <a:r>
              <a:rPr lang="en-CA" altLang="en-US" baseline="0" dirty="0" err="1" smtClean="0"/>
              <a:t>playthroughs</a:t>
            </a:r>
            <a:r>
              <a:rPr lang="en-CA" altLang="en-US" baseline="0" dirty="0" smtClean="0"/>
              <a:t> said about us as people.</a:t>
            </a:r>
          </a:p>
          <a:p>
            <a:pPr>
              <a:spcBef>
                <a:spcPct val="0"/>
              </a:spcBef>
            </a:pPr>
            <a:endParaRPr lang="en-CA" altLang="en-US" baseline="0" dirty="0" smtClean="0"/>
          </a:p>
          <a:p>
            <a:pPr>
              <a:spcBef>
                <a:spcPct val="0"/>
              </a:spcBef>
            </a:pPr>
            <a:r>
              <a:rPr lang="en-CA" altLang="en-US" baseline="0" dirty="0" smtClean="0"/>
              <a:t>And I’ll say this, I’ve been a gamer for most of my life and I love these conversations that I’ll have with other people who played the same game as I did. On more basic games these conversations tell me new ways to beat levels I got stuck in, or help me see the game in a new way. For more complex games, though, we’ll do the sort of debriefing that Andrew, Angela, and I did and get way more out of the experience than I would have otherwise. And I know I’m not the only gamer who does this. </a:t>
            </a:r>
            <a:endParaRPr lang="en-CA"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0CFE6A5-551D-934B-9A18-9FE8595CD3DB}" type="slidenum">
              <a:rPr lang="en-CA" altLang="en-US">
                <a:latin typeface="Calibri" charset="0"/>
              </a:rPr>
              <a:pPr/>
              <a:t>33</a:t>
            </a:fld>
            <a:endParaRPr lang="en-CA" altLang="en-US">
              <a:latin typeface="Calibri" charset="0"/>
            </a:endParaRPr>
          </a:p>
        </p:txBody>
      </p:sp>
    </p:spTree>
    <p:extLst>
      <p:ext uri="{BB962C8B-B14F-4D97-AF65-F5344CB8AC3E}">
        <p14:creationId xmlns:p14="http://schemas.microsoft.com/office/powerpoint/2010/main" val="1605894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6: Compare to the Everest simulation – Screen shot of Everest (1 min)</a:t>
            </a:r>
          </a:p>
          <a:p>
            <a:pPr>
              <a:spcBef>
                <a:spcPct val="0"/>
              </a:spcBef>
            </a:pPr>
            <a:r>
              <a:rPr lang="en-CA" altLang="en-US" b="1" dirty="0"/>
              <a:t>http://</a:t>
            </a:r>
            <a:r>
              <a:rPr lang="en-CA" altLang="en-US" b="1" dirty="0" smtClean="0"/>
              <a:t>forio.com/store/harvard-everest-leadership-teamwork-simulation/</a:t>
            </a:r>
          </a:p>
          <a:p>
            <a:pPr>
              <a:spcBef>
                <a:spcPct val="0"/>
              </a:spcBef>
            </a:pPr>
            <a:endParaRPr lang="en-CA" altLang="en-US" dirty="0" smtClean="0"/>
          </a:p>
          <a:p>
            <a:pPr>
              <a:spcBef>
                <a:spcPct val="0"/>
              </a:spcBef>
            </a:pPr>
            <a:r>
              <a:rPr lang="en-CA" altLang="en-US" dirty="0" smtClean="0"/>
              <a:t>What’s cool is I’ve seen this sort of post-game debrief</a:t>
            </a:r>
            <a:r>
              <a:rPr lang="en-CA" altLang="en-US" baseline="0" dirty="0" smtClean="0"/>
              <a:t> learning happen with simulations as well. One in particular is this one: the Everest </a:t>
            </a:r>
            <a:r>
              <a:rPr lang="en-CA" altLang="en-US" baseline="0" dirty="0" err="1" smtClean="0"/>
              <a:t>sim</a:t>
            </a:r>
            <a:r>
              <a:rPr lang="en-CA" altLang="en-US" baseline="0" dirty="0" smtClean="0"/>
              <a:t>. It’s a teamwork simulation where each player plays one character in a team that’s trying to scale Mt Everest. They each have a unique role (leader, photographer, environmentalist, and so on) and each role has it’s own additional information and goals beyond just the team ones. They all have to work together to make it up to the top of the mountain and get through a number challenges that require them to pool their knowledge and resources. And it is not easy to have the team succeed as well as the individuals.</a:t>
            </a:r>
          </a:p>
          <a:p>
            <a:pPr>
              <a:spcBef>
                <a:spcPct val="0"/>
              </a:spcBef>
            </a:pPr>
            <a:endParaRPr lang="en-CA" altLang="en-US" baseline="0" dirty="0" smtClean="0"/>
          </a:p>
          <a:p>
            <a:pPr>
              <a:spcBef>
                <a:spcPct val="0"/>
              </a:spcBef>
            </a:pPr>
            <a:r>
              <a:rPr lang="en-CA" altLang="en-US" baseline="0" dirty="0" smtClean="0"/>
              <a:t>So the </a:t>
            </a:r>
            <a:r>
              <a:rPr lang="en-CA" altLang="en-US" baseline="0" dirty="0" err="1" smtClean="0"/>
              <a:t>sim</a:t>
            </a:r>
            <a:r>
              <a:rPr lang="en-CA" altLang="en-US" baseline="0" dirty="0" smtClean="0"/>
              <a:t> itself is interesting, but when I’ve seen this in the classroom it’s actually the debrief that happens after that teaches everyone more about teamwork and leadership. People share what they were thinking, why they made the choices they made, and often find out the assumptions they made about each other were pretty wrong. The </a:t>
            </a:r>
            <a:r>
              <a:rPr lang="en-CA" altLang="en-US" baseline="0" dirty="0" err="1" smtClean="0"/>
              <a:t>sim</a:t>
            </a:r>
            <a:r>
              <a:rPr lang="en-CA" altLang="en-US" baseline="0" dirty="0" smtClean="0"/>
              <a:t> sets the stage for learning, but it’s this social aspect after the </a:t>
            </a:r>
            <a:r>
              <a:rPr lang="en-CA" altLang="en-US" baseline="0" dirty="0" err="1" smtClean="0"/>
              <a:t>sim</a:t>
            </a:r>
            <a:r>
              <a:rPr lang="en-CA" altLang="en-US" baseline="0" dirty="0" smtClean="0"/>
              <a:t> is complete that is where the meat of the experience really is. So it’s worth considering if your </a:t>
            </a:r>
            <a:r>
              <a:rPr lang="en-CA" altLang="en-US" baseline="0" dirty="0" err="1" smtClean="0"/>
              <a:t>sim</a:t>
            </a:r>
            <a:r>
              <a:rPr lang="en-CA" altLang="en-US" baseline="0" dirty="0" smtClean="0"/>
              <a:t> is one where a social aspect (either during or after) would add value to the experience. </a:t>
            </a:r>
            <a:endParaRPr lang="en-CA"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5E0DBE3F-0967-C84F-A1C7-C64C4B7A48E3}" type="slidenum">
              <a:rPr lang="en-CA" altLang="en-US">
                <a:latin typeface="Calibri" charset="0"/>
              </a:rPr>
              <a:pPr/>
              <a:t>34</a:t>
            </a:fld>
            <a:endParaRPr lang="en-CA" altLang="en-US">
              <a:latin typeface="Calibri" charset="0"/>
            </a:endParaRPr>
          </a:p>
        </p:txBody>
      </p:sp>
    </p:spTree>
    <p:extLst>
      <p:ext uri="{BB962C8B-B14F-4D97-AF65-F5344CB8AC3E}">
        <p14:creationId xmlns:p14="http://schemas.microsoft.com/office/powerpoint/2010/main" val="1789366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6: Talk about ways to do social learning from </a:t>
            </a:r>
            <a:r>
              <a:rPr lang="en-CA" altLang="en-US" b="1" dirty="0" err="1"/>
              <a:t>sims</a:t>
            </a:r>
            <a:r>
              <a:rPr lang="en-CA" altLang="en-US" b="1" dirty="0"/>
              <a:t>: chats/discussion boards, debriefs, comment sections, videotaped </a:t>
            </a:r>
            <a:r>
              <a:rPr lang="en-CA" altLang="en-US" b="1" dirty="0" err="1"/>
              <a:t>playthroughs</a:t>
            </a:r>
            <a:r>
              <a:rPr lang="en-CA" altLang="en-US" b="1" dirty="0"/>
              <a:t>, team </a:t>
            </a:r>
            <a:r>
              <a:rPr lang="en-CA" altLang="en-US" b="1" dirty="0" err="1" smtClean="0"/>
              <a:t>playthroughs</a:t>
            </a:r>
            <a:r>
              <a:rPr lang="en-CA" altLang="en-US" b="1" dirty="0" smtClean="0"/>
              <a:t> </a:t>
            </a:r>
            <a:r>
              <a:rPr lang="en-CA" altLang="en-US" b="1" dirty="0"/>
              <a:t>(2 min)</a:t>
            </a:r>
          </a:p>
          <a:p>
            <a:pPr>
              <a:spcBef>
                <a:spcPct val="0"/>
              </a:spcBef>
            </a:pPr>
            <a:endParaRPr lang="en-CA" altLang="en-US" dirty="0" smtClean="0"/>
          </a:p>
          <a:p>
            <a:pPr>
              <a:spcBef>
                <a:spcPct val="0"/>
              </a:spcBef>
            </a:pPr>
            <a:r>
              <a:rPr lang="en-CA" altLang="en-US" dirty="0" smtClean="0"/>
              <a:t>So what are some</a:t>
            </a:r>
            <a:r>
              <a:rPr lang="en-CA" altLang="en-US" baseline="0" dirty="0" smtClean="0"/>
              <a:t> ways you can leverage this social learning into your overall </a:t>
            </a:r>
            <a:r>
              <a:rPr lang="en-CA" altLang="en-US" baseline="0" dirty="0" err="1" smtClean="0"/>
              <a:t>sim</a:t>
            </a:r>
            <a:r>
              <a:rPr lang="en-CA" altLang="en-US" baseline="0" dirty="0" smtClean="0"/>
              <a:t> experience (even if the </a:t>
            </a:r>
            <a:r>
              <a:rPr lang="en-CA" altLang="en-US" baseline="0" dirty="0" err="1" smtClean="0"/>
              <a:t>sim</a:t>
            </a:r>
            <a:r>
              <a:rPr lang="en-CA" altLang="en-US" baseline="0" dirty="0" smtClean="0"/>
              <a:t> isn’t multiplayer)? </a:t>
            </a:r>
          </a:p>
          <a:p>
            <a:pPr>
              <a:spcBef>
                <a:spcPct val="0"/>
              </a:spcBef>
            </a:pPr>
            <a:endParaRPr lang="en-CA" altLang="en-US" baseline="0" dirty="0" smtClean="0"/>
          </a:p>
          <a:p>
            <a:pPr>
              <a:spcBef>
                <a:spcPct val="0"/>
              </a:spcBef>
            </a:pPr>
            <a:r>
              <a:rPr lang="en-CA" altLang="en-US" baseline="0" dirty="0" smtClean="0"/>
              <a:t>First, there’s always the idea of providing a way for players to chat with each other, either live or on online discussion boards. Give people a place to talk about the experience and even consider adding in specific prompts for them to talk about to get the conversation going. Another idea is the one my team used with the Everest simulation: have a facilitator debrief the </a:t>
            </a:r>
            <a:r>
              <a:rPr lang="en-CA" altLang="en-US" baseline="0" dirty="0" err="1" smtClean="0"/>
              <a:t>sim</a:t>
            </a:r>
            <a:r>
              <a:rPr lang="en-CA" altLang="en-US" baseline="0" dirty="0" smtClean="0"/>
              <a:t> with a bunch of players. You can have scripted questions that the facilitator asks, but you should also leave room for this conversation to go where the group wants to take it. A simple approach is to create a comment section for your </a:t>
            </a:r>
            <a:r>
              <a:rPr lang="en-CA" altLang="en-US" baseline="0" dirty="0" err="1" smtClean="0"/>
              <a:t>sim</a:t>
            </a:r>
            <a:r>
              <a:rPr lang="en-CA" altLang="en-US" baseline="0" dirty="0" smtClean="0"/>
              <a:t>, possibly on your LMS or where ever you might host your </a:t>
            </a:r>
            <a:r>
              <a:rPr lang="en-CA" altLang="en-US" baseline="0" dirty="0" err="1" smtClean="0"/>
              <a:t>sim</a:t>
            </a:r>
            <a:r>
              <a:rPr lang="en-CA" altLang="en-US" baseline="0" dirty="0" smtClean="0"/>
              <a:t>. This can be a great way for people to read each other’s insights even if they’re not taking the </a:t>
            </a:r>
            <a:r>
              <a:rPr lang="en-CA" altLang="en-US" baseline="0" dirty="0" err="1" smtClean="0"/>
              <a:t>sim</a:t>
            </a:r>
            <a:r>
              <a:rPr lang="en-CA" altLang="en-US" baseline="0" dirty="0" smtClean="0"/>
              <a:t> at the same time. If seeing each other’s experience can be a good learning experience, you can have your players record video </a:t>
            </a:r>
            <a:r>
              <a:rPr lang="en-CA" altLang="en-US" baseline="0" dirty="0" err="1" smtClean="0"/>
              <a:t>playthroughs</a:t>
            </a:r>
            <a:r>
              <a:rPr lang="en-CA" altLang="en-US" baseline="0" dirty="0" smtClean="0"/>
              <a:t> of their own games and then share them with others, allowing your players to compare and contrast their experiences with the other players. Finally, you can always try a team </a:t>
            </a:r>
            <a:r>
              <a:rPr lang="en-CA" altLang="en-US" baseline="0" dirty="0" err="1" smtClean="0"/>
              <a:t>playthrough</a:t>
            </a:r>
            <a:r>
              <a:rPr lang="en-CA" altLang="en-US" baseline="0" dirty="0" smtClean="0"/>
              <a:t> of a </a:t>
            </a:r>
            <a:r>
              <a:rPr lang="en-CA" altLang="en-US" baseline="0" dirty="0" err="1" smtClean="0"/>
              <a:t>sim</a:t>
            </a:r>
            <a:r>
              <a:rPr lang="en-CA" altLang="en-US" baseline="0" dirty="0" smtClean="0"/>
              <a:t>… even if it’s technically a single player </a:t>
            </a:r>
            <a:r>
              <a:rPr lang="en-CA" altLang="en-US" baseline="0" dirty="0" err="1" smtClean="0"/>
              <a:t>sim</a:t>
            </a:r>
            <a:r>
              <a:rPr lang="en-CA" altLang="en-US" baseline="0" dirty="0" smtClean="0"/>
              <a:t>. Let the group discuss their choices in real time together, make decisions as a team, and potentially play differently as a result.</a:t>
            </a:r>
            <a:endParaRPr lang="en-CA"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C5D74ED-2808-4F41-96C7-539CD7A2FD1D}" type="slidenum">
              <a:rPr lang="en-CA" altLang="en-US">
                <a:latin typeface="Calibri" charset="0"/>
              </a:rPr>
              <a:pPr/>
              <a:t>35</a:t>
            </a:fld>
            <a:endParaRPr lang="en-CA" altLang="en-US">
              <a:latin typeface="Calibri" charset="0"/>
            </a:endParaRPr>
          </a:p>
        </p:txBody>
      </p:sp>
    </p:spTree>
    <p:extLst>
      <p:ext uri="{BB962C8B-B14F-4D97-AF65-F5344CB8AC3E}">
        <p14:creationId xmlns:p14="http://schemas.microsoft.com/office/powerpoint/2010/main" val="1987231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smtClean="0"/>
              <a:t>Suggestions </a:t>
            </a:r>
            <a:r>
              <a:rPr lang="en-CA" altLang="en-US" b="1" dirty="0"/>
              <a:t>for games to try out and sources to learn from (5 min</a:t>
            </a:r>
            <a:r>
              <a:rPr lang="en-CA" altLang="en-US" b="1" dirty="0" smtClean="0"/>
              <a:t>)</a:t>
            </a:r>
          </a:p>
          <a:p>
            <a:pPr>
              <a:spcBef>
                <a:spcPct val="0"/>
              </a:spcBef>
            </a:pPr>
            <a:endParaRPr lang="en-CA" altLang="en-US" b="1" dirty="0" smtClean="0"/>
          </a:p>
          <a:p>
            <a:pPr>
              <a:spcBef>
                <a:spcPct val="0"/>
              </a:spcBef>
            </a:pPr>
            <a:r>
              <a:rPr lang="en-CA" altLang="en-US" b="0" dirty="0" smtClean="0"/>
              <a:t>So those are just a few</a:t>
            </a:r>
            <a:r>
              <a:rPr lang="en-CA" altLang="en-US" b="0" baseline="0" dirty="0" smtClean="0"/>
              <a:t> highlights of some of the things games and game development can teach us about making </a:t>
            </a:r>
            <a:r>
              <a:rPr lang="en-CA" altLang="en-US" b="0" baseline="0" dirty="0" err="1" smtClean="0"/>
              <a:t>sims</a:t>
            </a:r>
            <a:r>
              <a:rPr lang="en-CA" altLang="en-US" b="0" baseline="0" dirty="0" smtClean="0"/>
              <a:t> that are more successful and more entertaining, but there are so many other things that this medium can teach us that I can’t even begin to cover in a short session like this. That’s why, if you’re itching to learn more, what I recommend the most is to go out there and play games yourself.</a:t>
            </a:r>
          </a:p>
          <a:p>
            <a:pPr>
              <a:spcBef>
                <a:spcPct val="0"/>
              </a:spcBef>
            </a:pPr>
            <a:endParaRPr lang="en-CA" altLang="en-US" b="0" baseline="0" dirty="0" smtClean="0"/>
          </a:p>
          <a:p>
            <a:pPr>
              <a:spcBef>
                <a:spcPct val="0"/>
              </a:spcBef>
            </a:pPr>
            <a:r>
              <a:rPr lang="en-CA" altLang="en-US" b="0" baseline="0" dirty="0" smtClean="0"/>
              <a:t>For the less-experienced gamers in the room, I picked out a few great games you can try out that I think are particularly relevant if your designing simulations.</a:t>
            </a:r>
            <a:endParaRPr lang="en-CA" altLang="en-US" b="0"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E387B218-3B09-3042-B516-38CA413F440F}" type="slidenum">
              <a:rPr lang="en-US" altLang="en-US">
                <a:latin typeface="Calibri" charset="0"/>
              </a:rPr>
              <a:pPr/>
              <a:t>36</a:t>
            </a:fld>
            <a:endParaRPr lang="en-US" altLang="en-US">
              <a:latin typeface="Calibri" charset="0"/>
            </a:endParaRPr>
          </a:p>
        </p:txBody>
      </p:sp>
    </p:spTree>
    <p:extLst>
      <p:ext uri="{BB962C8B-B14F-4D97-AF65-F5344CB8AC3E}">
        <p14:creationId xmlns:p14="http://schemas.microsoft.com/office/powerpoint/2010/main" val="1875335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smtClean="0"/>
              <a:t>Games</a:t>
            </a:r>
            <a:r>
              <a:rPr lang="en-CA" altLang="en-US" b="1" dirty="0"/>
              <a:t>: The Walking Dead (Mass Effect) – Owning your choices, making a character your own, emotional </a:t>
            </a:r>
            <a:r>
              <a:rPr lang="en-CA" altLang="en-US" b="1" dirty="0" smtClean="0"/>
              <a:t>content</a:t>
            </a:r>
          </a:p>
          <a:p>
            <a:pPr>
              <a:spcBef>
                <a:spcPct val="0"/>
              </a:spcBef>
            </a:pPr>
            <a:endParaRPr lang="en-CA" altLang="en-US" dirty="0" smtClean="0"/>
          </a:p>
          <a:p>
            <a:pPr>
              <a:spcBef>
                <a:spcPct val="0"/>
              </a:spcBef>
            </a:pPr>
            <a:r>
              <a:rPr lang="en-CA" altLang="en-US" dirty="0" smtClean="0"/>
              <a:t>So first up is one I recommended</a:t>
            </a:r>
            <a:r>
              <a:rPr lang="en-CA" altLang="en-US" baseline="0" dirty="0" smtClean="0"/>
              <a:t> earlier: The Walking Dead, particularly Season 1 (if you’d like a session long rant on what was wrong with season 2, feel free to see me later on). It’s not for kids, and it’s definitely violent, but there aren’t a lot of other games out there that get simulating conversations and social dynamics (particularly social dynamics under stress) as right as this one does. It’s also a great example, as I mentioned earlier, of a game that uses what actually amounts to minimal choice to still let you feel like the character you’re playing is your own. Most of us don’t have the capacity to make every choice count or to give a large number of choices each time. This game shows you how you can be economical with the number of choices you give and still let the player feel that they’re in control. Finally, it’s just a fantastic example of telling a digital story that has huge emotional impact, and emotion is a storytelling tool many of you will want to leverage in your </a:t>
            </a:r>
            <a:r>
              <a:rPr lang="en-CA" altLang="en-US" baseline="0" dirty="0" err="1" smtClean="0"/>
              <a:t>sims</a:t>
            </a:r>
            <a:r>
              <a:rPr lang="en-CA" altLang="en-US" baseline="0" dirty="0" smtClean="0"/>
              <a:t>, particularly in ones that replicate soft skills.</a:t>
            </a:r>
            <a:endParaRPr lang="en-CA"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E6CA0689-700D-0244-820D-E4901875AE53}" type="slidenum">
              <a:rPr lang="en-CA" altLang="en-US">
                <a:latin typeface="Calibri" charset="0"/>
              </a:rPr>
              <a:pPr/>
              <a:t>37</a:t>
            </a:fld>
            <a:endParaRPr lang="en-CA" altLang="en-US">
              <a:latin typeface="Calibri" charset="0"/>
            </a:endParaRPr>
          </a:p>
        </p:txBody>
      </p:sp>
    </p:spTree>
    <p:extLst>
      <p:ext uri="{BB962C8B-B14F-4D97-AF65-F5344CB8AC3E}">
        <p14:creationId xmlns:p14="http://schemas.microsoft.com/office/powerpoint/2010/main" val="1784639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Games: The Room: Making </a:t>
            </a:r>
            <a:r>
              <a:rPr lang="en-CA" altLang="en-US" b="1" dirty="0" smtClean="0"/>
              <a:t>interacting </a:t>
            </a:r>
            <a:r>
              <a:rPr lang="en-CA" altLang="en-US" b="1" dirty="0"/>
              <a:t>with a digital object feel </a:t>
            </a:r>
            <a:r>
              <a:rPr lang="en-CA" altLang="en-US" b="1" dirty="0" smtClean="0"/>
              <a:t>real</a:t>
            </a:r>
          </a:p>
          <a:p>
            <a:pPr>
              <a:spcBef>
                <a:spcPct val="0"/>
              </a:spcBef>
            </a:pPr>
            <a:endParaRPr lang="en-CA" altLang="en-US" dirty="0" smtClean="0"/>
          </a:p>
          <a:p>
            <a:pPr>
              <a:spcBef>
                <a:spcPct val="0"/>
              </a:spcBef>
            </a:pPr>
            <a:r>
              <a:rPr lang="en-CA" altLang="en-US" dirty="0" smtClean="0"/>
              <a:t>So here’s a really different</a:t>
            </a:r>
            <a:r>
              <a:rPr lang="en-CA" altLang="en-US" baseline="0" dirty="0" smtClean="0"/>
              <a:t> kind of game: The Room. You won’t be shooting zombies in this one, or even talking to another human being. Essentially, this is just a really clever, and kind of spooky, puzzle game. What I found so astounding about this game, and why I recommend you try it out, is how great it is at making digital objects feel real. A lot of the time when you interact with a digital object in a game or </a:t>
            </a:r>
            <a:r>
              <a:rPr lang="en-CA" altLang="en-US" baseline="0" dirty="0" err="1" smtClean="0"/>
              <a:t>sim</a:t>
            </a:r>
            <a:r>
              <a:rPr lang="en-CA" altLang="en-US" baseline="0" dirty="0" smtClean="0"/>
              <a:t>, the experience is simplified, or feels stiff and unreal. In The Room though, you’re constantly manipulating a 3-D puzzle box, and every time you interact with a lever, switch, button, or something else on it, the process of that interaction feels delightfully close to what doing that action in real life would feel like. Need to turn a key? You actually have to do a turning motion on the key end for it to work. Need to see another side of the box? You make a motion on the screen that’s just like manipulating an actual box around. Because it’s so good at simulating real actions, the game is both more intuitive and more immersive. If you need to simulate physically manipulating something, this game is great for inspiration.</a:t>
            </a:r>
            <a:endParaRPr lang="en-CA"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D3EDF132-74FC-E94E-880A-A7D3DCB9DA33}" type="slidenum">
              <a:rPr lang="en-CA" altLang="en-US">
                <a:latin typeface="Calibri" charset="0"/>
              </a:rPr>
              <a:pPr/>
              <a:t>38</a:t>
            </a:fld>
            <a:endParaRPr lang="en-CA" altLang="en-US">
              <a:latin typeface="Calibri" charset="0"/>
            </a:endParaRPr>
          </a:p>
        </p:txBody>
      </p:sp>
    </p:spTree>
    <p:extLst>
      <p:ext uri="{BB962C8B-B14F-4D97-AF65-F5344CB8AC3E}">
        <p14:creationId xmlns:p14="http://schemas.microsoft.com/office/powerpoint/2010/main" val="2103318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Games: The </a:t>
            </a:r>
            <a:r>
              <a:rPr lang="en-CA" altLang="en-US" b="1" dirty="0" err="1"/>
              <a:t>Yawhg</a:t>
            </a:r>
            <a:r>
              <a:rPr lang="en-CA" altLang="en-US" b="1" dirty="0"/>
              <a:t> – Playing collaboratively, massive choice</a:t>
            </a:r>
          </a:p>
          <a:p>
            <a:pPr>
              <a:spcBef>
                <a:spcPct val="0"/>
              </a:spcBef>
            </a:pPr>
            <a:r>
              <a:rPr lang="en-CA" altLang="en-US" b="1" dirty="0"/>
              <a:t>http://www.theyawhg.com/</a:t>
            </a:r>
          </a:p>
          <a:p>
            <a:pPr>
              <a:spcBef>
                <a:spcPct val="0"/>
              </a:spcBef>
            </a:pPr>
            <a:endParaRPr lang="en-CA" altLang="en-US" dirty="0" smtClean="0"/>
          </a:p>
          <a:p>
            <a:pPr>
              <a:spcBef>
                <a:spcPct val="0"/>
              </a:spcBef>
            </a:pPr>
            <a:r>
              <a:rPr lang="en-CA" altLang="en-US" dirty="0" smtClean="0"/>
              <a:t>If</a:t>
            </a:r>
            <a:r>
              <a:rPr lang="en-CA" altLang="en-US" baseline="0" dirty="0" smtClean="0"/>
              <a:t> you’re interested in collaborative play or if you like the idea of a myriad of choices that can drastically change a story, try out The </a:t>
            </a:r>
            <a:r>
              <a:rPr lang="en-CA" altLang="en-US" baseline="0" dirty="0" err="1" smtClean="0"/>
              <a:t>Yawhg</a:t>
            </a:r>
            <a:r>
              <a:rPr lang="en-CA" altLang="en-US" baseline="0" dirty="0" smtClean="0"/>
              <a:t>. It’s a four player game that technically you can play with less players… but it’s more fun with a big group. The story is simple: there are 6 weeks until an unknown danger will hit your city. The game play is simple too: you each play a character who has no idea any danger is heading your way. All you do is simply pick where in town you want to spend each of your six weeks, and then have a single additional choice once you get there. It sounds almost too basic to be fun, but the amount your tiny choices affect the storylines for both yourself and the other players is what makes this game kind of magical. Plus, playing with a group tends to be a hilarious event, and people commonly find themselves chatting and debriefing the short and long term results of their choices.</a:t>
            </a:r>
            <a:endParaRPr lang="en-CA"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00EAFF81-D9A6-8C4D-815F-7C7F3305F1E2}" type="slidenum">
              <a:rPr lang="en-CA" altLang="en-US">
                <a:latin typeface="Calibri" charset="0"/>
              </a:rPr>
              <a:pPr/>
              <a:t>39</a:t>
            </a:fld>
            <a:endParaRPr lang="en-CA" altLang="en-US">
              <a:latin typeface="Calibri" charset="0"/>
            </a:endParaRPr>
          </a:p>
        </p:txBody>
      </p:sp>
    </p:spTree>
    <p:extLst>
      <p:ext uri="{BB962C8B-B14F-4D97-AF65-F5344CB8AC3E}">
        <p14:creationId xmlns:p14="http://schemas.microsoft.com/office/powerpoint/2010/main" val="159732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Intro: What games have in common with sims for learning: Player-driven, Learn from mistakes, Simulate situations, Immersive (1 min</a:t>
            </a:r>
            <a:r>
              <a:rPr lang="en-CA" altLang="en-US" b="1" dirty="0" smtClean="0"/>
              <a:t>)</a:t>
            </a:r>
          </a:p>
          <a:p>
            <a:pPr>
              <a:spcBef>
                <a:spcPct val="0"/>
              </a:spcBef>
            </a:pPr>
            <a:endParaRPr lang="en-CA" altLang="en-US" dirty="0" smtClean="0"/>
          </a:p>
          <a:p>
            <a:pPr defTabSz="931774">
              <a:spcBef>
                <a:spcPct val="0"/>
              </a:spcBef>
              <a:defRPr/>
            </a:pPr>
            <a:r>
              <a:rPr lang="en-CA" altLang="en-US" baseline="0" dirty="0" smtClean="0"/>
              <a:t>Sure, games are for fun and training simulations are trying to teach you something or test your knowledge, but at the end of the day they have so much in common. Both are player-driven experiences. Both encourage you to learn from mistakes and try again until you succeed… as pretty much all of us who have died over and over again in the same part of a game can attest to. Both are trying to recreate experiences, whether they're real or completely fictional. And both, when done right, make you feel completely immersed in the world of the experience, whether it's the completely imaginary </a:t>
            </a:r>
            <a:r>
              <a:rPr lang="en-CA" altLang="en-US" baseline="0" dirty="0" err="1" smtClean="0"/>
              <a:t>Tron</a:t>
            </a:r>
            <a:r>
              <a:rPr lang="en-CA" altLang="en-US" baseline="0" dirty="0" smtClean="0"/>
              <a:t> disc contest on my old Intellivision or a true to life simulation that teaches you how to do your job better.</a:t>
            </a:r>
            <a:endParaRPr lang="en-CA" altLang="en-US" dirty="0" smtClean="0"/>
          </a:p>
          <a:p>
            <a:pPr>
              <a:spcBef>
                <a:spcPct val="0"/>
              </a:spcBef>
            </a:pPr>
            <a:endParaRPr lang="en-CA"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A61420ED-6A5D-C14E-867C-15A79396F4B4}" type="slidenum">
              <a:rPr lang="en-CA" altLang="en-US">
                <a:latin typeface="Calibri" charset="0"/>
              </a:rPr>
              <a:pPr/>
              <a:t>4</a:t>
            </a:fld>
            <a:endParaRPr lang="en-CA" altLang="en-US">
              <a:latin typeface="Calibri" charset="0"/>
            </a:endParaRPr>
          </a:p>
        </p:txBody>
      </p:sp>
    </p:spTree>
    <p:extLst>
      <p:ext uri="{BB962C8B-B14F-4D97-AF65-F5344CB8AC3E}">
        <p14:creationId xmlns:p14="http://schemas.microsoft.com/office/powerpoint/2010/main" val="1911165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Games: Papers Please – Recreating tasks, recreating tediousness to make the game immersive, using stress as a teaching tool</a:t>
            </a:r>
          </a:p>
          <a:p>
            <a:pPr>
              <a:spcBef>
                <a:spcPct val="0"/>
              </a:spcBef>
            </a:pPr>
            <a:r>
              <a:rPr lang="en-CA" altLang="en-US" b="1" dirty="0"/>
              <a:t>http://papersplea.se</a:t>
            </a:r>
            <a:r>
              <a:rPr lang="en-CA" altLang="en-US" b="1" dirty="0" smtClean="0"/>
              <a:t>/</a:t>
            </a:r>
          </a:p>
          <a:p>
            <a:pPr>
              <a:spcBef>
                <a:spcPct val="0"/>
              </a:spcBef>
            </a:pPr>
            <a:endParaRPr lang="en-CA" altLang="en-US" dirty="0" smtClean="0"/>
          </a:p>
          <a:p>
            <a:pPr>
              <a:spcBef>
                <a:spcPct val="0"/>
              </a:spcBef>
            </a:pPr>
            <a:r>
              <a:rPr lang="en-CA" altLang="en-US" dirty="0" smtClean="0"/>
              <a:t>If</a:t>
            </a:r>
            <a:r>
              <a:rPr lang="en-CA" altLang="en-US" baseline="0" dirty="0" smtClean="0"/>
              <a:t> you need to recreate tasks or if stress is a component of your simulation, do yourself a favour and try playing Papers Please. The premise sounds terribly dull: you’re a border guard at a fictional country that’s not unlike the USSR in the 80s. Your job is a tedious one: check the people who want to cross the border and decide whether they can enter your country or not. You get paid each day based on how accurately you followed the border crossing rules for entry. At first this is really easy, because the rules are simple and you can make a few mistakes. Then the rules get more and more complex, the amount of paperwork you have to keep track of becomes overwhelming, you get docked pay for making mistakes, and the amount of money you need to make each day to provide for your family becomes harder and harder to achieve. It’s astounding how stressful it gets and how this stress affects how you play the game and the choices you have to make to survive. Then the game adds additional elements: do you let a woman without the proper paperwork though so she can be reunited with her husband? Do you let someone you know is a criminal through when they have all the right paperwork. Do you take kickbacks for detaining people so you can keep your family alive? It’s amazing how a game with purposefully dated graphics and a tedious concept can both immerse you deeply in a world and honestly just stress you out a ton.</a:t>
            </a:r>
            <a:endParaRPr lang="en-CA"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DC2CCAA9-FCDD-A049-84FF-F023E5631B24}" type="slidenum">
              <a:rPr lang="en-CA" altLang="en-US">
                <a:latin typeface="Calibri" charset="0"/>
              </a:rPr>
              <a:pPr/>
              <a:t>40</a:t>
            </a:fld>
            <a:endParaRPr lang="en-CA" altLang="en-US">
              <a:latin typeface="Calibri" charset="0"/>
            </a:endParaRPr>
          </a:p>
        </p:txBody>
      </p:sp>
    </p:spTree>
    <p:extLst>
      <p:ext uri="{BB962C8B-B14F-4D97-AF65-F5344CB8AC3E}">
        <p14:creationId xmlns:p14="http://schemas.microsoft.com/office/powerpoint/2010/main" val="1939964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Games: Spent – Actual </a:t>
            </a:r>
            <a:r>
              <a:rPr lang="en-CA" altLang="en-US" b="1" dirty="0" err="1"/>
              <a:t>sim</a:t>
            </a:r>
            <a:r>
              <a:rPr lang="en-CA" altLang="en-US" b="1" dirty="0"/>
              <a:t> that mimics a game. Emotional content, showing the effects of choices</a:t>
            </a:r>
          </a:p>
          <a:p>
            <a:pPr>
              <a:spcBef>
                <a:spcPct val="0"/>
              </a:spcBef>
            </a:pPr>
            <a:r>
              <a:rPr lang="en-CA" altLang="en-US" b="1" dirty="0"/>
              <a:t>http://</a:t>
            </a:r>
            <a:r>
              <a:rPr lang="en-CA" altLang="en-US" b="1" dirty="0" smtClean="0"/>
              <a:t>playspent.org/</a:t>
            </a:r>
          </a:p>
          <a:p>
            <a:pPr>
              <a:spcBef>
                <a:spcPct val="0"/>
              </a:spcBef>
            </a:pPr>
            <a:endParaRPr lang="en-CA" altLang="en-US" dirty="0" smtClean="0"/>
          </a:p>
          <a:p>
            <a:pPr>
              <a:spcBef>
                <a:spcPct val="0"/>
              </a:spcBef>
            </a:pPr>
            <a:r>
              <a:rPr lang="en-CA" altLang="en-US" dirty="0" smtClean="0"/>
              <a:t>So</a:t>
            </a:r>
            <a:r>
              <a:rPr lang="en-CA" altLang="en-US" baseline="0" dirty="0" smtClean="0"/>
              <a:t> this is kind of a cross between a </a:t>
            </a:r>
            <a:r>
              <a:rPr lang="en-CA" altLang="en-US" baseline="0" dirty="0" err="1" smtClean="0"/>
              <a:t>sim</a:t>
            </a:r>
            <a:r>
              <a:rPr lang="en-CA" altLang="en-US" baseline="0" dirty="0" smtClean="0"/>
              <a:t> and a game but I wanted to include it anyway since it’s an excellent example of a simulation that’s clearly learned a lot from games. This is Spent, and it’s a poverty simulator. In it you try to live for a month on an extremely limited income and make the kind of choices each day that people in this situation often do. And it is hard… really hard. It’s not graphics heavy, but it carries a lot of emotional impact and is pretty immersive. It also, no surprise, is a good example of a </a:t>
            </a:r>
            <a:r>
              <a:rPr lang="en-CA" altLang="en-US" baseline="0" dirty="0" err="1" smtClean="0"/>
              <a:t>sim</a:t>
            </a:r>
            <a:r>
              <a:rPr lang="en-CA" altLang="en-US" baseline="0" dirty="0" smtClean="0"/>
              <a:t> that is build specifically to show the overall impact of a large number of choices. It’s a free game that you can play in any major web browser and it’s also relatively short, which makes it a perfect game to try out first or don’t have a gaming console.</a:t>
            </a:r>
            <a:endParaRPr lang="en-CA"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4EF7F78-9908-AE4C-B6F8-E4A4A61E4EE6}" type="slidenum">
              <a:rPr lang="en-CA" altLang="en-US">
                <a:latin typeface="Calibri" charset="0"/>
              </a:rPr>
              <a:pPr/>
              <a:t>41</a:t>
            </a:fld>
            <a:endParaRPr lang="en-CA" altLang="en-US">
              <a:latin typeface="Calibri" charset="0"/>
            </a:endParaRPr>
          </a:p>
        </p:txBody>
      </p:sp>
    </p:spTree>
    <p:extLst>
      <p:ext uri="{BB962C8B-B14F-4D97-AF65-F5344CB8AC3E}">
        <p14:creationId xmlns:p14="http://schemas.microsoft.com/office/powerpoint/2010/main" val="2112255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Additional resources: Back a Kickstarter game</a:t>
            </a:r>
          </a:p>
          <a:p>
            <a:pPr>
              <a:spcBef>
                <a:spcPct val="0"/>
              </a:spcBef>
            </a:pPr>
            <a:endParaRPr lang="en-CA" altLang="en-US" dirty="0" smtClean="0"/>
          </a:p>
          <a:p>
            <a:pPr>
              <a:spcBef>
                <a:spcPct val="0"/>
              </a:spcBef>
            </a:pPr>
            <a:r>
              <a:rPr lang="en-CA" altLang="en-US" dirty="0" smtClean="0"/>
              <a:t>In addition</a:t>
            </a:r>
            <a:r>
              <a:rPr lang="en-CA" altLang="en-US" baseline="0" dirty="0" smtClean="0"/>
              <a:t> to playing games, I’ve got two other suggestions for ways you can learn more about games… particularly about game development. First up, backing a game on Kickstarter is an amazing way to learn about what all goes in to developing a game. What’s really fantastic about most of the video games I’ve backed on Kickstarter is that you back them before they’ve been built. That means you’re there for a large portion of the game’s development, and most developers are fantastic about sending out regular development updates to their backers throughout what usually ends up being at least a year of building the game. Most of them are really upfront and honest about things like the thought they put into the gameplay, the things they’ve tried that didn’t work, and the way the game evolves from a rough proof-of-concept to a fully playable game. What these updates will teach you about game development are more than worth the price you pay for the Kickstarter, and it’s astounding how many issues I see these game </a:t>
            </a:r>
            <a:r>
              <a:rPr lang="en-CA" altLang="en-US" baseline="0" dirty="0" err="1" smtClean="0"/>
              <a:t>devs</a:t>
            </a:r>
            <a:r>
              <a:rPr lang="en-CA" altLang="en-US" baseline="0" dirty="0" smtClean="0"/>
              <a:t> encounter that resemble problems I’ve faced myself when designing </a:t>
            </a:r>
            <a:r>
              <a:rPr lang="en-CA" altLang="en-US" baseline="0" dirty="0" err="1" smtClean="0"/>
              <a:t>sims</a:t>
            </a:r>
            <a:r>
              <a:rPr lang="en-CA" altLang="en-US" baseline="0" dirty="0" smtClean="0"/>
              <a:t> and other kinds of training. Plus, you get a game at the end of it!</a:t>
            </a:r>
            <a:endParaRPr lang="en-CA"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D2888400-500C-6445-B69D-B7238B7C63EB}" type="slidenum">
              <a:rPr lang="en-CA" altLang="en-US">
                <a:latin typeface="Calibri" charset="0"/>
              </a:rPr>
              <a:pPr/>
              <a:t>42</a:t>
            </a:fld>
            <a:endParaRPr lang="en-CA" altLang="en-US">
              <a:latin typeface="Calibri" charset="0"/>
            </a:endParaRPr>
          </a:p>
        </p:txBody>
      </p:sp>
    </p:spTree>
    <p:extLst>
      <p:ext uri="{BB962C8B-B14F-4D97-AF65-F5344CB8AC3E}">
        <p14:creationId xmlns:p14="http://schemas.microsoft.com/office/powerpoint/2010/main" val="1432114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Additional resources: Tap in to your local game development community (or the community online)</a:t>
            </a:r>
          </a:p>
          <a:p>
            <a:pPr>
              <a:spcBef>
                <a:spcPct val="0"/>
              </a:spcBef>
            </a:pPr>
            <a:endParaRPr lang="en-CA" altLang="en-US" dirty="0" smtClean="0"/>
          </a:p>
          <a:p>
            <a:pPr>
              <a:spcBef>
                <a:spcPct val="0"/>
              </a:spcBef>
            </a:pPr>
            <a:r>
              <a:rPr lang="en-CA" altLang="en-US" dirty="0" smtClean="0"/>
              <a:t>Finally, you</a:t>
            </a:r>
            <a:r>
              <a:rPr lang="en-CA" altLang="en-US" baseline="0" dirty="0" smtClean="0"/>
              <a:t> should try tapping in to the independent game development community. Indie game developers are a lot like us L&amp;D folks: they like sharing what they’ve learned with others. If you live in a large city, chances are you might have a local development community where you live. If not, there are a lot of great online game development communities out there that are open to anyone.</a:t>
            </a:r>
          </a:p>
          <a:p>
            <a:pPr>
              <a:spcBef>
                <a:spcPct val="0"/>
              </a:spcBef>
            </a:pPr>
            <a:endParaRPr lang="en-CA" altLang="en-US" baseline="0" dirty="0" smtClean="0"/>
          </a:p>
          <a:p>
            <a:pPr>
              <a:spcBef>
                <a:spcPct val="0"/>
              </a:spcBef>
            </a:pPr>
            <a:r>
              <a:rPr lang="en-CA" altLang="en-US" baseline="0" dirty="0" smtClean="0"/>
              <a:t>I’m really lucky in that I live in Toronto, which has this vibrant indie gaming scene, plus a number of organizations that let non-developers attend their events. The IGDA chapter in Toronto does these great talks that are a lot like the concurrent sessions you’re seeing here at </a:t>
            </a:r>
            <a:r>
              <a:rPr lang="en-CA" altLang="en-US" baseline="0" dirty="0" err="1" smtClean="0"/>
              <a:t>TechKnowledge</a:t>
            </a:r>
            <a:r>
              <a:rPr lang="en-CA" altLang="en-US" baseline="0" dirty="0" smtClean="0"/>
              <a:t>, only, obviously, on game development. They’re open to anyone, and most of them are either free or really cheap, and I’ve learned so much from </a:t>
            </a:r>
            <a:r>
              <a:rPr lang="en-CA" altLang="en-US" baseline="0" dirty="0" err="1" smtClean="0"/>
              <a:t>devs</a:t>
            </a:r>
            <a:r>
              <a:rPr lang="en-CA" altLang="en-US" baseline="0" dirty="0" smtClean="0"/>
              <a:t> talking about topics like using iterative design to create a game tutorial or how to use interior design techniques to make your digital environments feel more realistic. They’re pretty fantastic about filming their talks and posting them on YouTube, which means those of you who don’t happen to live in the same city I do can still enjoy them.</a:t>
            </a:r>
          </a:p>
          <a:p>
            <a:pPr>
              <a:spcBef>
                <a:spcPct val="0"/>
              </a:spcBef>
            </a:pPr>
            <a:endParaRPr lang="en-CA" altLang="en-US" baseline="0" dirty="0" smtClean="0"/>
          </a:p>
          <a:p>
            <a:pPr>
              <a:spcBef>
                <a:spcPct val="0"/>
              </a:spcBef>
            </a:pPr>
            <a:r>
              <a:rPr lang="en-CA" altLang="en-US" baseline="0" dirty="0" smtClean="0"/>
              <a:t>If you go into talks like these or online forums with an open mind that can find the connections between what a gam </a:t>
            </a:r>
            <a:r>
              <a:rPr lang="en-CA" altLang="en-US" baseline="0" dirty="0" err="1" smtClean="0"/>
              <a:t>dev</a:t>
            </a:r>
            <a:r>
              <a:rPr lang="en-CA" altLang="en-US" baseline="0" dirty="0" smtClean="0"/>
              <a:t> does and what we do, you can learn so much from these organizations and groups.</a:t>
            </a:r>
            <a:endParaRPr lang="en-CA" alt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C9038027-0796-C048-A572-ECEAF1DF7A51}" type="slidenum">
              <a:rPr lang="en-CA" altLang="en-US">
                <a:latin typeface="Calibri" charset="0"/>
              </a:rPr>
              <a:pPr/>
              <a:t>43</a:t>
            </a:fld>
            <a:endParaRPr lang="en-CA" altLang="en-US">
              <a:latin typeface="Calibri" charset="0"/>
            </a:endParaRPr>
          </a:p>
        </p:txBody>
      </p:sp>
    </p:spTree>
    <p:extLst>
      <p:ext uri="{BB962C8B-B14F-4D97-AF65-F5344CB8AC3E}">
        <p14:creationId xmlns:p14="http://schemas.microsoft.com/office/powerpoint/2010/main" val="1067854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t>So, to wrap up,</a:t>
            </a:r>
            <a:r>
              <a:rPr lang="en-US" altLang="en-US" baseline="0" dirty="0" smtClean="0"/>
              <a:t> I hope you’re leaving today’s session with this: being fluent in playing games and the world of game development can absolutely make you a better designer of training simulations. Plus… it’s also really fun.</a:t>
            </a:r>
            <a:endParaRPr lang="en-US" altLang="en-US" dirty="0" smtClean="0"/>
          </a:p>
          <a:p>
            <a:pPr>
              <a:spcBef>
                <a:spcPct val="0"/>
              </a:spcBef>
            </a:pPr>
            <a:endParaRPr lang="en-US" altLang="en-US" dirty="0" smtClean="0"/>
          </a:p>
          <a:p>
            <a:pPr>
              <a:spcBef>
                <a:spcPct val="0"/>
              </a:spcBef>
            </a:pPr>
            <a:r>
              <a:rPr lang="en-US" altLang="en-US" dirty="0" smtClean="0"/>
              <a:t>Finally</a:t>
            </a:r>
            <a:r>
              <a:rPr lang="en-US" altLang="en-US" dirty="0"/>
              <a:t>, here’s the link I promised to the additional resources. It has a copy of this deck, along with the presenters notes, links to all the materials mentioned in this presentation, and more resources I thought you’d find helpful: </a:t>
            </a:r>
            <a:r>
              <a:rPr lang="en-CA" altLang="en-US" b="1" dirty="0"/>
              <a:t>http://biancawoods.weebly.com/GamesAndSims.html</a:t>
            </a:r>
          </a:p>
          <a:p>
            <a:pPr>
              <a:spcBef>
                <a:spcPct val="0"/>
              </a:spcBef>
            </a:pPr>
            <a:endParaRPr lang="en-US" altLang="en-US" dirty="0"/>
          </a:p>
          <a:p>
            <a:pPr>
              <a:spcBef>
                <a:spcPct val="0"/>
              </a:spcBef>
            </a:pPr>
            <a:r>
              <a:rPr lang="en-US" altLang="en-US" dirty="0"/>
              <a:t>I’m also constantly blogging and tweeting about learning, design, and technology, so feel free to check me out on Twitter or my blog. </a:t>
            </a:r>
          </a:p>
          <a:p>
            <a:pPr>
              <a:spcBef>
                <a:spcPct val="0"/>
              </a:spcBef>
            </a:pPr>
            <a:endParaRPr lang="en-US" altLang="en-US" dirty="0"/>
          </a:p>
          <a:p>
            <a:pPr>
              <a:spcBef>
                <a:spcPct val="0"/>
              </a:spcBef>
            </a:pPr>
            <a:r>
              <a:rPr lang="en-US" altLang="en-US" dirty="0"/>
              <a:t>Blog</a:t>
            </a:r>
          </a:p>
          <a:p>
            <a:pPr>
              <a:spcBef>
                <a:spcPct val="0"/>
              </a:spcBef>
            </a:pPr>
            <a:r>
              <a:rPr lang="en-US" altLang="en-US" b="1" dirty="0"/>
              <a:t>http://e-geeking.blogspot.ca/</a:t>
            </a:r>
          </a:p>
          <a:p>
            <a:pPr>
              <a:spcBef>
                <a:spcPct val="0"/>
              </a:spcBef>
            </a:pPr>
            <a:endParaRPr lang="en-US" altLang="en-US" dirty="0"/>
          </a:p>
          <a:p>
            <a:pPr>
              <a:spcBef>
                <a:spcPct val="0"/>
              </a:spcBef>
            </a:pPr>
            <a:r>
              <a:rPr lang="en-US" altLang="en-US" dirty="0"/>
              <a:t>Twitter</a:t>
            </a:r>
          </a:p>
          <a:p>
            <a:pPr>
              <a:spcBef>
                <a:spcPct val="0"/>
              </a:spcBef>
            </a:pPr>
            <a:r>
              <a:rPr lang="en-US" altLang="en-US" b="1" dirty="0"/>
              <a:t>@</a:t>
            </a:r>
            <a:r>
              <a:rPr lang="en-US" altLang="en-US" b="1" dirty="0" err="1"/>
              <a:t>eGeeking</a:t>
            </a:r>
            <a:endParaRPr lang="en-US" altLang="en-US" b="1" dirty="0"/>
          </a:p>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148C71B8-F825-CC40-B569-D1A79C7D68EE}" type="slidenum">
              <a:rPr lang="en-US" altLang="en-US">
                <a:latin typeface="Calibri" charset="0"/>
              </a:rPr>
              <a:pPr/>
              <a:t>44</a:t>
            </a:fld>
            <a:endParaRPr lang="en-US" altLang="en-US">
              <a:latin typeface="Calibri" charset="0"/>
            </a:endParaRPr>
          </a:p>
        </p:txBody>
      </p:sp>
    </p:spTree>
    <p:extLst>
      <p:ext uri="{BB962C8B-B14F-4D97-AF65-F5344CB8AC3E}">
        <p14:creationId xmlns:p14="http://schemas.microsoft.com/office/powerpoint/2010/main" val="35211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Intro: We have a lot we can learn</a:t>
            </a:r>
            <a:r>
              <a:rPr lang="en-CA" altLang="en-US" b="1" dirty="0" smtClean="0"/>
              <a:t> from games to inform how we create </a:t>
            </a:r>
            <a:r>
              <a:rPr lang="en-CA" altLang="en-US" b="1" dirty="0" err="1" smtClean="0"/>
              <a:t>sims</a:t>
            </a:r>
            <a:r>
              <a:rPr lang="en-CA" altLang="en-US" b="1" dirty="0" smtClean="0"/>
              <a:t> - What we’ll be talking about today (1 min)</a:t>
            </a:r>
          </a:p>
          <a:p>
            <a:pPr>
              <a:spcBef>
                <a:spcPct val="0"/>
              </a:spcBef>
            </a:pPr>
            <a:endParaRPr lang="en-CA" altLang="en-US" dirty="0" smtClean="0"/>
          </a:p>
          <a:p>
            <a:pPr>
              <a:spcBef>
                <a:spcPct val="0"/>
              </a:spcBef>
            </a:pPr>
            <a:r>
              <a:rPr lang="en-CA" altLang="en-US" dirty="0" smtClean="0"/>
              <a:t>And so that means that when we design and develop simulations for</a:t>
            </a:r>
            <a:r>
              <a:rPr lang="en-CA" altLang="en-US" baseline="0" dirty="0" smtClean="0"/>
              <a:t> training, we're not creating this brand new art form. It means we're treading a similar path to what game developers have been traveling on for years. And what that means is we don't have to reinvent the wheel. We can learn from what game developers have been figuring out how to do well for years.</a:t>
            </a:r>
          </a:p>
          <a:p>
            <a:pPr>
              <a:spcBef>
                <a:spcPct val="0"/>
              </a:spcBef>
            </a:pPr>
            <a:endParaRPr lang="en-CA" altLang="en-US" baseline="0" dirty="0" smtClean="0"/>
          </a:p>
          <a:p>
            <a:pPr>
              <a:spcBef>
                <a:spcPct val="0"/>
              </a:spcBef>
            </a:pPr>
            <a:r>
              <a:rPr lang="en-CA" altLang="en-US" baseline="0" dirty="0" smtClean="0"/>
              <a:t>And that's what we'll be exploring today. I picked out a few of the more complicated challenges that we face when we design simulations for training and we'll take a look at how game developers have been solving these exact same problems in the work they do.</a:t>
            </a:r>
            <a:endParaRPr lang="en-CA"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19B6F57E-C1EE-3E41-B747-9F09DB741504}" type="slidenum">
              <a:rPr lang="en-CA" altLang="en-US">
                <a:latin typeface="Calibri" charset="0"/>
              </a:rPr>
              <a:pPr/>
              <a:t>5</a:t>
            </a:fld>
            <a:endParaRPr lang="en-CA" altLang="en-US">
              <a:latin typeface="Calibri" charset="0"/>
            </a:endParaRPr>
          </a:p>
        </p:txBody>
      </p:sp>
    </p:spTree>
    <p:extLst>
      <p:ext uri="{BB962C8B-B14F-4D97-AF65-F5344CB8AC3E}">
        <p14:creationId xmlns:p14="http://schemas.microsoft.com/office/powerpoint/2010/main" val="26944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1: Identifying your audience and structure</a:t>
            </a:r>
            <a:r>
              <a:rPr lang="en-CA" altLang="en-US" dirty="0"/>
              <a:t> (10 min)</a:t>
            </a:r>
            <a:endParaRPr lang="en-CA" altLang="en-US" dirty="0" smtClean="0"/>
          </a:p>
          <a:p>
            <a:pPr>
              <a:spcBef>
                <a:spcPct val="0"/>
              </a:spcBef>
            </a:pPr>
            <a:endParaRPr lang="en-CA" altLang="en-US" dirty="0" smtClean="0"/>
          </a:p>
          <a:p>
            <a:pPr>
              <a:spcBef>
                <a:spcPct val="0"/>
              </a:spcBef>
            </a:pPr>
            <a:r>
              <a:rPr lang="en-CA" altLang="en-US" dirty="0" smtClean="0"/>
              <a:t>One of the initial things a developer needs to think about is what kind of game they’re making and who exactly</a:t>
            </a:r>
            <a:r>
              <a:rPr lang="en-CA" altLang="en-US" baseline="0" dirty="0" smtClean="0"/>
              <a:t> they’re making it for.</a:t>
            </a:r>
            <a:endParaRPr lang="en-CA"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7C3966EB-A642-D449-A55A-71993B310958}" type="slidenum">
              <a:rPr lang="en-CA" altLang="en-US">
                <a:latin typeface="Calibri" charset="0"/>
              </a:rPr>
              <a:pPr/>
              <a:t>6</a:t>
            </a:fld>
            <a:endParaRPr lang="en-CA" altLang="en-US">
              <a:latin typeface="Calibri" charset="0"/>
            </a:endParaRPr>
          </a:p>
        </p:txBody>
      </p:sp>
    </p:spTree>
    <p:extLst>
      <p:ext uri="{BB962C8B-B14F-4D97-AF65-F5344CB8AC3E}">
        <p14:creationId xmlns:p14="http://schemas.microsoft.com/office/powerpoint/2010/main" val="214275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1: The first thing you notice when you play games is there are a bunch of types– Talk about genres (and my favourite) –</a:t>
            </a:r>
            <a:r>
              <a:rPr lang="en-CA" altLang="en-US" b="1" dirty="0" smtClean="0"/>
              <a:t> (</a:t>
            </a:r>
            <a:r>
              <a:rPr lang="en-CA" altLang="en-US" b="1" dirty="0"/>
              <a:t>1 min</a:t>
            </a:r>
            <a:r>
              <a:rPr lang="en-CA" altLang="en-US" b="1" dirty="0" smtClean="0"/>
              <a:t>)</a:t>
            </a:r>
          </a:p>
          <a:p>
            <a:pPr>
              <a:spcBef>
                <a:spcPct val="0"/>
              </a:spcBef>
            </a:pPr>
            <a:endParaRPr lang="en-CA" altLang="en-US" dirty="0" smtClean="0"/>
          </a:p>
          <a:p>
            <a:pPr>
              <a:spcBef>
                <a:spcPct val="0"/>
              </a:spcBef>
            </a:pPr>
            <a:r>
              <a:rPr lang="en-CA" altLang="en-US" dirty="0" smtClean="0"/>
              <a:t>So let’s deal with the first part of</a:t>
            </a:r>
            <a:r>
              <a:rPr lang="en-CA" altLang="en-US" baseline="0" dirty="0" smtClean="0"/>
              <a:t> that question: what kind of game. If you’re ever played more than a few video games you’ll notice that they don’t all play the same way. Some focus on plot, others skew more towards just blowing stuff up. Some are quick games you can play while waiting in line, others take hundred of hours to complete. You get the picture. Basically, video games are just like any other media in that there are different genres of content that things get organized into. Just like movies can be organized into action, drama, comedies and such, games have their own types of genres. I’ve got a bunch of examples of the most common types here on the slide, but there are even more than just these. </a:t>
            </a:r>
          </a:p>
          <a:p>
            <a:pPr>
              <a:spcBef>
                <a:spcPct val="0"/>
              </a:spcBef>
            </a:pPr>
            <a:endParaRPr lang="en-CA" altLang="en-US" baseline="0" dirty="0" smtClean="0"/>
          </a:p>
          <a:p>
            <a:pPr>
              <a:spcBef>
                <a:spcPct val="0"/>
              </a:spcBef>
            </a:pPr>
            <a:r>
              <a:rPr lang="en-CA" altLang="en-US" baseline="0" dirty="0" smtClean="0"/>
              <a:t>These categories tell you a little bit about what you can expect from your experience. If I pick up a fighting game, for instance, it’s not going to be identical to all other fighting games, but chances are I can expect there will be a bunch of different characters I can choose from to play, all of which use different fighting styles. I can also expect that to control these characters I’ll use a series of button combinations to trigger specific fighting moves. If I’m good, I’ll memorize those combinations. If not, I’ll just mash the buttons randomly and hope for the best. Okay… fess up… are there any button mashers in the audience? Full disclosure… when it comes to fighting games, I’m more than a bit of a button masher.</a:t>
            </a:r>
          </a:p>
          <a:p>
            <a:pPr>
              <a:spcBef>
                <a:spcPct val="0"/>
              </a:spcBef>
            </a:pPr>
            <a:endParaRPr lang="en-CA" altLang="en-US" baseline="0" dirty="0" smtClean="0"/>
          </a:p>
          <a:p>
            <a:pPr>
              <a:spcBef>
                <a:spcPct val="0"/>
              </a:spcBef>
            </a:pPr>
            <a:r>
              <a:rPr lang="en-CA" altLang="en-US" baseline="0" dirty="0" smtClean="0"/>
              <a:t>The fact that there are so many game genres shows that developers have figured out something pretty important about people: they don’t all want the same experience.</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084131C6-B12B-8343-BC2C-2EFFAD2AA9F8}" type="slidenum">
              <a:rPr lang="en-CA" altLang="en-US">
                <a:latin typeface="Calibri" charset="0"/>
              </a:rPr>
              <a:pPr/>
              <a:t>7</a:t>
            </a:fld>
            <a:endParaRPr lang="en-CA" altLang="en-US">
              <a:latin typeface="Calibri" charset="0"/>
            </a:endParaRPr>
          </a:p>
        </p:txBody>
      </p:sp>
    </p:spTree>
    <p:extLst>
      <p:ext uri="{BB962C8B-B14F-4D97-AF65-F5344CB8AC3E}">
        <p14:creationId xmlns:p14="http://schemas.microsoft.com/office/powerpoint/2010/main" val="11608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1: </a:t>
            </a:r>
            <a:r>
              <a:rPr lang="en-CA" altLang="en-US" b="1" dirty="0" smtClean="0"/>
              <a:t>So</a:t>
            </a:r>
            <a:r>
              <a:rPr lang="en-CA" altLang="en-US" b="1" baseline="0" dirty="0" smtClean="0"/>
              <a:t> g</a:t>
            </a:r>
            <a:r>
              <a:rPr lang="en-CA" altLang="en-US" b="1" dirty="0" smtClean="0"/>
              <a:t>ame developers </a:t>
            </a:r>
            <a:r>
              <a:rPr lang="en-CA" altLang="en-US" b="1" dirty="0"/>
              <a:t>don’t assume all players want the same thing. </a:t>
            </a:r>
            <a:r>
              <a:rPr lang="en-CA" altLang="en-US" b="1" dirty="0" smtClean="0"/>
              <a:t>But lots of people make </a:t>
            </a:r>
            <a:r>
              <a:rPr lang="en-CA" altLang="en-US" b="1" dirty="0" err="1" smtClean="0"/>
              <a:t>sims</a:t>
            </a:r>
            <a:r>
              <a:rPr lang="en-CA" altLang="en-US" b="1" dirty="0" smtClean="0"/>
              <a:t> without sitting down to figure out who their target audience is. They try and make one thing that will be valuable to everyone, which is a mistake.</a:t>
            </a:r>
            <a:r>
              <a:rPr lang="en-CA" altLang="en-US" b="1" baseline="0" dirty="0" smtClean="0"/>
              <a:t> </a:t>
            </a:r>
            <a:r>
              <a:rPr lang="en-CA" altLang="en-US" b="1" dirty="0" smtClean="0"/>
              <a:t>So we need to do what game developers do: we need to figure out who exactly we’re making the </a:t>
            </a:r>
            <a:r>
              <a:rPr lang="en-CA" altLang="en-US" b="1" dirty="0" err="1" smtClean="0"/>
              <a:t>sim</a:t>
            </a:r>
            <a:r>
              <a:rPr lang="en-CA" altLang="en-US" b="1" dirty="0" smtClean="0"/>
              <a:t> for and what kind of experience that audience will want. (2 min)</a:t>
            </a:r>
          </a:p>
          <a:p>
            <a:pPr>
              <a:spcBef>
                <a:spcPct val="0"/>
              </a:spcBef>
            </a:pPr>
            <a:endParaRPr lang="en-CA" altLang="en-US" baseline="0" dirty="0" smtClean="0"/>
          </a:p>
          <a:p>
            <a:pPr>
              <a:spcBef>
                <a:spcPct val="0"/>
              </a:spcBef>
            </a:pPr>
            <a:r>
              <a:rPr lang="en-CA" altLang="en-US" baseline="0" dirty="0" smtClean="0"/>
              <a:t>Because game developers know people have different tastes, they put a lot of time, energy, and money towards determining who the target market for their game should be and what they want in a game experience. The mistake our industry sometimes makes when we’re creating training simulations, though, is skipping that step. Instead, we go the route of a cookie cutter </a:t>
            </a:r>
            <a:r>
              <a:rPr lang="en-CA" altLang="en-US" baseline="0" dirty="0" err="1" smtClean="0"/>
              <a:t>sim</a:t>
            </a:r>
            <a:r>
              <a:rPr lang="en-CA" altLang="en-US" baseline="0" dirty="0" smtClean="0"/>
              <a:t>, one kind of experience for every single simulation we’re trying to create. </a:t>
            </a:r>
          </a:p>
          <a:p>
            <a:pPr>
              <a:spcBef>
                <a:spcPct val="0"/>
              </a:spcBef>
            </a:pPr>
            <a:endParaRPr lang="en-CA" altLang="en-US" baseline="0" dirty="0" smtClean="0"/>
          </a:p>
          <a:p>
            <a:pPr>
              <a:spcBef>
                <a:spcPct val="0"/>
              </a:spcBef>
            </a:pPr>
            <a:r>
              <a:rPr lang="en-CA" altLang="en-US" baseline="0" dirty="0" smtClean="0"/>
              <a:t>For instance, not naming any names, but once I was checking out a training library that included a </a:t>
            </a:r>
            <a:r>
              <a:rPr lang="en-CA" altLang="en-US" baseline="0" dirty="0" err="1" smtClean="0"/>
              <a:t>sim</a:t>
            </a:r>
            <a:r>
              <a:rPr lang="en-CA" altLang="en-US" baseline="0" dirty="0" smtClean="0"/>
              <a:t> at the end of each lesson for you to practice your new skills in. I love </a:t>
            </a:r>
            <a:r>
              <a:rPr lang="en-CA" altLang="en-US" baseline="0" dirty="0" err="1" smtClean="0"/>
              <a:t>sims</a:t>
            </a:r>
            <a:r>
              <a:rPr lang="en-CA" altLang="en-US" baseline="0" dirty="0" smtClean="0"/>
              <a:t>, so I was pretty excited about this. So I finished my first lesson and was kind of giddy about starting up the practice </a:t>
            </a:r>
            <a:r>
              <a:rPr lang="en-CA" altLang="en-US" baseline="0" dirty="0" err="1" smtClean="0"/>
              <a:t>sim</a:t>
            </a:r>
            <a:r>
              <a:rPr lang="en-CA" altLang="en-US" baseline="0" dirty="0" smtClean="0"/>
              <a:t>. I got to play out an office situation and use my new skills to respond to emails and co-workers. The situation was a bit too easy for me, but the interactions were rather spiffy and all seemed to work well with the content. </a:t>
            </a:r>
          </a:p>
          <a:p>
            <a:pPr>
              <a:spcBef>
                <a:spcPct val="0"/>
              </a:spcBef>
            </a:pPr>
            <a:endParaRPr lang="en-CA" altLang="en-US" baseline="0" dirty="0" smtClean="0"/>
          </a:p>
          <a:p>
            <a:pPr>
              <a:spcBef>
                <a:spcPct val="0"/>
              </a:spcBef>
            </a:pPr>
            <a:r>
              <a:rPr lang="en-CA" altLang="en-US" baseline="0" dirty="0" smtClean="0"/>
              <a:t>So far so good, I thought, so I took a lesson on a different topic. I got to the end, started up the lesson’s </a:t>
            </a:r>
            <a:r>
              <a:rPr lang="en-CA" altLang="en-US" baseline="0" dirty="0" err="1" smtClean="0"/>
              <a:t>sim</a:t>
            </a:r>
            <a:r>
              <a:rPr lang="en-CA" altLang="en-US" baseline="0" dirty="0" smtClean="0"/>
              <a:t>, only to find it was the exact same </a:t>
            </a:r>
            <a:r>
              <a:rPr lang="en-CA" altLang="en-US" baseline="0" dirty="0" err="1" smtClean="0"/>
              <a:t>sim</a:t>
            </a:r>
            <a:r>
              <a:rPr lang="en-CA" altLang="en-US" baseline="0" dirty="0" smtClean="0"/>
              <a:t>, just with the content changed. I kid you not, the screens were reused, the interactions were almost all the same, the simulation followed the exact same structure, and in this case it didn’t work at all with the content. In the second </a:t>
            </a:r>
            <a:r>
              <a:rPr lang="en-CA" altLang="en-US" baseline="0" dirty="0" err="1" smtClean="0"/>
              <a:t>sim</a:t>
            </a:r>
            <a:r>
              <a:rPr lang="en-CA" altLang="en-US" baseline="0" dirty="0" smtClean="0"/>
              <a:t>, I didn’t feel like I was testing my knowledge at all, because what I had learned didn’t actually connect well to the situation in the </a:t>
            </a:r>
            <a:r>
              <a:rPr lang="en-CA" altLang="en-US" baseline="0" dirty="0" err="1" smtClean="0"/>
              <a:t>sim</a:t>
            </a:r>
            <a:r>
              <a:rPr lang="en-CA" altLang="en-US" baseline="0" dirty="0" smtClean="0"/>
              <a:t>. It just felt forced… and more than a bit boring since I had just done a near identical </a:t>
            </a:r>
            <a:r>
              <a:rPr lang="en-CA" altLang="en-US" baseline="0" dirty="0" err="1" smtClean="0"/>
              <a:t>sim</a:t>
            </a:r>
            <a:r>
              <a:rPr lang="en-CA" altLang="en-US" baseline="0" dirty="0" smtClean="0"/>
              <a:t> so recently. Then I checked their other lessons and found they had done the same reuse-a-</a:t>
            </a:r>
            <a:r>
              <a:rPr lang="en-CA" altLang="en-US" baseline="0" dirty="0" err="1" smtClean="0"/>
              <a:t>sim</a:t>
            </a:r>
            <a:r>
              <a:rPr lang="en-CA" altLang="en-US" baseline="0" dirty="0" smtClean="0"/>
              <a:t> in them too.</a:t>
            </a:r>
          </a:p>
          <a:p>
            <a:pPr>
              <a:spcBef>
                <a:spcPct val="0"/>
              </a:spcBef>
            </a:pPr>
            <a:endParaRPr lang="en-CA" altLang="en-US" baseline="0" dirty="0" smtClean="0"/>
          </a:p>
          <a:p>
            <a:pPr>
              <a:spcBef>
                <a:spcPct val="0"/>
              </a:spcBef>
            </a:pPr>
            <a:r>
              <a:rPr lang="en-CA" altLang="en-US" baseline="0" dirty="0" smtClean="0"/>
              <a:t>So that’s an extreme example, but it really shows how you just can’t do the same thing over and over and expect your audience to get something out of it. It also shows how little this developer had taken their audience into account when they were designing the </a:t>
            </a:r>
            <a:r>
              <a:rPr lang="en-CA" altLang="en-US" baseline="0" dirty="0" err="1" smtClean="0"/>
              <a:t>sim</a:t>
            </a:r>
            <a:r>
              <a:rPr lang="en-CA" altLang="en-US" baseline="0" dirty="0" smtClean="0"/>
              <a:t>. First, I can’t have been the only one who found that first </a:t>
            </a:r>
            <a:r>
              <a:rPr lang="en-CA" altLang="en-US" baseline="0" dirty="0" err="1" smtClean="0"/>
              <a:t>sim</a:t>
            </a:r>
            <a:r>
              <a:rPr lang="en-CA" altLang="en-US" baseline="0" dirty="0" smtClean="0"/>
              <a:t> way too easy. Second, did they not think that people were going to take more than one lesson from their library? Even if the content from each lesson had suited that type of </a:t>
            </a:r>
            <a:r>
              <a:rPr lang="en-CA" altLang="en-US" baseline="0" dirty="0" err="1" smtClean="0"/>
              <a:t>sim</a:t>
            </a:r>
            <a:r>
              <a:rPr lang="en-CA" altLang="en-US" baseline="0" dirty="0" smtClean="0"/>
              <a:t>, it was still going to be dreadfully boring to do the same kind of experience over and over again.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D57693AC-F45C-DD47-8662-6FE5BCE38143}" type="slidenum">
              <a:rPr lang="en-CA" altLang="en-US">
                <a:latin typeface="Calibri" charset="0"/>
              </a:rPr>
              <a:pPr/>
              <a:t>8</a:t>
            </a:fld>
            <a:endParaRPr lang="en-CA" altLang="en-US">
              <a:latin typeface="Calibri" charset="0"/>
            </a:endParaRPr>
          </a:p>
        </p:txBody>
      </p:sp>
    </p:spTree>
    <p:extLst>
      <p:ext uri="{BB962C8B-B14F-4D97-AF65-F5344CB8AC3E}">
        <p14:creationId xmlns:p14="http://schemas.microsoft.com/office/powerpoint/2010/main" val="186947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en-US" b="1" dirty="0"/>
              <a:t>Topic 1: Creating an audience profile. Compare what a game developer might ask to what a </a:t>
            </a:r>
            <a:r>
              <a:rPr lang="en-CA" altLang="en-US" b="1" dirty="0" err="1"/>
              <a:t>sim</a:t>
            </a:r>
            <a:r>
              <a:rPr lang="en-CA" altLang="en-US" b="1" dirty="0"/>
              <a:t> developer would need to know). Talk about how this isn’t a spot-on description of every single player, it’s just an average. When you know who your real audience is, then you can develop for what they really need. – </a:t>
            </a:r>
            <a:r>
              <a:rPr lang="en-CA" altLang="en-US" b="1" dirty="0" smtClean="0"/>
              <a:t>(2 </a:t>
            </a:r>
            <a:r>
              <a:rPr lang="en-CA" altLang="en-US" b="1" dirty="0"/>
              <a:t>min</a:t>
            </a:r>
            <a:r>
              <a:rPr lang="en-CA" altLang="en-US" b="1" dirty="0" smtClean="0"/>
              <a:t>)</a:t>
            </a:r>
          </a:p>
          <a:p>
            <a:pPr>
              <a:spcBef>
                <a:spcPct val="0"/>
              </a:spcBef>
            </a:pPr>
            <a:endParaRPr lang="en-CA" altLang="en-US" dirty="0" smtClean="0"/>
          </a:p>
          <a:p>
            <a:pPr>
              <a:spcBef>
                <a:spcPct val="0"/>
              </a:spcBef>
            </a:pPr>
            <a:r>
              <a:rPr lang="en-CA" altLang="en-US" dirty="0" smtClean="0"/>
              <a:t>So before</a:t>
            </a:r>
            <a:r>
              <a:rPr lang="en-CA" altLang="en-US" baseline="0" dirty="0" smtClean="0"/>
              <a:t> you start working on your </a:t>
            </a:r>
            <a:r>
              <a:rPr lang="en-CA" altLang="en-US" baseline="0" dirty="0" err="1" smtClean="0"/>
              <a:t>sim</a:t>
            </a:r>
            <a:r>
              <a:rPr lang="en-CA" altLang="en-US" baseline="0" dirty="0" smtClean="0"/>
              <a:t>, you need to do what any game developer would do: paint yourself a clear picture of who you’re making this thing for. Some game </a:t>
            </a:r>
            <a:r>
              <a:rPr lang="en-CA" altLang="en-US" baseline="0" dirty="0" err="1" smtClean="0"/>
              <a:t>devs</a:t>
            </a:r>
            <a:r>
              <a:rPr lang="en-CA" altLang="en-US" baseline="0" dirty="0" smtClean="0"/>
              <a:t> do this simply. I saw a game on </a:t>
            </a:r>
            <a:r>
              <a:rPr lang="en-CA" altLang="en-US" baseline="0" dirty="0" err="1" smtClean="0"/>
              <a:t>Kickstarter</a:t>
            </a:r>
            <a:r>
              <a:rPr lang="en-CA" altLang="en-US" baseline="0" dirty="0" smtClean="0"/>
              <a:t> recently where the dev simply said that he wanted to design the game for people who liked the traditional survival horror games from the 90s. Other people just design a game for themselves and hope it finds an audience with people like them. </a:t>
            </a:r>
          </a:p>
          <a:p>
            <a:pPr>
              <a:spcBef>
                <a:spcPct val="0"/>
              </a:spcBef>
            </a:pPr>
            <a:endParaRPr lang="en-CA" altLang="en-US" baseline="0" dirty="0" smtClean="0"/>
          </a:p>
          <a:p>
            <a:pPr>
              <a:spcBef>
                <a:spcPct val="0"/>
              </a:spcBef>
            </a:pPr>
            <a:r>
              <a:rPr lang="en-CA" altLang="en-US" baseline="0" dirty="0" smtClean="0"/>
              <a:t>In our case, though, we know we’re designing for a specific need, so it’s better to follow the lead of big game studios and go with something a bit more detailed. They need to know exactly who they want to target their game at for a lot of reasons. From a strictly business perspective, you don’t want to make an expensive game that only has a small number of people who’ll actually want to play it. They might also want to target a specific kind of customer, perhaps one that they know has lots of disposable income or isn’t being well served by other games on the market. I know that sounds a bit cutthroat, but at the end of the day it’s very similar to what we need to do with our </a:t>
            </a:r>
            <a:r>
              <a:rPr lang="en-CA" altLang="en-US" baseline="0" dirty="0" err="1" smtClean="0"/>
              <a:t>sims</a:t>
            </a:r>
            <a:r>
              <a:rPr lang="en-CA" altLang="en-US" baseline="0" dirty="0" smtClean="0"/>
              <a:t> because in our case we know we’re targeting a specific group of people for our </a:t>
            </a:r>
            <a:r>
              <a:rPr lang="en-CA" altLang="en-US" baseline="0" dirty="0" err="1" smtClean="0"/>
              <a:t>sims</a:t>
            </a:r>
            <a:r>
              <a:rPr lang="en-CA" altLang="en-US" baseline="0" dirty="0" smtClean="0"/>
              <a:t>, and we want to make sure we’re meeting their needs.</a:t>
            </a:r>
          </a:p>
          <a:p>
            <a:pPr>
              <a:spcBef>
                <a:spcPct val="0"/>
              </a:spcBef>
            </a:pPr>
            <a:endParaRPr lang="en-CA" altLang="en-US" baseline="0" dirty="0" smtClean="0"/>
          </a:p>
          <a:p>
            <a:pPr>
              <a:spcBef>
                <a:spcPct val="0"/>
              </a:spcBef>
            </a:pPr>
            <a:r>
              <a:rPr lang="en-CA" altLang="en-US" baseline="0" dirty="0" smtClean="0"/>
              <a:t>So a game developer is going to need to answer a bunch of questions about their audience, and I’ve got a sampling on the screen here of some of the once they might use. Essentially, they need to use questions that’ll tell them more about what this audience wants and expects from the kind of game they want to spend their money and time on. What experience do they have with games, what kinds of game play do they like or hate, do they want to play on their own or with friends, how long do they expect their games to be, how much time to they have to play in one sitting… questions like these help shape a game to be what that audience wants the most.</a:t>
            </a:r>
          </a:p>
          <a:p>
            <a:pPr>
              <a:spcBef>
                <a:spcPct val="0"/>
              </a:spcBef>
            </a:pPr>
            <a:endParaRPr lang="en-CA" altLang="en-US" baseline="0" dirty="0" smtClean="0"/>
          </a:p>
          <a:p>
            <a:pPr>
              <a:spcBef>
                <a:spcPct val="0"/>
              </a:spcBef>
            </a:pPr>
            <a:r>
              <a:rPr lang="en-CA" altLang="en-US" baseline="0" dirty="0" smtClean="0"/>
              <a:t>Now, obviously their answers to these questions won’t describe every single person who’ll end up playing the game, it’s just an average. But that average is a much better way to guide developing a game than knowing nothing at all about your audience and hoping for the best.</a:t>
            </a:r>
            <a:endParaRPr lang="en-CA" altLang="en-US" dirty="0" smtClean="0"/>
          </a:p>
          <a:p>
            <a:pPr>
              <a:spcBef>
                <a:spcPct val="0"/>
              </a:spcBef>
            </a:pPr>
            <a:endParaRPr lang="en-CA" altLang="en-US" dirty="0" smtClean="0"/>
          </a:p>
          <a:p>
            <a:pPr>
              <a:spcBef>
                <a:spcPct val="0"/>
              </a:spcBef>
            </a:pPr>
            <a:endParaRPr lang="en-CA"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57066" indent="-291179">
              <a:defRPr>
                <a:solidFill>
                  <a:schemeClr val="tx1"/>
                </a:solidFill>
                <a:latin typeface="Candara" charset="0"/>
              </a:defRPr>
            </a:lvl2pPr>
            <a:lvl3pPr marL="1164717" indent="-232943">
              <a:defRPr>
                <a:solidFill>
                  <a:schemeClr val="tx1"/>
                </a:solidFill>
                <a:latin typeface="Candara" charset="0"/>
              </a:defRPr>
            </a:lvl3pPr>
            <a:lvl4pPr marL="1630604" indent="-232943">
              <a:defRPr>
                <a:solidFill>
                  <a:schemeClr val="tx1"/>
                </a:solidFill>
                <a:latin typeface="Candara" charset="0"/>
              </a:defRPr>
            </a:lvl4pPr>
            <a:lvl5pPr marL="2096491" indent="-232943">
              <a:defRPr>
                <a:solidFill>
                  <a:schemeClr val="tx1"/>
                </a:solidFill>
                <a:latin typeface="Candara" charset="0"/>
              </a:defRPr>
            </a:lvl5pPr>
            <a:lvl6pPr marL="2562377" indent="-232943" fontAlgn="base">
              <a:spcBef>
                <a:spcPct val="0"/>
              </a:spcBef>
              <a:spcAft>
                <a:spcPct val="0"/>
              </a:spcAft>
              <a:defRPr>
                <a:solidFill>
                  <a:schemeClr val="tx1"/>
                </a:solidFill>
                <a:latin typeface="Candara" charset="0"/>
              </a:defRPr>
            </a:lvl6pPr>
            <a:lvl7pPr marL="3028264" indent="-232943" fontAlgn="base">
              <a:spcBef>
                <a:spcPct val="0"/>
              </a:spcBef>
              <a:spcAft>
                <a:spcPct val="0"/>
              </a:spcAft>
              <a:defRPr>
                <a:solidFill>
                  <a:schemeClr val="tx1"/>
                </a:solidFill>
                <a:latin typeface="Candara" charset="0"/>
              </a:defRPr>
            </a:lvl7pPr>
            <a:lvl8pPr marL="3494151" indent="-232943" fontAlgn="base">
              <a:spcBef>
                <a:spcPct val="0"/>
              </a:spcBef>
              <a:spcAft>
                <a:spcPct val="0"/>
              </a:spcAft>
              <a:defRPr>
                <a:solidFill>
                  <a:schemeClr val="tx1"/>
                </a:solidFill>
                <a:latin typeface="Candara" charset="0"/>
              </a:defRPr>
            </a:lvl8pPr>
            <a:lvl9pPr marL="3960038" indent="-232943" fontAlgn="base">
              <a:spcBef>
                <a:spcPct val="0"/>
              </a:spcBef>
              <a:spcAft>
                <a:spcPct val="0"/>
              </a:spcAft>
              <a:defRPr>
                <a:solidFill>
                  <a:schemeClr val="tx1"/>
                </a:solidFill>
                <a:latin typeface="Candara" charset="0"/>
              </a:defRPr>
            </a:lvl9pPr>
          </a:lstStyle>
          <a:p>
            <a:fld id="{3ED02A2F-7113-8349-B230-A836949A9624}" type="slidenum">
              <a:rPr lang="en-CA" altLang="en-US">
                <a:latin typeface="Calibri" charset="0"/>
              </a:rPr>
              <a:pPr/>
              <a:t>9</a:t>
            </a:fld>
            <a:endParaRPr lang="en-CA" altLang="en-US">
              <a:latin typeface="Calibri" charset="0"/>
            </a:endParaRPr>
          </a:p>
        </p:txBody>
      </p:sp>
    </p:spTree>
    <p:extLst>
      <p:ext uri="{BB962C8B-B14F-4D97-AF65-F5344CB8AC3E}">
        <p14:creationId xmlns:p14="http://schemas.microsoft.com/office/powerpoint/2010/main" val="15532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3CA30165-6007-9447-8EEB-FB56EB0B8151}" type="datetimeFigureOut">
              <a:rPr lang="en-CA" altLang="en-US"/>
              <a:pPr/>
              <a:t>09/01/2015</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393218AC-3EDA-E448-A096-6ADCE775C043}" type="slidenum">
              <a:rPr lang="en-CA" altLang="en-US"/>
              <a:pPr/>
              <a:t>‹#›</a:t>
            </a:fld>
            <a:endParaRPr lang="en-CA" altLang="en-US"/>
          </a:p>
        </p:txBody>
      </p:sp>
    </p:spTree>
    <p:extLst>
      <p:ext uri="{BB962C8B-B14F-4D97-AF65-F5344CB8AC3E}">
        <p14:creationId xmlns:p14="http://schemas.microsoft.com/office/powerpoint/2010/main" val="17824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F2E2969A-9D46-3249-B96F-D1A5EEAD1932}" type="datetimeFigureOut">
              <a:rPr lang="en-CA" altLang="en-US"/>
              <a:pPr/>
              <a:t>09/01/2015</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5E70B593-E840-AD4A-BA11-7C24A7F63332}" type="slidenum">
              <a:rPr lang="en-CA" altLang="en-US"/>
              <a:pPr/>
              <a:t>‹#›</a:t>
            </a:fld>
            <a:endParaRPr lang="en-CA" altLang="en-US"/>
          </a:p>
        </p:txBody>
      </p:sp>
    </p:spTree>
    <p:extLst>
      <p:ext uri="{BB962C8B-B14F-4D97-AF65-F5344CB8AC3E}">
        <p14:creationId xmlns:p14="http://schemas.microsoft.com/office/powerpoint/2010/main" val="70604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5DAAD02B-23E0-D94F-A40B-027A9AA3EC9F}" type="datetimeFigureOut">
              <a:rPr lang="en-CA" altLang="en-US"/>
              <a:pPr/>
              <a:t>09/01/2015</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3CEB7A33-0A14-6F49-B9E3-F9F1646A816B}" type="slidenum">
              <a:rPr lang="en-CA" altLang="en-US"/>
              <a:pPr/>
              <a:t>‹#›</a:t>
            </a:fld>
            <a:endParaRPr lang="en-CA" altLang="en-US"/>
          </a:p>
        </p:txBody>
      </p:sp>
    </p:spTree>
    <p:extLst>
      <p:ext uri="{BB962C8B-B14F-4D97-AF65-F5344CB8AC3E}">
        <p14:creationId xmlns:p14="http://schemas.microsoft.com/office/powerpoint/2010/main" val="49698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C67DE16C-A440-254B-95B0-6CC92DA6DDB1}" type="datetimeFigureOut">
              <a:rPr lang="en-CA" altLang="en-US"/>
              <a:pPr/>
              <a:t>09/01/2015</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DA65323E-76B4-B244-B17B-632929C6F283}" type="slidenum">
              <a:rPr lang="en-CA" altLang="en-US"/>
              <a:pPr/>
              <a:t>‹#›</a:t>
            </a:fld>
            <a:endParaRPr lang="en-CA" altLang="en-US"/>
          </a:p>
        </p:txBody>
      </p:sp>
    </p:spTree>
    <p:extLst>
      <p:ext uri="{BB962C8B-B14F-4D97-AF65-F5344CB8AC3E}">
        <p14:creationId xmlns:p14="http://schemas.microsoft.com/office/powerpoint/2010/main" val="190900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D266498-4064-7446-B402-FEF87B2FD8D1}" type="datetimeFigureOut">
              <a:rPr lang="en-CA" altLang="en-US"/>
              <a:pPr/>
              <a:t>09/01/2015</a:t>
            </a:fld>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BDAB4744-4E76-1745-BAB4-17D862C4A555}" type="slidenum">
              <a:rPr lang="en-CA" altLang="en-US"/>
              <a:pPr/>
              <a:t>‹#›</a:t>
            </a:fld>
            <a:endParaRPr lang="en-CA" altLang="en-US"/>
          </a:p>
        </p:txBody>
      </p:sp>
    </p:spTree>
    <p:extLst>
      <p:ext uri="{BB962C8B-B14F-4D97-AF65-F5344CB8AC3E}">
        <p14:creationId xmlns:p14="http://schemas.microsoft.com/office/powerpoint/2010/main" val="16534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fld id="{C94481E8-FC6C-ED47-B7C3-A0AD3DA548E6}" type="datetimeFigureOut">
              <a:rPr lang="en-CA" altLang="en-US"/>
              <a:pPr/>
              <a:t>09/01/2015</a:t>
            </a:fld>
            <a:endParaRPr lang="en-CA" altLang="en-US"/>
          </a:p>
        </p:txBody>
      </p:sp>
      <p:sp>
        <p:nvSpPr>
          <p:cNvPr id="6" name="Footer Placeholder 4"/>
          <p:cNvSpPr>
            <a:spLocks noGrp="1"/>
          </p:cNvSpPr>
          <p:nvPr>
            <p:ph type="ftr" sz="quarter" idx="11"/>
          </p:nvPr>
        </p:nvSpPr>
        <p:spPr/>
        <p:txBody>
          <a:bodyPr/>
          <a:lstStyle>
            <a:lvl1pPr>
              <a:defRPr/>
            </a:lvl1pPr>
          </a:lstStyle>
          <a:p>
            <a:endParaRPr lang="en-CA" altLang="en-US"/>
          </a:p>
        </p:txBody>
      </p:sp>
      <p:sp>
        <p:nvSpPr>
          <p:cNvPr id="7" name="Slide Number Placeholder 5"/>
          <p:cNvSpPr>
            <a:spLocks noGrp="1"/>
          </p:cNvSpPr>
          <p:nvPr>
            <p:ph type="sldNum" sz="quarter" idx="12"/>
          </p:nvPr>
        </p:nvSpPr>
        <p:spPr/>
        <p:txBody>
          <a:bodyPr/>
          <a:lstStyle>
            <a:lvl1pPr>
              <a:defRPr/>
            </a:lvl1pPr>
          </a:lstStyle>
          <a:p>
            <a:fld id="{73E22E4B-79A1-024B-A0D0-0B80C16EA607}" type="slidenum">
              <a:rPr lang="en-CA" altLang="en-US"/>
              <a:pPr/>
              <a:t>‹#›</a:t>
            </a:fld>
            <a:endParaRPr lang="en-CA" altLang="en-US"/>
          </a:p>
        </p:txBody>
      </p:sp>
    </p:spTree>
    <p:extLst>
      <p:ext uri="{BB962C8B-B14F-4D97-AF65-F5344CB8AC3E}">
        <p14:creationId xmlns:p14="http://schemas.microsoft.com/office/powerpoint/2010/main" val="139523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fld id="{BE3EB8A5-A3BD-C147-833A-F60EECBA396B}" type="datetimeFigureOut">
              <a:rPr lang="en-CA" altLang="en-US"/>
              <a:pPr/>
              <a:t>09/01/2015</a:t>
            </a:fld>
            <a:endParaRPr lang="en-CA" altLang="en-US"/>
          </a:p>
        </p:txBody>
      </p:sp>
      <p:sp>
        <p:nvSpPr>
          <p:cNvPr id="8" name="Footer Placeholder 4"/>
          <p:cNvSpPr>
            <a:spLocks noGrp="1"/>
          </p:cNvSpPr>
          <p:nvPr>
            <p:ph type="ftr" sz="quarter" idx="11"/>
          </p:nvPr>
        </p:nvSpPr>
        <p:spPr/>
        <p:txBody>
          <a:bodyPr/>
          <a:lstStyle>
            <a:lvl1pPr>
              <a:defRPr/>
            </a:lvl1pPr>
          </a:lstStyle>
          <a:p>
            <a:endParaRPr lang="en-CA" altLang="en-US"/>
          </a:p>
        </p:txBody>
      </p:sp>
      <p:sp>
        <p:nvSpPr>
          <p:cNvPr id="9" name="Slide Number Placeholder 5"/>
          <p:cNvSpPr>
            <a:spLocks noGrp="1"/>
          </p:cNvSpPr>
          <p:nvPr>
            <p:ph type="sldNum" sz="quarter" idx="12"/>
          </p:nvPr>
        </p:nvSpPr>
        <p:spPr/>
        <p:txBody>
          <a:bodyPr/>
          <a:lstStyle>
            <a:lvl1pPr>
              <a:defRPr/>
            </a:lvl1pPr>
          </a:lstStyle>
          <a:p>
            <a:fld id="{2754978E-E4EF-D341-A936-78F7B0701077}" type="slidenum">
              <a:rPr lang="en-CA" altLang="en-US"/>
              <a:pPr/>
              <a:t>‹#›</a:t>
            </a:fld>
            <a:endParaRPr lang="en-CA" altLang="en-US"/>
          </a:p>
        </p:txBody>
      </p:sp>
    </p:spTree>
    <p:extLst>
      <p:ext uri="{BB962C8B-B14F-4D97-AF65-F5344CB8AC3E}">
        <p14:creationId xmlns:p14="http://schemas.microsoft.com/office/powerpoint/2010/main" val="53267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fld id="{214EA050-048F-2245-B281-E3B8FECA0B6F}" type="datetimeFigureOut">
              <a:rPr lang="en-CA" altLang="en-US"/>
              <a:pPr/>
              <a:t>09/01/2015</a:t>
            </a:fld>
            <a:endParaRPr lang="en-CA" altLang="en-US"/>
          </a:p>
        </p:txBody>
      </p:sp>
      <p:sp>
        <p:nvSpPr>
          <p:cNvPr id="4" name="Footer Placeholder 4"/>
          <p:cNvSpPr>
            <a:spLocks noGrp="1"/>
          </p:cNvSpPr>
          <p:nvPr>
            <p:ph type="ftr" sz="quarter" idx="11"/>
          </p:nvPr>
        </p:nvSpPr>
        <p:spPr/>
        <p:txBody>
          <a:bodyPr/>
          <a:lstStyle>
            <a:lvl1pPr>
              <a:defRPr/>
            </a:lvl1pPr>
          </a:lstStyle>
          <a:p>
            <a:endParaRPr lang="en-CA" altLang="en-US"/>
          </a:p>
        </p:txBody>
      </p:sp>
      <p:sp>
        <p:nvSpPr>
          <p:cNvPr id="5" name="Slide Number Placeholder 5"/>
          <p:cNvSpPr>
            <a:spLocks noGrp="1"/>
          </p:cNvSpPr>
          <p:nvPr>
            <p:ph type="sldNum" sz="quarter" idx="12"/>
          </p:nvPr>
        </p:nvSpPr>
        <p:spPr/>
        <p:txBody>
          <a:bodyPr/>
          <a:lstStyle>
            <a:lvl1pPr>
              <a:defRPr/>
            </a:lvl1pPr>
          </a:lstStyle>
          <a:p>
            <a:fld id="{4423BC30-B7D1-1D4F-9C44-81F1B73A4D65}" type="slidenum">
              <a:rPr lang="en-CA" altLang="en-US"/>
              <a:pPr/>
              <a:t>‹#›</a:t>
            </a:fld>
            <a:endParaRPr lang="en-CA" altLang="en-US"/>
          </a:p>
        </p:txBody>
      </p:sp>
    </p:spTree>
    <p:extLst>
      <p:ext uri="{BB962C8B-B14F-4D97-AF65-F5344CB8AC3E}">
        <p14:creationId xmlns:p14="http://schemas.microsoft.com/office/powerpoint/2010/main" val="135179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7FDEA12-FB57-E94D-9CF0-DF40EFCAD3C4}" type="datetimeFigureOut">
              <a:rPr lang="en-CA" altLang="en-US"/>
              <a:pPr/>
              <a:t>09/01/2015</a:t>
            </a:fld>
            <a:endParaRPr lang="en-CA" altLang="en-US"/>
          </a:p>
        </p:txBody>
      </p:sp>
      <p:sp>
        <p:nvSpPr>
          <p:cNvPr id="3" name="Footer Placeholder 4"/>
          <p:cNvSpPr>
            <a:spLocks noGrp="1"/>
          </p:cNvSpPr>
          <p:nvPr>
            <p:ph type="ftr" sz="quarter" idx="11"/>
          </p:nvPr>
        </p:nvSpPr>
        <p:spPr/>
        <p:txBody>
          <a:bodyPr/>
          <a:lstStyle>
            <a:lvl1pPr>
              <a:defRPr/>
            </a:lvl1pPr>
          </a:lstStyle>
          <a:p>
            <a:endParaRPr lang="en-CA" altLang="en-US"/>
          </a:p>
        </p:txBody>
      </p:sp>
      <p:sp>
        <p:nvSpPr>
          <p:cNvPr id="4" name="Slide Number Placeholder 5"/>
          <p:cNvSpPr>
            <a:spLocks noGrp="1"/>
          </p:cNvSpPr>
          <p:nvPr>
            <p:ph type="sldNum" sz="quarter" idx="12"/>
          </p:nvPr>
        </p:nvSpPr>
        <p:spPr/>
        <p:txBody>
          <a:bodyPr/>
          <a:lstStyle>
            <a:lvl1pPr>
              <a:defRPr/>
            </a:lvl1pPr>
          </a:lstStyle>
          <a:p>
            <a:fld id="{14411583-8CED-AC48-B0E0-C1699DB76744}" type="slidenum">
              <a:rPr lang="en-CA" altLang="en-US"/>
              <a:pPr/>
              <a:t>‹#›</a:t>
            </a:fld>
            <a:endParaRPr lang="en-CA" altLang="en-US"/>
          </a:p>
        </p:txBody>
      </p:sp>
    </p:spTree>
    <p:extLst>
      <p:ext uri="{BB962C8B-B14F-4D97-AF65-F5344CB8AC3E}">
        <p14:creationId xmlns:p14="http://schemas.microsoft.com/office/powerpoint/2010/main" val="49206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63D3451-A482-434F-9048-E03D97F20824}" type="datetimeFigureOut">
              <a:rPr lang="en-CA" altLang="en-US"/>
              <a:pPr/>
              <a:t>09/01/2015</a:t>
            </a:fld>
            <a:endParaRPr lang="en-CA" altLang="en-US"/>
          </a:p>
        </p:txBody>
      </p:sp>
      <p:sp>
        <p:nvSpPr>
          <p:cNvPr id="6" name="Footer Placeholder 4"/>
          <p:cNvSpPr>
            <a:spLocks noGrp="1"/>
          </p:cNvSpPr>
          <p:nvPr>
            <p:ph type="ftr" sz="quarter" idx="11"/>
          </p:nvPr>
        </p:nvSpPr>
        <p:spPr/>
        <p:txBody>
          <a:bodyPr/>
          <a:lstStyle>
            <a:lvl1pPr>
              <a:defRPr/>
            </a:lvl1pPr>
          </a:lstStyle>
          <a:p>
            <a:endParaRPr lang="en-CA" altLang="en-US"/>
          </a:p>
        </p:txBody>
      </p:sp>
      <p:sp>
        <p:nvSpPr>
          <p:cNvPr id="7" name="Slide Number Placeholder 5"/>
          <p:cNvSpPr>
            <a:spLocks noGrp="1"/>
          </p:cNvSpPr>
          <p:nvPr>
            <p:ph type="sldNum" sz="quarter" idx="12"/>
          </p:nvPr>
        </p:nvSpPr>
        <p:spPr/>
        <p:txBody>
          <a:bodyPr/>
          <a:lstStyle>
            <a:lvl1pPr>
              <a:defRPr/>
            </a:lvl1pPr>
          </a:lstStyle>
          <a:p>
            <a:fld id="{3EAFB804-EFDD-A744-AAF5-43961E24CA06}" type="slidenum">
              <a:rPr lang="en-CA" altLang="en-US"/>
              <a:pPr/>
              <a:t>‹#›</a:t>
            </a:fld>
            <a:endParaRPr lang="en-CA" altLang="en-US"/>
          </a:p>
        </p:txBody>
      </p:sp>
    </p:spTree>
    <p:extLst>
      <p:ext uri="{BB962C8B-B14F-4D97-AF65-F5344CB8AC3E}">
        <p14:creationId xmlns:p14="http://schemas.microsoft.com/office/powerpoint/2010/main" val="150456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8564AB4-0F9E-1446-8A5D-93A336DC245E}" type="datetimeFigureOut">
              <a:rPr lang="en-CA" altLang="en-US"/>
              <a:pPr/>
              <a:t>09/01/2015</a:t>
            </a:fld>
            <a:endParaRPr lang="en-CA" altLang="en-US"/>
          </a:p>
        </p:txBody>
      </p:sp>
      <p:sp>
        <p:nvSpPr>
          <p:cNvPr id="6" name="Footer Placeholder 4"/>
          <p:cNvSpPr>
            <a:spLocks noGrp="1"/>
          </p:cNvSpPr>
          <p:nvPr>
            <p:ph type="ftr" sz="quarter" idx="11"/>
          </p:nvPr>
        </p:nvSpPr>
        <p:spPr/>
        <p:txBody>
          <a:bodyPr/>
          <a:lstStyle>
            <a:lvl1pPr>
              <a:defRPr/>
            </a:lvl1pPr>
          </a:lstStyle>
          <a:p>
            <a:endParaRPr lang="en-CA" altLang="en-US"/>
          </a:p>
        </p:txBody>
      </p:sp>
      <p:sp>
        <p:nvSpPr>
          <p:cNvPr id="7" name="Slide Number Placeholder 5"/>
          <p:cNvSpPr>
            <a:spLocks noGrp="1"/>
          </p:cNvSpPr>
          <p:nvPr>
            <p:ph type="sldNum" sz="quarter" idx="12"/>
          </p:nvPr>
        </p:nvSpPr>
        <p:spPr/>
        <p:txBody>
          <a:bodyPr/>
          <a:lstStyle>
            <a:lvl1pPr>
              <a:defRPr/>
            </a:lvl1pPr>
          </a:lstStyle>
          <a:p>
            <a:fld id="{D732E6FF-10CB-1D42-BF43-0453BCDC104A}" type="slidenum">
              <a:rPr lang="en-CA" altLang="en-US"/>
              <a:pPr/>
              <a:t>‹#›</a:t>
            </a:fld>
            <a:endParaRPr lang="en-CA" altLang="en-US"/>
          </a:p>
        </p:txBody>
      </p:sp>
    </p:spTree>
    <p:extLst>
      <p:ext uri="{BB962C8B-B14F-4D97-AF65-F5344CB8AC3E}">
        <p14:creationId xmlns:p14="http://schemas.microsoft.com/office/powerpoint/2010/main" val="68046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959595"/>
                </a:solidFill>
              </a:defRPr>
            </a:lvl1pPr>
          </a:lstStyle>
          <a:p>
            <a:fld id="{FBEEA957-F4E8-D944-A0FE-288F18A99BB6}" type="datetimeFigureOut">
              <a:rPr lang="en-CA" altLang="en-US"/>
              <a:pPr/>
              <a:t>09/01/2015</a:t>
            </a:fld>
            <a:endParaRPr lang="en-CA"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59595"/>
                </a:solidFill>
              </a:defRPr>
            </a:lvl1pPr>
          </a:lstStyle>
          <a:p>
            <a:endParaRPr lang="en-CA"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59595"/>
                </a:solidFill>
              </a:defRPr>
            </a:lvl1pPr>
          </a:lstStyle>
          <a:p>
            <a:fld id="{5BF754E2-66CE-7443-A909-A451C8882B3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charset="0"/>
        </a:defRPr>
      </a:lvl2pPr>
      <a:lvl3pPr algn="ctr" rtl="0" fontAlgn="base">
        <a:spcBef>
          <a:spcPct val="0"/>
        </a:spcBef>
        <a:spcAft>
          <a:spcPct val="0"/>
        </a:spcAft>
        <a:defRPr sz="4400">
          <a:solidFill>
            <a:schemeClr val="tx1"/>
          </a:solidFill>
          <a:latin typeface="Candara" charset="0"/>
        </a:defRPr>
      </a:lvl3pPr>
      <a:lvl4pPr algn="ctr" rtl="0" fontAlgn="base">
        <a:spcBef>
          <a:spcPct val="0"/>
        </a:spcBef>
        <a:spcAft>
          <a:spcPct val="0"/>
        </a:spcAft>
        <a:defRPr sz="4400">
          <a:solidFill>
            <a:schemeClr val="tx1"/>
          </a:solidFill>
          <a:latin typeface="Candara" charset="0"/>
        </a:defRPr>
      </a:lvl4pPr>
      <a:lvl5pPr algn="ctr" rtl="0" fontAlgn="base">
        <a:spcBef>
          <a:spcPct val="0"/>
        </a:spcBef>
        <a:spcAft>
          <a:spcPct val="0"/>
        </a:spcAft>
        <a:defRPr sz="4400">
          <a:solidFill>
            <a:schemeClr val="tx1"/>
          </a:solidFill>
          <a:latin typeface="Candara" charset="0"/>
        </a:defRPr>
      </a:lvl5pPr>
      <a:lvl6pPr marL="457200" algn="ctr" rtl="0" fontAlgn="base">
        <a:spcBef>
          <a:spcPct val="0"/>
        </a:spcBef>
        <a:spcAft>
          <a:spcPct val="0"/>
        </a:spcAft>
        <a:defRPr sz="4400">
          <a:solidFill>
            <a:schemeClr val="tx1"/>
          </a:solidFill>
          <a:latin typeface="Candara" charset="0"/>
        </a:defRPr>
      </a:lvl6pPr>
      <a:lvl7pPr marL="914400" algn="ctr" rtl="0" fontAlgn="base">
        <a:spcBef>
          <a:spcPct val="0"/>
        </a:spcBef>
        <a:spcAft>
          <a:spcPct val="0"/>
        </a:spcAft>
        <a:defRPr sz="4400">
          <a:solidFill>
            <a:schemeClr val="tx1"/>
          </a:solidFill>
          <a:latin typeface="Candara" charset="0"/>
        </a:defRPr>
      </a:lvl7pPr>
      <a:lvl8pPr marL="1371600" algn="ctr" rtl="0" fontAlgn="base">
        <a:spcBef>
          <a:spcPct val="0"/>
        </a:spcBef>
        <a:spcAft>
          <a:spcPct val="0"/>
        </a:spcAft>
        <a:defRPr sz="4400">
          <a:solidFill>
            <a:schemeClr val="tx1"/>
          </a:solidFill>
          <a:latin typeface="Candara" charset="0"/>
        </a:defRPr>
      </a:lvl8pPr>
      <a:lvl9pPr marL="1828800" algn="ctr" rtl="0" fontAlgn="base">
        <a:spcBef>
          <a:spcPct val="0"/>
        </a:spcBef>
        <a:spcAft>
          <a:spcPct val="0"/>
        </a:spcAft>
        <a:defRPr sz="4400">
          <a:solidFill>
            <a:schemeClr val="tx1"/>
          </a:solidFill>
          <a:latin typeface="Candara"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thenounproject.com/term/biohazard-team/23835/" TargetMode="External"/><Relationship Id="rId5" Type="http://schemas.openxmlformats.org/officeDocument/2006/relationships/hyperlink" Target="http://thenounproject.com/term/welder/23847/" TargetMode="External"/><Relationship Id="rId4" Type="http://schemas.openxmlformats.org/officeDocument/2006/relationships/hyperlink" Target="http://thenounproject.com/term/landscape-architect/2383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hyperlink" Target="https://www.flickr.com/photos/nathan_alderman/22570923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lickr.com/photos/kaeru/1104688383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hyperlink" Target="http://thenounproject.com/term/web-design/21701/" TargetMode="External"/><Relationship Id="rId10" Type="http://schemas.openxmlformats.org/officeDocument/2006/relationships/hyperlink" Target="http://thenounproject.com/term/team/41511/" TargetMode="External"/><Relationship Id="rId4" Type="http://schemas.openxmlformats.org/officeDocument/2006/relationships/hyperlink" Target="http://thenounproject.com/term/chat/24143/" TargetMode="External"/><Relationship Id="rId9" Type="http://schemas.openxmlformats.org/officeDocument/2006/relationships/hyperlink" Target="http://thenounproject.com/term/video/6192/"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9" name="Freeform 8"/>
          <p:cNvSpPr/>
          <p:nvPr/>
        </p:nvSpPr>
        <p:spPr>
          <a:xfrm>
            <a:off x="6059488" y="5649913"/>
            <a:ext cx="1966912" cy="577850"/>
          </a:xfrm>
          <a:custGeom>
            <a:avLst/>
            <a:gdLst>
              <a:gd name="connsiteX0" fmla="*/ 43132 w 1967023"/>
              <a:gd name="connsiteY0" fmla="*/ 508958 h 577970"/>
              <a:gd name="connsiteX1" fmla="*/ 51759 w 1967023"/>
              <a:gd name="connsiteY1" fmla="*/ 465826 h 577970"/>
              <a:gd name="connsiteX2" fmla="*/ 25879 w 1967023"/>
              <a:gd name="connsiteY2" fmla="*/ 457200 h 577970"/>
              <a:gd name="connsiteX3" fmla="*/ 0 w 1967023"/>
              <a:gd name="connsiteY3" fmla="*/ 439947 h 577970"/>
              <a:gd name="connsiteX4" fmla="*/ 8626 w 1967023"/>
              <a:gd name="connsiteY4" fmla="*/ 396815 h 577970"/>
              <a:gd name="connsiteX5" fmla="*/ 34506 w 1967023"/>
              <a:gd name="connsiteY5" fmla="*/ 379562 h 577970"/>
              <a:gd name="connsiteX6" fmla="*/ 51759 w 1967023"/>
              <a:gd name="connsiteY6" fmla="*/ 353683 h 577970"/>
              <a:gd name="connsiteX7" fmla="*/ 60385 w 1967023"/>
              <a:gd name="connsiteY7" fmla="*/ 327804 h 577970"/>
              <a:gd name="connsiteX8" fmla="*/ 138023 w 1967023"/>
              <a:gd name="connsiteY8" fmla="*/ 284672 h 577970"/>
              <a:gd name="connsiteX9" fmla="*/ 155275 w 1967023"/>
              <a:gd name="connsiteY9" fmla="*/ 258792 h 577970"/>
              <a:gd name="connsiteX10" fmla="*/ 207034 w 1967023"/>
              <a:gd name="connsiteY10" fmla="*/ 241540 h 577970"/>
              <a:gd name="connsiteX11" fmla="*/ 232913 w 1967023"/>
              <a:gd name="connsiteY11" fmla="*/ 232913 h 577970"/>
              <a:gd name="connsiteX12" fmla="*/ 284672 w 1967023"/>
              <a:gd name="connsiteY12" fmla="*/ 198407 h 577970"/>
              <a:gd name="connsiteX13" fmla="*/ 301925 w 1967023"/>
              <a:gd name="connsiteY13" fmla="*/ 146649 h 577970"/>
              <a:gd name="connsiteX14" fmla="*/ 327804 w 1967023"/>
              <a:gd name="connsiteY14" fmla="*/ 94890 h 577970"/>
              <a:gd name="connsiteX15" fmla="*/ 336430 w 1967023"/>
              <a:gd name="connsiteY15" fmla="*/ 51758 h 577970"/>
              <a:gd name="connsiteX16" fmla="*/ 396815 w 1967023"/>
              <a:gd name="connsiteY16" fmla="*/ 43132 h 577970"/>
              <a:gd name="connsiteX17" fmla="*/ 439947 w 1967023"/>
              <a:gd name="connsiteY17" fmla="*/ 8626 h 577970"/>
              <a:gd name="connsiteX18" fmla="*/ 474453 w 1967023"/>
              <a:gd name="connsiteY18" fmla="*/ 0 h 577970"/>
              <a:gd name="connsiteX19" fmla="*/ 526211 w 1967023"/>
              <a:gd name="connsiteY19" fmla="*/ 25879 h 577970"/>
              <a:gd name="connsiteX20" fmla="*/ 534838 w 1967023"/>
              <a:gd name="connsiteY20" fmla="*/ 51758 h 577970"/>
              <a:gd name="connsiteX21" fmla="*/ 586596 w 1967023"/>
              <a:gd name="connsiteY21" fmla="*/ 86264 h 577970"/>
              <a:gd name="connsiteX22" fmla="*/ 638355 w 1967023"/>
              <a:gd name="connsiteY22" fmla="*/ 112143 h 577970"/>
              <a:gd name="connsiteX23" fmla="*/ 664234 w 1967023"/>
              <a:gd name="connsiteY23" fmla="*/ 103517 h 577970"/>
              <a:gd name="connsiteX24" fmla="*/ 690113 w 1967023"/>
              <a:gd name="connsiteY24" fmla="*/ 181155 h 577970"/>
              <a:gd name="connsiteX25" fmla="*/ 698740 w 1967023"/>
              <a:gd name="connsiteY25" fmla="*/ 207034 h 577970"/>
              <a:gd name="connsiteX26" fmla="*/ 724619 w 1967023"/>
              <a:gd name="connsiteY26" fmla="*/ 224287 h 577970"/>
              <a:gd name="connsiteX27" fmla="*/ 793630 w 1967023"/>
              <a:gd name="connsiteY27" fmla="*/ 181155 h 577970"/>
              <a:gd name="connsiteX28" fmla="*/ 802257 w 1967023"/>
              <a:gd name="connsiteY28" fmla="*/ 155275 h 577970"/>
              <a:gd name="connsiteX29" fmla="*/ 836762 w 1967023"/>
              <a:gd name="connsiteY29" fmla="*/ 77638 h 577970"/>
              <a:gd name="connsiteX30" fmla="*/ 888521 w 1967023"/>
              <a:gd name="connsiteY30" fmla="*/ 69011 h 577970"/>
              <a:gd name="connsiteX31" fmla="*/ 914400 w 1967023"/>
              <a:gd name="connsiteY31" fmla="*/ 17253 h 577970"/>
              <a:gd name="connsiteX32" fmla="*/ 940279 w 1967023"/>
              <a:gd name="connsiteY32" fmla="*/ 8626 h 577970"/>
              <a:gd name="connsiteX33" fmla="*/ 1043796 w 1967023"/>
              <a:gd name="connsiteY33" fmla="*/ 34506 h 577970"/>
              <a:gd name="connsiteX34" fmla="*/ 1061049 w 1967023"/>
              <a:gd name="connsiteY34" fmla="*/ 60385 h 577970"/>
              <a:gd name="connsiteX35" fmla="*/ 1095555 w 1967023"/>
              <a:gd name="connsiteY35" fmla="*/ 103517 h 577970"/>
              <a:gd name="connsiteX36" fmla="*/ 1121434 w 1967023"/>
              <a:gd name="connsiteY36" fmla="*/ 94890 h 577970"/>
              <a:gd name="connsiteX37" fmla="*/ 1147313 w 1967023"/>
              <a:gd name="connsiteY37" fmla="*/ 103517 h 577970"/>
              <a:gd name="connsiteX38" fmla="*/ 1155940 w 1967023"/>
              <a:gd name="connsiteY38" fmla="*/ 129396 h 577970"/>
              <a:gd name="connsiteX39" fmla="*/ 1181819 w 1967023"/>
              <a:gd name="connsiteY39" fmla="*/ 155275 h 577970"/>
              <a:gd name="connsiteX40" fmla="*/ 1259457 w 1967023"/>
              <a:gd name="connsiteY40" fmla="*/ 198407 h 577970"/>
              <a:gd name="connsiteX41" fmla="*/ 1276709 w 1967023"/>
              <a:gd name="connsiteY41" fmla="*/ 94890 h 577970"/>
              <a:gd name="connsiteX42" fmla="*/ 1285336 w 1967023"/>
              <a:gd name="connsiteY42" fmla="*/ 69011 h 577970"/>
              <a:gd name="connsiteX43" fmla="*/ 1311215 w 1967023"/>
              <a:gd name="connsiteY43" fmla="*/ 60385 h 577970"/>
              <a:gd name="connsiteX44" fmla="*/ 1354347 w 1967023"/>
              <a:gd name="connsiteY44" fmla="*/ 51758 h 577970"/>
              <a:gd name="connsiteX45" fmla="*/ 1406106 w 1967023"/>
              <a:gd name="connsiteY45" fmla="*/ 17253 h 577970"/>
              <a:gd name="connsiteX46" fmla="*/ 1431985 w 1967023"/>
              <a:gd name="connsiteY46" fmla="*/ 0 h 577970"/>
              <a:gd name="connsiteX47" fmla="*/ 1466491 w 1967023"/>
              <a:gd name="connsiteY47" fmla="*/ 8626 h 577970"/>
              <a:gd name="connsiteX48" fmla="*/ 1518249 w 1967023"/>
              <a:gd name="connsiteY48" fmla="*/ 25879 h 577970"/>
              <a:gd name="connsiteX49" fmla="*/ 1544128 w 1967023"/>
              <a:gd name="connsiteY49" fmla="*/ 43132 h 577970"/>
              <a:gd name="connsiteX50" fmla="*/ 1570008 w 1967023"/>
              <a:gd name="connsiteY50" fmla="*/ 94890 h 577970"/>
              <a:gd name="connsiteX51" fmla="*/ 1587260 w 1967023"/>
              <a:gd name="connsiteY51" fmla="*/ 120770 h 577970"/>
              <a:gd name="connsiteX52" fmla="*/ 1673525 w 1967023"/>
              <a:gd name="connsiteY52" fmla="*/ 120770 h 577970"/>
              <a:gd name="connsiteX53" fmla="*/ 1699404 w 1967023"/>
              <a:gd name="connsiteY53" fmla="*/ 138023 h 577970"/>
              <a:gd name="connsiteX54" fmla="*/ 1716657 w 1967023"/>
              <a:gd name="connsiteY54" fmla="*/ 267419 h 577970"/>
              <a:gd name="connsiteX55" fmla="*/ 1733909 w 1967023"/>
              <a:gd name="connsiteY55" fmla="*/ 293298 h 577970"/>
              <a:gd name="connsiteX56" fmla="*/ 1759789 w 1967023"/>
              <a:gd name="connsiteY56" fmla="*/ 301924 h 577970"/>
              <a:gd name="connsiteX57" fmla="*/ 1777042 w 1967023"/>
              <a:gd name="connsiteY57" fmla="*/ 276045 h 577970"/>
              <a:gd name="connsiteX58" fmla="*/ 1785668 w 1967023"/>
              <a:gd name="connsiteY58" fmla="*/ 250166 h 577970"/>
              <a:gd name="connsiteX59" fmla="*/ 1811547 w 1967023"/>
              <a:gd name="connsiteY59" fmla="*/ 258792 h 577970"/>
              <a:gd name="connsiteX60" fmla="*/ 1837426 w 1967023"/>
              <a:gd name="connsiteY60" fmla="*/ 276045 h 577970"/>
              <a:gd name="connsiteX61" fmla="*/ 1820174 w 1967023"/>
              <a:gd name="connsiteY61" fmla="*/ 327804 h 577970"/>
              <a:gd name="connsiteX62" fmla="*/ 1828800 w 1967023"/>
              <a:gd name="connsiteY62" fmla="*/ 362309 h 577970"/>
              <a:gd name="connsiteX63" fmla="*/ 1880559 w 1967023"/>
              <a:gd name="connsiteY63" fmla="*/ 396815 h 577970"/>
              <a:gd name="connsiteX64" fmla="*/ 1958196 w 1967023"/>
              <a:gd name="connsiteY64" fmla="*/ 388189 h 577970"/>
              <a:gd name="connsiteX65" fmla="*/ 1966823 w 1967023"/>
              <a:gd name="connsiteY65" fmla="*/ 414068 h 577970"/>
              <a:gd name="connsiteX66" fmla="*/ 1923691 w 1967023"/>
              <a:gd name="connsiteY66" fmla="*/ 465826 h 577970"/>
              <a:gd name="connsiteX67" fmla="*/ 1897811 w 1967023"/>
              <a:gd name="connsiteY67" fmla="*/ 577970 h 577970"/>
              <a:gd name="connsiteX68" fmla="*/ 1449238 w 1967023"/>
              <a:gd name="connsiteY68" fmla="*/ 552090 h 577970"/>
              <a:gd name="connsiteX69" fmla="*/ 1397479 w 1967023"/>
              <a:gd name="connsiteY69" fmla="*/ 543464 h 577970"/>
              <a:gd name="connsiteX70" fmla="*/ 1259457 w 1967023"/>
              <a:gd name="connsiteY70" fmla="*/ 526211 h 577970"/>
              <a:gd name="connsiteX71" fmla="*/ 974785 w 1967023"/>
              <a:gd name="connsiteY71" fmla="*/ 534838 h 577970"/>
              <a:gd name="connsiteX72" fmla="*/ 931653 w 1967023"/>
              <a:gd name="connsiteY72" fmla="*/ 543464 h 577970"/>
              <a:gd name="connsiteX73" fmla="*/ 819509 w 1967023"/>
              <a:gd name="connsiteY73" fmla="*/ 560717 h 577970"/>
              <a:gd name="connsiteX74" fmla="*/ 362309 w 1967023"/>
              <a:gd name="connsiteY74" fmla="*/ 552090 h 577970"/>
              <a:gd name="connsiteX75" fmla="*/ 172528 w 1967023"/>
              <a:gd name="connsiteY75" fmla="*/ 534838 h 577970"/>
              <a:gd name="connsiteX76" fmla="*/ 86264 w 1967023"/>
              <a:gd name="connsiteY76" fmla="*/ 543464 h 577970"/>
              <a:gd name="connsiteX77" fmla="*/ 34506 w 1967023"/>
              <a:gd name="connsiteY77" fmla="*/ 552090 h 577970"/>
              <a:gd name="connsiteX78" fmla="*/ 17253 w 1967023"/>
              <a:gd name="connsiteY78" fmla="*/ 526211 h 577970"/>
              <a:gd name="connsiteX79" fmla="*/ 43132 w 1967023"/>
              <a:gd name="connsiteY79" fmla="*/ 508958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67023" h="577970">
                <a:moveTo>
                  <a:pt x="43132" y="508958"/>
                </a:moveTo>
                <a:cubicBezTo>
                  <a:pt x="48883" y="498894"/>
                  <a:pt x="56396" y="479736"/>
                  <a:pt x="51759" y="465826"/>
                </a:cubicBezTo>
                <a:cubicBezTo>
                  <a:pt x="48883" y="457199"/>
                  <a:pt x="34012" y="461267"/>
                  <a:pt x="25879" y="457200"/>
                </a:cubicBezTo>
                <a:cubicBezTo>
                  <a:pt x="16606" y="452564"/>
                  <a:pt x="8626" y="445698"/>
                  <a:pt x="0" y="439947"/>
                </a:cubicBezTo>
                <a:cubicBezTo>
                  <a:pt x="2875" y="425570"/>
                  <a:pt x="1352" y="409545"/>
                  <a:pt x="8626" y="396815"/>
                </a:cubicBezTo>
                <a:cubicBezTo>
                  <a:pt x="13770" y="387813"/>
                  <a:pt x="27175" y="386893"/>
                  <a:pt x="34506" y="379562"/>
                </a:cubicBezTo>
                <a:cubicBezTo>
                  <a:pt x="41837" y="372231"/>
                  <a:pt x="46008" y="362309"/>
                  <a:pt x="51759" y="353683"/>
                </a:cubicBezTo>
                <a:cubicBezTo>
                  <a:pt x="54634" y="345057"/>
                  <a:pt x="53955" y="334234"/>
                  <a:pt x="60385" y="327804"/>
                </a:cubicBezTo>
                <a:cubicBezTo>
                  <a:pt x="90049" y="298140"/>
                  <a:pt x="105479" y="295519"/>
                  <a:pt x="138023" y="284672"/>
                </a:cubicBezTo>
                <a:cubicBezTo>
                  <a:pt x="143774" y="276045"/>
                  <a:pt x="146483" y="264287"/>
                  <a:pt x="155275" y="258792"/>
                </a:cubicBezTo>
                <a:cubicBezTo>
                  <a:pt x="170697" y="249153"/>
                  <a:pt x="189781" y="247291"/>
                  <a:pt x="207034" y="241540"/>
                </a:cubicBezTo>
                <a:cubicBezTo>
                  <a:pt x="215660" y="238665"/>
                  <a:pt x="225347" y="237957"/>
                  <a:pt x="232913" y="232913"/>
                </a:cubicBezTo>
                <a:lnTo>
                  <a:pt x="284672" y="198407"/>
                </a:lnTo>
                <a:cubicBezTo>
                  <a:pt x="290423" y="181154"/>
                  <a:pt x="291838" y="161781"/>
                  <a:pt x="301925" y="146649"/>
                </a:cubicBezTo>
                <a:cubicBezTo>
                  <a:pt x="318791" y="121349"/>
                  <a:pt x="320661" y="123461"/>
                  <a:pt x="327804" y="94890"/>
                </a:cubicBezTo>
                <a:cubicBezTo>
                  <a:pt x="331360" y="80666"/>
                  <a:pt x="324700" y="60555"/>
                  <a:pt x="336430" y="51758"/>
                </a:cubicBezTo>
                <a:cubicBezTo>
                  <a:pt x="352696" y="39558"/>
                  <a:pt x="376687" y="46007"/>
                  <a:pt x="396815" y="43132"/>
                </a:cubicBezTo>
                <a:cubicBezTo>
                  <a:pt x="481417" y="14932"/>
                  <a:pt x="361908" y="60652"/>
                  <a:pt x="439947" y="8626"/>
                </a:cubicBezTo>
                <a:cubicBezTo>
                  <a:pt x="449812" y="2050"/>
                  <a:pt x="462951" y="2875"/>
                  <a:pt x="474453" y="0"/>
                </a:cubicBezTo>
                <a:cubicBezTo>
                  <a:pt x="491502" y="5683"/>
                  <a:pt x="514048" y="10676"/>
                  <a:pt x="526211" y="25879"/>
                </a:cubicBezTo>
                <a:cubicBezTo>
                  <a:pt x="531891" y="32979"/>
                  <a:pt x="528408" y="45328"/>
                  <a:pt x="534838" y="51758"/>
                </a:cubicBezTo>
                <a:cubicBezTo>
                  <a:pt x="549500" y="66420"/>
                  <a:pt x="569343" y="74762"/>
                  <a:pt x="586596" y="86264"/>
                </a:cubicBezTo>
                <a:cubicBezTo>
                  <a:pt x="620041" y="108561"/>
                  <a:pt x="602639" y="100239"/>
                  <a:pt x="638355" y="112143"/>
                </a:cubicBezTo>
                <a:cubicBezTo>
                  <a:pt x="646981" y="109268"/>
                  <a:pt x="657804" y="97087"/>
                  <a:pt x="664234" y="103517"/>
                </a:cubicBezTo>
                <a:cubicBezTo>
                  <a:pt x="664238" y="103521"/>
                  <a:pt x="685799" y="168213"/>
                  <a:pt x="690113" y="181155"/>
                </a:cubicBezTo>
                <a:cubicBezTo>
                  <a:pt x="692988" y="189781"/>
                  <a:pt x="691174" y="201990"/>
                  <a:pt x="698740" y="207034"/>
                </a:cubicBezTo>
                <a:lnTo>
                  <a:pt x="724619" y="224287"/>
                </a:lnTo>
                <a:cubicBezTo>
                  <a:pt x="771825" y="208551"/>
                  <a:pt x="774491" y="219431"/>
                  <a:pt x="793630" y="181155"/>
                </a:cubicBezTo>
                <a:cubicBezTo>
                  <a:pt x="797697" y="173022"/>
                  <a:pt x="799381" y="163902"/>
                  <a:pt x="802257" y="155275"/>
                </a:cubicBezTo>
                <a:cubicBezTo>
                  <a:pt x="817434" y="3502"/>
                  <a:pt x="781692" y="77638"/>
                  <a:pt x="836762" y="77638"/>
                </a:cubicBezTo>
                <a:cubicBezTo>
                  <a:pt x="854253" y="77638"/>
                  <a:pt x="871268" y="71887"/>
                  <a:pt x="888521" y="69011"/>
                </a:cubicBezTo>
                <a:cubicBezTo>
                  <a:pt x="894204" y="51962"/>
                  <a:pt x="899197" y="29416"/>
                  <a:pt x="914400" y="17253"/>
                </a:cubicBezTo>
                <a:cubicBezTo>
                  <a:pt x="921500" y="11573"/>
                  <a:pt x="931653" y="11502"/>
                  <a:pt x="940279" y="8626"/>
                </a:cubicBezTo>
                <a:cubicBezTo>
                  <a:pt x="983444" y="13422"/>
                  <a:pt x="1014080" y="4790"/>
                  <a:pt x="1043796" y="34506"/>
                </a:cubicBezTo>
                <a:cubicBezTo>
                  <a:pt x="1051127" y="41837"/>
                  <a:pt x="1055298" y="51759"/>
                  <a:pt x="1061049" y="60385"/>
                </a:cubicBezTo>
                <a:cubicBezTo>
                  <a:pt x="1067777" y="80571"/>
                  <a:pt x="1068011" y="98927"/>
                  <a:pt x="1095555" y="103517"/>
                </a:cubicBezTo>
                <a:cubicBezTo>
                  <a:pt x="1104524" y="105012"/>
                  <a:pt x="1112808" y="97766"/>
                  <a:pt x="1121434" y="94890"/>
                </a:cubicBezTo>
                <a:cubicBezTo>
                  <a:pt x="1130060" y="97766"/>
                  <a:pt x="1140883" y="97087"/>
                  <a:pt x="1147313" y="103517"/>
                </a:cubicBezTo>
                <a:cubicBezTo>
                  <a:pt x="1153743" y="109947"/>
                  <a:pt x="1150896" y="121830"/>
                  <a:pt x="1155940" y="129396"/>
                </a:cubicBezTo>
                <a:cubicBezTo>
                  <a:pt x="1162707" y="139547"/>
                  <a:pt x="1173193" y="146649"/>
                  <a:pt x="1181819" y="155275"/>
                </a:cubicBezTo>
                <a:cubicBezTo>
                  <a:pt x="1205502" y="226323"/>
                  <a:pt x="1181069" y="209606"/>
                  <a:pt x="1259457" y="198407"/>
                </a:cubicBezTo>
                <a:cubicBezTo>
                  <a:pt x="1279681" y="137734"/>
                  <a:pt x="1257447" y="210463"/>
                  <a:pt x="1276709" y="94890"/>
                </a:cubicBezTo>
                <a:cubicBezTo>
                  <a:pt x="1278204" y="85921"/>
                  <a:pt x="1278906" y="75441"/>
                  <a:pt x="1285336" y="69011"/>
                </a:cubicBezTo>
                <a:cubicBezTo>
                  <a:pt x="1291766" y="62581"/>
                  <a:pt x="1302394" y="62590"/>
                  <a:pt x="1311215" y="60385"/>
                </a:cubicBezTo>
                <a:cubicBezTo>
                  <a:pt x="1325439" y="56829"/>
                  <a:pt x="1339970" y="54634"/>
                  <a:pt x="1354347" y="51758"/>
                </a:cubicBezTo>
                <a:lnTo>
                  <a:pt x="1406106" y="17253"/>
                </a:lnTo>
                <a:lnTo>
                  <a:pt x="1431985" y="0"/>
                </a:lnTo>
                <a:cubicBezTo>
                  <a:pt x="1443487" y="2875"/>
                  <a:pt x="1455135" y="5219"/>
                  <a:pt x="1466491" y="8626"/>
                </a:cubicBezTo>
                <a:cubicBezTo>
                  <a:pt x="1483910" y="13852"/>
                  <a:pt x="1518249" y="25879"/>
                  <a:pt x="1518249" y="25879"/>
                </a:cubicBezTo>
                <a:cubicBezTo>
                  <a:pt x="1526875" y="31630"/>
                  <a:pt x="1536797" y="35801"/>
                  <a:pt x="1544128" y="43132"/>
                </a:cubicBezTo>
                <a:cubicBezTo>
                  <a:pt x="1568848" y="67852"/>
                  <a:pt x="1555977" y="66828"/>
                  <a:pt x="1570008" y="94890"/>
                </a:cubicBezTo>
                <a:cubicBezTo>
                  <a:pt x="1574645" y="104163"/>
                  <a:pt x="1581509" y="112143"/>
                  <a:pt x="1587260" y="120770"/>
                </a:cubicBezTo>
                <a:cubicBezTo>
                  <a:pt x="1645550" y="101340"/>
                  <a:pt x="1626761" y="94048"/>
                  <a:pt x="1673525" y="120770"/>
                </a:cubicBezTo>
                <a:cubicBezTo>
                  <a:pt x="1682527" y="125914"/>
                  <a:pt x="1690778" y="132272"/>
                  <a:pt x="1699404" y="138023"/>
                </a:cubicBezTo>
                <a:cubicBezTo>
                  <a:pt x="1701332" y="161166"/>
                  <a:pt x="1699037" y="232179"/>
                  <a:pt x="1716657" y="267419"/>
                </a:cubicBezTo>
                <a:cubicBezTo>
                  <a:pt x="1721293" y="276692"/>
                  <a:pt x="1725813" y="286822"/>
                  <a:pt x="1733909" y="293298"/>
                </a:cubicBezTo>
                <a:cubicBezTo>
                  <a:pt x="1741010" y="298978"/>
                  <a:pt x="1751162" y="299049"/>
                  <a:pt x="1759789" y="301924"/>
                </a:cubicBezTo>
                <a:cubicBezTo>
                  <a:pt x="1765540" y="293298"/>
                  <a:pt x="1772405" y="285318"/>
                  <a:pt x="1777042" y="276045"/>
                </a:cubicBezTo>
                <a:cubicBezTo>
                  <a:pt x="1781108" y="267912"/>
                  <a:pt x="1777535" y="254233"/>
                  <a:pt x="1785668" y="250166"/>
                </a:cubicBezTo>
                <a:cubicBezTo>
                  <a:pt x="1793801" y="246099"/>
                  <a:pt x="1802921" y="255917"/>
                  <a:pt x="1811547" y="258792"/>
                </a:cubicBezTo>
                <a:cubicBezTo>
                  <a:pt x="1820173" y="264543"/>
                  <a:pt x="1836140" y="265757"/>
                  <a:pt x="1837426" y="276045"/>
                </a:cubicBezTo>
                <a:cubicBezTo>
                  <a:pt x="1839682" y="294091"/>
                  <a:pt x="1820174" y="327804"/>
                  <a:pt x="1820174" y="327804"/>
                </a:cubicBezTo>
                <a:cubicBezTo>
                  <a:pt x="1823049" y="339306"/>
                  <a:pt x="1822918" y="352015"/>
                  <a:pt x="1828800" y="362309"/>
                </a:cubicBezTo>
                <a:cubicBezTo>
                  <a:pt x="1844005" y="388918"/>
                  <a:pt x="1855854" y="388581"/>
                  <a:pt x="1880559" y="396815"/>
                </a:cubicBezTo>
                <a:cubicBezTo>
                  <a:pt x="1940943" y="376686"/>
                  <a:pt x="1915064" y="373811"/>
                  <a:pt x="1958196" y="388189"/>
                </a:cubicBezTo>
                <a:cubicBezTo>
                  <a:pt x="1961072" y="396815"/>
                  <a:pt x="1968318" y="405099"/>
                  <a:pt x="1966823" y="414068"/>
                </a:cubicBezTo>
                <a:cubicBezTo>
                  <a:pt x="1964421" y="428479"/>
                  <a:pt x="1931463" y="458054"/>
                  <a:pt x="1923691" y="465826"/>
                </a:cubicBezTo>
                <a:cubicBezTo>
                  <a:pt x="1900008" y="536874"/>
                  <a:pt x="1909010" y="499582"/>
                  <a:pt x="1897811" y="577970"/>
                </a:cubicBezTo>
                <a:cubicBezTo>
                  <a:pt x="1309313" y="563957"/>
                  <a:pt x="1701749" y="594173"/>
                  <a:pt x="1449238" y="552090"/>
                </a:cubicBezTo>
                <a:cubicBezTo>
                  <a:pt x="1431985" y="549215"/>
                  <a:pt x="1414810" y="545827"/>
                  <a:pt x="1397479" y="543464"/>
                </a:cubicBezTo>
                <a:cubicBezTo>
                  <a:pt x="1351539" y="537199"/>
                  <a:pt x="1259457" y="526211"/>
                  <a:pt x="1259457" y="526211"/>
                </a:cubicBezTo>
                <a:cubicBezTo>
                  <a:pt x="1164566" y="529087"/>
                  <a:pt x="1069588" y="529848"/>
                  <a:pt x="974785" y="534838"/>
                </a:cubicBezTo>
                <a:cubicBezTo>
                  <a:pt x="960143" y="535609"/>
                  <a:pt x="946145" y="541235"/>
                  <a:pt x="931653" y="543464"/>
                </a:cubicBezTo>
                <a:cubicBezTo>
                  <a:pt x="795888" y="564350"/>
                  <a:pt x="918392" y="540939"/>
                  <a:pt x="819509" y="560717"/>
                </a:cubicBezTo>
                <a:lnTo>
                  <a:pt x="362309" y="552090"/>
                </a:lnTo>
                <a:cubicBezTo>
                  <a:pt x="229484" y="548295"/>
                  <a:pt x="255155" y="551363"/>
                  <a:pt x="172528" y="534838"/>
                </a:cubicBezTo>
                <a:cubicBezTo>
                  <a:pt x="143773" y="537713"/>
                  <a:pt x="114939" y="539880"/>
                  <a:pt x="86264" y="543464"/>
                </a:cubicBezTo>
                <a:cubicBezTo>
                  <a:pt x="68908" y="545633"/>
                  <a:pt x="51474" y="556332"/>
                  <a:pt x="34506" y="552090"/>
                </a:cubicBezTo>
                <a:cubicBezTo>
                  <a:pt x="24448" y="549575"/>
                  <a:pt x="23004" y="534837"/>
                  <a:pt x="17253" y="526211"/>
                </a:cubicBezTo>
                <a:cubicBezTo>
                  <a:pt x="37696" y="495547"/>
                  <a:pt x="37381" y="519022"/>
                  <a:pt x="43132" y="508958"/>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51" name="AutoShape 2" descr="data:image/jpeg;base64,/9j/4AAQSkZJRgABAQAAAQABAAD/2wCEAAkGBxQTEhQSExQVFhUXGB8YGRgYGRcXHRkWIhgdHBwgHRwbHCggHBwlHBgdITIhJSorMS4uGx8zODMsNyotLisBCgoKDg0OGxAQGzIkICYzLDc0LDQsLSw3LCwyLDIsLzQ0LCwyLCwsLC8sNCwsLCwsLCwsLDQvLCwsLCwsLCwsLP/AABEIAMIBAwMBEQACEQEDEQH/xAAbAAEAAgMBAQAAAAAAAAAAAAAAAwQBAgUGB//EAEkQAAICAQMBBQMHBwoFAwUAAAECAxEABBIhMQUTIkFRBjJhIzNxcoGRsxQVQnOhsdE1UlNUYnSSk7LBJDRDtMJE4eIHZIKDov/EABsBAQACAwEBAAAAAAAAAAAAAAABAgMEBQYH/8QAPhEAAQMCAwQGCAQGAwEBAQAAAQACEQMhBBIxQVFhcQUTgZGxwQYiMjSh0eHwFBUzghYjQlJysmLC8UPSkv/aAAwDAQACEQMRAD8At57Rc5MImETCLKKSQACSTQA8z5ZBIAkopG0zgElGAB2ng8N6H4/DKiow6H/xTBW/5vl3bO7fdV7dpvb0uq6fHK9dTy5swjfKnKdIQaCUts7t91Xt2m69arpk9dTy5swjmmU6Qsr2dKSQIpCRQI2twSLF8emQa9MCS4d6ZTuVYjMqqmETCJhEwiYRMImEWVUkgAWTwAPM5BIAkopV0khsBGJDbT4Tw3ofj8MqarBtG/sUwVv+bpb291JdXW1rodT06c5Xr6cTmHepynctH0cgJBRwVG4gqeF9T6D45IqsIBBF7dqjKVmHRyOpZUdlHBIUkXVnkfDDqrGmHEA80DSdFBmRQmEVh9BKF3GNwprkqQOenP25jFamTAcJ5q2U7ls/Zswq4pBfTwtzxZ8vQHIFekdHDvTK7ctYtBKwBWNyCLBCk2Lq+nS8OrU2mC4d6BpOxRTwMhp1KnrRBBr7cu17XCWmVBBGq0yyhMImETCJhEwiYRMImEU+gl2yxsQTtdWock0wND45jqtzMc3eD4KWmCCvY/np9wMkLMO+8AQIx4VgA4DcSC14P83ON+FblIY4D1bzI3XFtNe9bOc7RtVLT6wLGI2hJ3RSi1YMhVipsyFyQo2ncb4vMz6WZ5cHaFuyDb/jGu7eqAwIjf8AcrV2H5VE2x1jhVdq1HQF8Df3gUqSeGvrxWSAeocJBLp3+ETI2hP6hwUWnjsmIrINmp70WsYJbaLSmkA3cWKJsc1l3uj15F2xqd+thpzAhQBs4rmanSyTPJKqEbmdtpI3dbNA8tV80M2mVKdJrWE6ACdn0lUIJJK52bKosZBIAkqQCTAUen1CuxVTbLVijdG6PxHB5+B9M1sNjaGJaXUnSBb7lZq+Gq0HBtQQVag07P7o8rJNABelkngC+LzO6o1uqwgEqcdly7im2iCB4iqiz0piaN+VHnKfiKeXNP3y1ttU5DMKrJGVJVgQQaIPBBzK1wcJCha5KhS6OUJIjm6V1Y11oMD/ALZSo3MwtG0FSDBleoX2qiDbhCV+V3cVbLTWW5962Jrp5X55yz0dUIgvm0cjb4WWfrRuVU6tdMncOjm4pOoVb7zbV7XNDwmzd89Myim6u7rGkajefZneBv3QqyGiCs6ftBJZWjiWTa8BhRQEtCSD5uAV6myQch9F9Ngc8iQ7MTe/wsUDgTA3KrptdFGixky3HP3oIVBdKF2nxnbyOovjMr6NR7i8RdsanfO6/wAFAcAI4rk6qbe7vQG5i1DoLN0M26bMjQ3csZMmVHl1Cuz6tWghiogozkmhVMR0568fDMDaThVc/eB8FckZQF0ou2YkeF17wmKIxcogs01H3z5kcZrOwtRzXtdHrGdTw4K4eAQdysSe0ySR7ZFO4oVNIrL74IpS4sACsxDAOY+WG0g6mdN8Hap60EXXndUyliU6H+yE5+ChmH7c6VMODYd4z8YCwmNiiy6hMImETCJhEwiYRMImEW0MhVlZTRUhgfQg2P25DmhwLToVIMLrDt9lbfGoQtJ3j2dwL0QasWqmzxZPPBzT/BNc3K8zaBst5n7hX6wi4WNP2vt8KrtgCsGQksSrsARuC7uu0ChxXN85rY91PDUuuqmTLbgbRpbvnyWxhaL8RU6tnFaydtxgNC7/ACWwR7Crq42m1O7u/eBN8rRvpnHPTuFa7NBDpJ0362ndxniukOhcQRqI5ofaGJi3eOG8ayLSyLtdQFH6B3DaoBHw6g5H57hGxlkWINpkG++11P5JiTrHesp7SJauZAZUZ2R9rgDfe61203LEjpz6jjIPTmCu0A5TEiN2l5t97U/JMVraea5Imh/ph/gk/hm5/FGE3FU/IcTvCw0sNfPD/BJ/DKv9JsI5pbBupb0FiWuBEWVbsZIopDK04JO0Uqyrwu4jnbdkub+FD45yOi+k8Ngqb6ZJOY7vv77hv9IdH4jFva+AIG/7++Untx9txBmJcFXTY6hZBx5bTtOzyNci78jQ6B6fwkCJkGQYHx3+K0fyPE8O9b/n6EqUdw0dIFADqV2ClO7Zyau7HN8Vlfz7CA5myDebazrabcL96n8kxOhjvVHW9oRyyNI0w3MbNJIB9nGZ6fpJg6bAxoMBVPQWJJkkKHvof6Yf4JP4Zk/ijCbio/IcTvCd9D/TD/BJ/DH8UYTcU/IcTvCys0Fi5ePOlcGvgdpr7sg+lGFiwPcn5Did4710tX25CzxyRvsZECC1aQEBdo4MYF0T/wC2a1Pp/CBrmOkgmdI471c9CYmQRHesQ9ux98k0kgcpW0Khj5BvmozY6/xw7p/B9WabARPb5oOhMTMmFR1OpgZiyy0Cboq7H48hB5/DM7PSbChoBB7vqVQ9A4mdneo++h/ph/gk/hl/4owm4p+Q4neE76H+mH+CT+GP4owm4p+Q4neE76H+mH+CT+GP4owm4p+Q4neFrPNGpRQ5Jf3RsdbFE3ZFVQOb2C6Yo4up1bAQYm608X0bVwzM7yImLb1tnWXPTCJhEwiYRMImETCJhEwiYRMImEWJT8nL9UfipnnvSb3L9w812Og/e+wrmdmaIzSiMMxLsSWYlj6sSWNnjPBNDq9QSbr1xy0KZgWC9NP7FgKSspLVwCALPp1zddgBFitRuPM3FlS7B9nFnj3lyp3FaAB6V8fjmKhhBUbJKy4jFmm7KBKj0/YKNo/yrvP+m0lUKoX530465IwYNPNtvZQ7FxVyRa110dP7HKyK3esNyg+6PMX65kGAaRMrG7HOBIyrjdu9jGCRUB3Bx4TwLN0R+0ffmrXw5puAF5W1h8QKrSTaF24/YtaFytdc0oq/vzaHR7YuVqHpAzZqqxey6Gd4e9PgRWuhfiJHIv8As5UYFuciVc405A6Nql1vsdtRmSQswFhSAL+F3kvwADSWm6hmPlwDhZeTzmLophEwiYRMImETCJhEwi0TnUQMSxNleWJAURPQAJpRyenrnpvRqo52LDSdAfJee6eptbRDhqXCe4r0Ge/Xk0wiYRMImETCJhEwiYRMImETCJhFrP8ANS/UH4qZ570m9x/cPNdjoL3scitPZjtSPTylpmCIy7S7GgpJBFnyFir+OeJwDoqRvXqMeP5WY7D9F6j2iGtKh9DJAfD7kikhj/ZcHjj1FdORnYbG1cR+fVqg9gNRLJpS86hJWlcuo6BrHTk/T1zBSy3ymRJWzUzw3OIMBc7s/wDkAf3Jvw2zI3bzPiVQ7OTfAL0UuoKQQlastCnPozop/YxxT9kclFYw48/Nc/t7tRRrNDpgflGcyEccRhHFnmxbHjjna3pkPbIB4q1N8Et3gq/q5ZDqFiRwi90znwhiSHVR1PAonMg0WIk5oC5Xs60h1+u7whtoiRWAAtQu7kAmjbn9mYy4F8DcsjWuFOTtPkuxpNeds7vdRSMPCpY7VAPQWSefLMkLGHWMr5hFqu9He8gOSwvg0SSLHrWcDENy1XDiu/hn56LXbwFvmBZ0wiYRMImETCJhEwi1j+fg+s34T56P0Y98PIrg+kHu7f8ALyK7+fQl5BMImETCJhEwiYRMImETCJhEwiYRaz/NS/UH4qZ570m9x/cPNdjoL3sciqvYSwNL3eoQOkg2U11uJFdPXp9ueHwJHW3C9Tjp6k/c7F7zSaGDSRNsURRKCxALbVAsmhZrqTx1JztSSuKA1gsuD/8AT72gXUpJxsZ5HlVeeYy9A2QPQff0zBTAa57RsPjdZnvL2MebSPAwpPbfVRaPs54lUKHXuIkF9XG3jg9ASefSr5GZgNTzWFzogch5Lf2tlZezgyHawOn2n0PfR0cxZstOeHks5aHVcvHzXgPZ1po9UNbrZe+kWl3CztjF3Xh+N0B6+uatXHNqPaGCBO1bGH6PfTa91QguItGwfD75r63Noo5drkWdtBlZl8Jo9VI44BzfWjAK5nZUCR6zURopHycbNZJsksLskkmlr7BmPKesLt4WbMOqDRsJW/s25MmtBPA1Jr4fJof35fascANB5+K+fyvbOarxt0+sc4OIEVXDiu7hzNJp4LXMKzJhEwiYRMImETCJhFrH8/B9Zvwnz0fox74eRXB9IPd2/wCXkV38+hLyCYRMImETCJhEwiYRMImETCJhEwi1n+al+oPxUzz3pN7j+4ea7HQXvY5FcKSPcCvrxx1+z4589Y4tcCNV7N7Q5padCuJqvZmf3ZNXqNjdVffyt9OWo/dnXPSTm604++S4o6IDv/rI5fVdXX9lsYgEMkNVsdQVoegIrgjyvNGjWfSf1hEz8V0MRh2VqfVAxGnBc/Q+zshkV5JpdR3fIVgzAN5Hkmv4gembNXHvqsLGsiVqUOjG0age98xsNr96n1HY8/fh3nm27gwibft4qhRauo9MocW4UeqLdkT9hZPwINfrg+0zH2V2PyOT+jf/AAt/DNLqn7iuh1jd471wJfZ+dnIi1WoQXxGu87B6ABhQHSq4zpU+kXABpZJC5NXooOcXipAP3vC3HYc6o0Z1M4kZlO7xhqAIC+9ZHOVdj3daHZNkRP0Vm9GjqSzrNszH1WZfZ/UrEq/lGoSmZmenG4tQG7xeVVZOWGOc17nlljHZHYoPRwdTbTFS4m++e1XtHAURULFioosfM+uc2q/rHl29dOjT6um1kzAVxdK5FhHIPmFP8MgU3nYrl7RtWjRMDtKkH0IN/dkFpBghSHAiZUn5HJ/Rv/hb+GW6p+4qvWM3jvUNeXn/AL5SDMK6lfTOBZRwPUqR/tljTeNQqh7ToVHHGWNKCT6AE/uyoaTopJA1W0kLL7ysPpBH78kscNQgcDoVHlVK1j+fg+s34T56P0Y98PIrg+kHu7f8vIrv59CXkEwiYRMImETCJhEwiYRMImETCJhFrP8ANS/UH4qZ570m9x/cPNdjoL3scitvY3SB9RZ/QXeB6mwB++/szw+CYHVJOxeqxry2nA2r1XaMMOqLwFwXhZS4F2u4WAfrLnUq0RUaA5cujXNNxyqZjFqYpI1YMoYxNX6LqeR9KmstUphzcp2qlOrldmGxcz2UaKLRDUFgFZTKznoFF8/QALzDhaWRkbVnxdUOfOweGqk9pkR4op792SMqfUO6qB9u4H7MmvSzQdoKYarlJGwj/wAXZ1OrRCgdgpkbYgP6TUTQ+NAn7M2FqkgLkPCq9oIQfFJCxI+qVF/tA+zNfq4rZxtC2usmgWHYQo4oQ/aUhb/pQxlfpYuCfsA/bljSBqh/BVbVcKJZxXWMsU4liDBtp7uQC/CxANH40QcyObIg7VhY+HS3UL5fKAGYA2ASL9aNf7Z5+o3I4t3L0LHB7Q4bV9G7O1aRaOOSRgqLEpZj0AoZ3aF6beQXCxJAqOJ3lQe0enXdppCaYTIo+NsOP2XmOvTzFrtxHismHqZQ5m8HwXUm1qI8cbOA8m7Yp6ttG5q+gc5swtUkAwuE3Z0Z7R+PdiYr/a3bAfvF/ZmmaI/EB3D4hbornqCzbp2FdtdXFI0sAYMyACRL5UOpK36WLzbLbXWm1wzW1C43shokTv2U3UrRX8ENfv8A3Zq4aj1Zdz+C3MTW6wN5fHRT9tyw6jRPMrhowjSq46eAEk/RQIzLiKWdhbtWDDVgx4dNvJfPs4C761j+fg+s34T56P0Y98PIrg+kHu7f8vIrv59CXkEwiYRMImETCJhEwiYRMImETCJhFrP81L9QfipnnvSb3H9w812OgvexyKtewnz7/q//ACXPFdH+2eS9Pj/YHPyXW9n4x+XdptXJkhBPwGlSv3n786mY5o4DxK5DWiC7bJ8Asew6AR6mvPW6kn6e+YfuAyxJJP3sCNADZG2fErmaEX7P1/8AZN+G2VZt5nxKs4SADub4BdL2gUDQxAdA+lA+jv4sgGWyd3krwGvgb/NW+3tNvm0XTw6gvz8IJf45e8WWL1ZGb7Kh1X8pwf3aX8SPIOxXbo7sW2h/lDU/qYf9UmQfa7FI9jt8lr7MIBNrz5nVc/5UeTJmFQNAbI2yvA+bfXb/AFnOFiv1nc13cL+i3kvb9o6fvOyu748cSJzwPEVHl9OdmhPViN3kuPicvWuzaT8JVz2n6ab+9R/75ap7Pd4hUZ7Y7f8AUqLtbT79foG/o11D+f8AMjTj1+c/fl7xb71WOBmvutzkeUrK/wAqN/dF/GfKO9pvJ3/VXbo79v8A2WnYUY/Lu0mrkvCCfgNOpH+o/fk5jmjgPEqGtEF22T4D5rPsgw26oXyNZPx/+01+7Kt9p3Mf6hWj1G9v+xXk+1+3YtB2cezZo5llOmeJWCXGzsjKCHJ5Fm+n2eWZacu9Y71r1i1jcg2geHzXPOeZXqitI/n4PrN+E+ej9GPfDyK4PpB7u3/LyK7+fQl5BMImETCJhEwiYRMImETCJhEwiYRaz/NS/UH4qZ570m9x/cPNdjoL3scirXsJ8+/6v/yXPFdH+2eS9Pj/AGBz8l2OwP8AnO0v1sP/AGsedP8Ar7B4lcpvs9p8GrHsT83qP75qfx2y209ngFA9kdv+xVb2Z0Xfdjww3t7zTbN1XW5SLqxfXIbt5nxKsdByb4BW/amPbpEXrUunF/RqIhiIbHBTMvnirXbM+2bR8XumK/RcEnP7MmYCoG5jyVKTRxr2okoJ7yTTsCLJBVXWiPT3vL1ypJkbrq7WtyuO23cpdD/KGp/Uw/6pMk+12IPY7fJY9mfndd/eT+FHk7So/oHb4rwHm312/wBZzhYr9Z3NdvC/ot5L23aOq7rsrva3d3Ej1dXtKtV0auuudvD+w3kFxcWYe48VP7VaGN30kzXvj1CBKJrxcEEdOg65FQnLbePEJTa0vk7j4FS9pS7ddoxXvRzr9HETf+FfbmQmBzPkVjyy6dw8wFX02ijTtSV1J3y6ZWcEkjiQqpF9OB0+GY3E9Y3dB8QsjWtDXEayPAx5qTsP/nO0f1kP/bpk/wBfYPEqB7HafBq4XZXY+peSefT6rua1U6shj7xXHetVjcOl5DBFR5PDwCPk0mAWIn/YrqTaoarstp9Sij5J5GX3grJuNjrfu+XXn1yagzsIZtFtnJKTgxwNQaG+3mvFZ51eiWsfz8H1m/CfPR+jHvh5FcH0g93b/l5Fd/PoS8gmETCJhEwiYRMImETCJhEwiYRMItZ/mpfqD8VM896Te4/uHmux0F72ORVr2E+ff9X/AOS54ro/2zyXp8f7A5+S7HYH/OdpfrYf+1jzp/19g8SuU32e0+DVj2J+b1H981P47ZbaezwCgeyO3/Yql2DrWh7EjmQAtHpC6g2QWVCRdEGrHrkM17T4lHkhojcP9QrntHKX0UTsKZpNMxA8idRESPvyTEGFLJkSpvaH57Q/3k/gS5DtO5WZqeRWmq/lOD+7S/iRZJ2KG6O7FrpZlHaU6k0Whi2/GjJf28/vypIzgcFIHqE8fJdPTaNIO/k3GpHMrliKU7QDXA4pfO8ttVSYEL5Zp5g43ryrEsD04LEj9hzh4r9Z3NdvCGaDOS9/PEH7NVDdNHGprrRZRx9+diiJpgcPJcjEOy1SRsPms+1msRX0cRPjfUoVHqFsn9+Wqez3eIWNh9cDn/qVntj+UNB9XUfhpku2c/Io3U8v+zVq8yr2pRNbtKqj4nvZDX7Mq4+u393kpYLPP+P/AGXV0vZ6xSTzBjcxVmsil2oEFccCls2TlovP3t+aiYEdvh8lxPYPXxyx6go1htTM48rRpWo0foyo9tw4jwCn/wCbDz/2Kx7TRxaPsieIsdi6doULUWLMpRBwByWYdB8fLMrBdYqp9TsjyXP7Z7Aih03fh33eDglatmUV7t/pcc5yquDa2lmbMrsU8Y51XI6IXmY/n4PrN+E+dL0Y98PIrQ9IPd2/5eRXfz6EvIJhEwiYRMImETCJhEwiYRMImETCLEguOUf2R+Kmef8ASX3L9w812Og/e+wri6jWTxCT8jkAk90OVFEBhfDqeOOtZ4ei9uHresZHBeoxDHYih6gg8bbVQg7S7URZHWZBPLKGkbbGQyrGqLwUoEbfIZufjqPWzfLHxkrQ/AYjqYtmmeyAPJYg7S7UijVYZkVmaSSW1jIaR3LWLQ116ChhuOo53F0xaO5H4DEdW0Nibz3ytZ9V2iIk0sUqDTiIRshVORVOAxTdzfW8rTx1INObWTCtVwNcubkiIE8xqrGr7S7RkkCNKp0wdGCbUBpGVl5CXwyg9cqMbTFDL/VCucFW/EZrZJ+CL2r2m8weaZWWMs8dLGCrlWVTwgvhiOb65apjqZYA3W31VaWBrioS6Mt48lHpu0+1N7TSTIZRGUiYLH4bYE2NlfojqD0y1THUi5uWYm/JVpYHEBrw+JItzTTTa1y008o/KRXdyKq+GgQOAoH6RB45DEZhrYxnWtezQarNQwVXqXMqRJ0O4qtrdf2vOjQzahO6cbXAWNSV8xaoDm1+YYcXEytP8txbrOIj74LpwwhVCqKAFAfDOI5xcS4rvsYGtDRoFDqu1O0t6xpMo0wKUpVL2rtJ52X1HrnTo42m2jlPtQfouVXwVZ9fMIyyPqodI+sk1C6nWSh5Ih8lQWlN2TQUC+BkYrHMc0NpJhMBUa8vrXtbtSHtLtRpBLLMheONxEQsY2u4AsgIARQ87zLVx1E5cs6ieSxUcBiBmzxoQOdiPBZ002tkdpdVKDIFURugQFdpZgaCgWGa+Qcw4jGUy5jqeyfJZsLgaoa9tbbHwlRavtTtmRGjfUpscFWpY1O08HkRgjj0za/MMPrdah6OxZsSPvsViFZ9NGo0UndSKu2yFIZfPcCpBN83XXNGhjIql1TQ/YXQxGBJotZSsW6efzVTUv2hqjGmumV4UbfsVUFsBxe1BY58/K82q3SFLIRTmVp0eja5qA1oyj73K32hr+0JXEbyqdLvQ7NqA0pUjkJfvLfXMX4ymaGQ+1CznB1vxOcRlkFWiFGo04DbjyxoEBSY5PDZ4JFWa9RnT9G6eXFgzMtPktTp6pmo5YIhw7bFd3PfLyaYRMImETCJhEwiYRMImETCJhEwijngV1Kuqsp6qwDA/YeMq5rXCHCQpBjRVPzJpv6vB/lR/wAMxfhqP9g7gpzu3p+ZNN/V4P8AKj/hj8NR/sHcEzu3p+ZNN/V4P8qP+GPw1H+wdwTO7en5k039Xg/yo/4Y/DUf7B3BM7t6fmTTf1eD/Kj/AIY/DUf7B3BM7t6fmTTf1eD/ACo/4Y/DUf7B3BM7t6tdndhaUsb00BPkO6jP08bef2/Qc1cXQptbZojbYD47PhzCz0CSbm/39+SuafsHSCVd+l0o97eGjiAA52mio5+z40M0q1FpoHq2zpBAmd9727eElbFMxVGbjM/C1vDjC07O7G0goPpdKNrEsTHp2sV05Un/AA+uZMXhWul1NuosMpEH4D/+lSg8CA/ZqZB+Z7lMvYuh2itNpduw3cUPvWauxvvp04zCcM7MZZfMNmy0/wDCNdbrIHsy62g7tf8AaeSi1PY2kZGJ02kXgFdkcBs+lbAw+3MtHCtZUaA3NczLTYb5nKeEKlSoHNJMDdBF/hKq9ldiaTvU36fT7eb3RR17p62tdc2cdhmfh3dWwTwF9Vhwz/5ozG3HkrWp7E0VRmLT6ayzEhooeOBwdy0QOavNajhjmqCuywAiAb63EbTaY7bLNUe2Gmmdp1i3f8FPJ2LoN02/TaXadoTZFDYFmyNq+XU5rswz8lLI31vWmQbmBYzv2bO1ZS+nmfmNrREeS0PY+iE7gafSbNnHyMJG4IKq1635ZkGEzYZhLPWzX1mM3yVTUaKzgCIjhrC0/M2lMSEabS76bd8lpRzu4sMv7sv+FYK7w5nq2iz9IvEear1k02kG959nfx8lP+ZOz9v/AC+mDiH+iiott+r74P285r/hqwf7Hq591wJ/1I7Fkz0sut8vxjxWJ+xNDvO7T6Tb3i7NsUPu8bt21fd+nm8mlhndUMrDmymZG3ZE7eVoR72ZzmIiREbtsxs5qGXs+CNSY4oEcuQDEkSkxUOCYx0sDrm/g6QZVljSBlEyD7U8b91lrV3AsvEydI07PO6hzqLUTCJhEwiYRMImETCJhEwiYRMImETCJhEwiYRMImETCJhEwiYRMImETCJhEwiYRMImETCJhEwiYRMImETCJhEwiYRMImETCJhEwiYRMImETCKIzre2+c0H9J4ZmIGHLvXOznpfRbjcBXdR68N9X72KXN9aan1ejePbvFblDjm/Cbr92Y6dVtScuwwpLSNVtotC0u7btAQbmLEKALrqcipWbTidvapDSVvJ2XIockCkVXJBBBVvdIPmDlW4hhgbyR2jVMhWNJ2bJIpZRxdCyAWNE0oPvGh0GTUrspmHH6c9yBpOizD2XIwQgDxhytkD3Pe+ish2IptJBOkfHRAwlSS9jurbC0Yc0NveLu5quL+IyG4pjhmAMb4OxTkIstNX2XJGCx2kK21trBtrehrocmniGPIAm9xIiQoLCFX0umaRgiCyfsAHmSfID1zJUqNY3M5QBJgKeLsx2bapjahuLB1KqOnLdAfhmN2Ia0SQRwgyexSGk6KVOw5z0jPD92R5hqB5+FEc9MqcXRGrtk9n3sU9W5JuxpEre0aWWA3SKtlW2tVn1GG4pjvZBOmgO0SELCNVzs2VRMImETCJhEwiYRMImETCJhEwiYRMImETCJhEwiYRMIoToo9pNv3m6x7u2rHBHW6vn6M8xU9HGvxXXZzBM8d+5d1nTj20RTyiQI8t6mHxz064Svdpa5ZRGAhUxoEFuGtRfUbBzz1/ZmCjRdTLiTMmdIv3lXc4GFjs7tAxCUBQ3eLt5ogc3dEEH6MVqPWFpmIP3yUNdEqWHtY1Isi7xIqp4SE2qpsBQFIA+FZR2GEtLDEEnfJPapD9ZUmm7a7sRBYxUblxuKsTdcBinhPHUf7ZV+EzlxLrkAWkfCb9qkPiLKJe12Ec0YsCVt17vd5tgOObFA9OmX/DNL2P/tG7Xd3KM5gjerWr9oO8YMVcUVYL3g2WtVx3d+Xr55ip4LI0tBG28Xv2qxqSVF2n233yFNgS5GfwtQNm/EtUxH87jLUcJ1T80zYC/kdnJQ58iFS7P1ndMTW5WUo6k1uQ9RfUeXI9Mz1qXWNiYIMg7iFVphdCbt+4zGIxyiJblZPcZmsgoASd1dOKzXbg4eHF20m1tQBvVjUtEKeT2rk/QXZbh2puoCKpX3eL23fxzGOjmf1GbRpxJnXirdadij1XtD3i7SjqLckJKACHYsQbjN1dZangshkEHTUbhG9Qakrh5vrEmETCJhEwiYRMImETCJhEwiYRMImETCJhEwiYRMImETCLeBQWUEkAkAkCz9g8z8Mq8kNJCkLpdsdlCFUJLBmJ+Tbbu2eTeHgC+KP8c1sPiTVcRFhtGk7rq72ZQouyOzxKJSd/gXcAgstzVDLYiuaZaBFzt2KGNmVPqOx1VZW3HwRxybSACC55VvQjKMxRcWiNS4d20c1JZqs9l9id6isS/jYqu1SwBA6ufIWQPvORXxfVuIEWEmTHcjWSFjT9jqULs9BN4l6eBh7grqd3wGS/FODsoGsRxB17kDBEqbW9iJHIse5jbIt7ourV+he/i/TKU8W97C6Bt2HZx0UlgBhRdq9jiJGa2BWQoA+0FwDW5R1r4/HLUMUajgIFxNtnA8VDmQFS7M0YkYgnaqIXYgWdq9aHmeRmevV6togSSQBzKq0Sr8XYl21SBAitS7ZHbcSF2hCRXBu+lZruxcQ20yRtAEazKuKauReyV7gZQpWTbzxabVaxf6VN0zC7pKIhuontkjusrCjxUGu7CSJdxZm5kHvRLQRyvRiCxNXxeZKWMfUMAAabCdROzTtVXUwFwM6CxJhEwiYRMImETCJhEwiYRMImETCJhEwiYRVZe0YVO1pYwfQuoP3XmJ1ek0w5wB5hTBVkG+mZVCzhEwiYRbwTMjB1NMpsH0P25V7Q9pa7QqQYuptXr5JffIPN3tQEn4lVBOUp0WU/ZHxPmpLidVHDqGUMFNBxtbpyLvLOY1xBI0UAkLfSa1492w1uoMCFYEDkcMDkVKTKkZhpzHgpDiNFse0ZLU7uUYstKopjVkACvIZXqKcERrY66JmKj/Kn2uu7iQguOPEQbH7T5Zfq2yDGmiiSrEnbEzGywJ452R3x0523xQzEMLSFgPifmrZ3KPUdoyupR3LKWL0QPeJskGrFk9Bxl2UKbHZmiDEdiguJsVDp52Rg6Eqw5BGXexr25XCQoBi4U8/acrqVZvCQAQFUClJKjgCqJJzG3D02mQL9u1SXEpN2pK9bnJpg44X3wAoPT0AGG4em3QbI7NULiVI3bMx6sDyT4kjbkmz1XzJvKjC0hoPidnapzuVDNhUTCJhEwiYRMImETCJhEwiYRMImETCLBNc4Ree7S7QMvhWxH69C/wDuF/f9HXyXS3TBceqoG212/l81gqVYs1czUzLEm6vDYFADzIH++ecawvMLAxpe6Fr2DPNEXLD9M0vADJ5VXAPWj9+dbCdJnCvblMs2j5cfFbJqsaQG6R8V7HS6hZFDKbH7QfMH0Oe1o1mVmB7DIKyqbMqJhEwiYRYvCJeEWcImEWMImES8Il4RMIs4RMImETCJhEwiYRMImETCJhEwiYRMIsE4Ree7T7QMhKrxGP8A+/8A4/v+jr5HpfpcvJoUTbad/AcPFYKtWPVaqd55tayEX1wiXhVkaKTS6lo23pzfVfJh/H0OdLo7pF+DfvadR8uKz06mWx0XpNLqFkUMpsfuPmD8c93RrMrMD2GQVtqbMqJhFlJCp3KaI6HILQ4QUXp9T2hG00+11FxgRN0Aal3Ua45BzlsovFJkg6mRwvCzlwkpP2jEI+JKk+S3GMAlmCEP1IsXVnDaFQvu23rROwTbehcI7ly31OmeSR5ElXc1qsZQAL8bHW+eM2hTrsY1rSDA2yqS0kkrmPVmrryvrXlfxzaExdY135tXBtPAaIqmyMe+jg+Oz1FjcbvncM57adadzrydhGzy2WWYlvYpH1mn3jvNsid7uj2j3IiPdYcHg0Npv3TlRSr5fUsYvxdvHO9+KZm7VGNTFuVZGVpArqJh7oJ+aY11rnysWPTi2SpBLAQ23q+I+9Ukbdd6x+VxktTKs/dr8rxtMgYlunHiWhdeR9eXVvAEglkm22NncbpI7VINZBucx7Yz3is24cPFtAdQOR71muLsenFTSrZQH3sewzY90CUzNmy4OqZS7lBSFiVHot8D7s6FMODQHa7ViMTZQSOFFsQAPMmh9+WJA1UIjgiwQQehHIwDOiLWSZVoMwF9LIF/RfXrguA1UwpMlQtBMu7buG4dVsX93XzyJEwpW+SoTCJhEwiYRMImEWCcIvPdpdod74V+b+7f/wDH4ef0dfIdL9L9ZNGibbTv4Dh4rBVqx6rVTzzi1VztJpGMizycPs2FR9a/U+WZ3vaGljdJWw+o0NNNukzK6QzXWAAEgFeh7jTmPm7PlzYFdKorYPPQ5rtfBmV9KeQMKGlvqQLZGmN3qwRM8NV5jTaZY12ISVBNbgAaLE8gcDr5ZtvfndmXzvE1BUrOcBF+XwVrTaho23L/APkvkw/iPI50OjukX4R+9p1HmOKinVy2Oi9HpdQsihlPH3EH0I8jnu6NZlZgewyCttTZlRMImETCJhEwiYRMImETCJhFHNMFFm/sBYn6AAST8AMxVq1OiwvqOAA2mykAkwFvo9NuYSuhP8wMSNq1RYr03G+LG4AkcWRnzP0k6a/F1TSovPVjucZ+I522rcpMyjS6xq9I63JGCxLC4xtAIJALAmqIXmvgetinQXpE7BltCof5d73JHLt8UfSzX2qTR6HarbkDOw8bMdwY/wA0XdLyeBQsnjk5yOkukqmMrmq55iTlH9om2lp+5V2jKIAVaTQSKVjUsUYcuSo2AEeGxTHct89bs2OK9FhvSx/4So2qfXAAbHKJMzzvvWM0RmBCtP2cpjVFXu6Ngg2wIN2TySWNhrNsGazyc81Q6Sr0MV+KD8z9bzfeDwWSJEQqY1AVjG7eINtHqQQCCa4F3XkLoeYGfUeh+lW4zCsqVCA4mI4j6XWpUp5TZWc7SxJhEwiYRNyWR3icC2PjpeaF+G7J9Ac4P8R4OJ9aBtj6rrfk2JmLTun6LQzJuCiRTYLEgPSqCos2oPVgOAeuB6R4MgkZoGtvqoPQ2KBAIEniqHaERlFCWJYrI57z5Qg0eiHwg8Uav6OvK6U6cFZmSkcrTtOpHZNviqu6FxjhDI4304aLnnQcOxkiCoa3fKUxCK5C+C+Aw6gdfPOBa19dNVq/kGMkj1ba30+Cl/NBHDSwqfMEyWD6GoyPuOVLmgwT4/JWHo9jXCW5SOf0UUXZ5YRnfGDIAQpL2FKGSz4K9wbuCfv4y5EOLdoVG9BYstDvVg6XPyUo0ndsjB4pD3iKEXfbFnCj3kAqzzz0vKth9mkE33/JZqfQuMw9RtVwEAjbx5K0stksClCiVo/pMaHTz2MevQfZmt/880WXuPxD83U5BljXNed8REds7VWm0RkkZg0QBBc8vSDcAAfBdkt5Ajg85sNILM02HwXicT0JjKldzobLiTr9FHD2duG7vYgCWAvvOdrFCRUZ43KRzXTJcQ32jHyWFvo/jHezlPade5b6bTPFulEke0Egi3qWgL2+Dgi6BNfdznT6O6RdhHi8tds38uPOFkpdC4tszlga3Nvh4LuzuiBt0qArdinsEdR7lXxXXPQ/xJgpj1p5fVbH5LiomBHNYDr4QXUMRZU7rQbdx3UK4HoTlv4hwkkQ62thb4+CgdD4iAbX0vr8PGFh5kBUCRWLGgFD+hJJ3KOAAT6+gOQ30jwbvZzHs+qO6GxTfajvWVkQk/KJQobqerIuvdu6+GR/EeDjN60b4+qn8mxM5bTun6LCyoWIEi0oBLU9DcWCj3bs7GPSuOuT/EeDjN60cvqo/JsVmy2nmspIhAJkRbFiw/KnoeFPB65B9I8G2zsw7Pqpb0LiXCWwe36LRdQhFhxyxVR4rc7zH4eKouCPER08st/EOEkAB0nSwv8AHxVfyjEQSYga30+HgsavVRRo8hlQhFLEASWaF0LQC+PMjIb6R4Jzg0TJ4KX9DYpjS4gQOK3eRA+wyLupiw8fgClVO7w/znVeL5Ppzj+IsJcw62thb4+Ep+T4iQLX0vr8PGEaVLVRIrE303+EBSxY2o4AXys9OMN9I8G6YzW4fVHdDYlpAMX47USWM7vlEoNt3U9FtqsQPDfAdeoHXi+cH0jwYAJzQdDGvxUjobEkkCJGonT4LGgkQSSM8ilRt2NTbRYNr7u7d4SSelEDyzynpDi39IFvVP8A5Y2EEet2TNlnpdFV2ktgZuexX49dEQpMiruAaiHuiAR0UjkEH7c807o97TDnAHt+Syt6NruGZsEb5WidoxlVO7lyAq0bNttB6VR68m68vLLfllWcsie3TuVRgauXNaNO3TxW0vaEQFiQMeAFUPZJNADcoHU+ZGVb0e9xgOE9vyVndG12iXC3NbHWR7iO8HAtjTUvNc+G7s+V5P5dUgnMIHP5J+XV5i0njqtTr4twUSA2CSQGpQKFm1vqwHF9cDo95BIcLc/kh6OrggEa8VFPJBIp3OtE0GpxZUg8EKSKb188zYehiMNUbVY8Ai4N+WkKPyys6QADvvoufptSgR90i1HwW8ZDEIHIXw2dquosgXfnzn0Sh0/hmUmB5cTGsakWO3etQ9EYgudEW1vptVkyLaqXUMQSR4vCALO7w1x8LzN/EWEvZ1tbC3x8JUfk+ItpfS5v8PGFh5UtVEisWNAAPwArOSbUcBUJ459AchvpHg3TlzGOH1R3Q2KbGaL8VWn7TgRiplWx6CT0v+ZgekWENwHd31UHojENMEgdp+SqRuiiVURgNi83JJwJPMte3/fPFgmtSfkbeRptXpzFCqzO60HXZ2qDTIrMzEFkWMg0xXxNJGVFqQf+mx49BfXnDQPV03ucNyy129ZUY0HebbFs0o7tKUqoaQWd1e+T7ze8efXLYljnMY9otHcow1RrXvY43nvsopVQQOzKWLNIy+N1G3u40ulNG3iYc+Q9DzZrwxjGOEnwvZUdTL31HgwPG11P2lqAJHY2P0qKkNVWKWrPHkMw4ii/rSI1Nlmw1en1IM6C/DsW2njWN4U7tjIF7tiGdzvGkZCAoJXhhVgVQJ+ObnWCpVc1o2G60xTNKix7idRbVV4qZ4gD0kR2rghEYO59RSqftoDkjNXCscyrLhEA+C2cW5tSkAwzJEd8+RUkbKBIqIygd0Sbd6Hyw5ZrrqKH0/HLma1Eljdug5KoIo14e6bannvW2k2ESFgWXao4ZlBYvuAtT5BCfuvqLrRd1dFxcNSLFXqt6yu0NMQDcbJ08FBHMO7j42gd4BYIHGol6Mfe6iz63k4um45XgWgdn3sVcHVaMzCb5ndt9fmpJSggDFWZvGw8TgBdwrwg0bKngjn6DmZjg006ZF7dklYXtLm1agNr9sBbdsNukmUAhmdgFYFTZJrg8+YzVfRf1+mp81tNrMNCQdB5KxIUWUhUcsVcE3JISe7N8WQosdRxm3nFV1RrReNd91qZepbTc4mJ03WKqaZQ7r5qu5nolSF7tlPINjlgOOec1sKHU3Oc4aArZxJbUY1rTqQt+9XY4VCoDqSfGw5Q9XN+nS8u8GpQDmN2mwVGOFLEFr3agXKxpVUiRmBZSYwtOygsokLe6RdCRevHi9RxVj+ro+sJk6FXezra/qmIGoWZphtiNFR3SgWCBwK4J6jjr54xlN2YOAtAUYOq3KWTcE+KafYggZkYvuVvefhW1LSL4AaJ2uDVXZo8iszteG1GUyLiL7rLXewmk+qCYJNthEqr2hEXWSJR8o4KBTwd58IBvpyeSeBzmrSpPbXbI2rar1WPw7i06gjtNlb1Mid/J3aN4o5TuuSQkd/C183tFWT0HQembObrmVAwXt238VrkdRUpl5tfXZbw+i10pVn5sqEctRK8FCgFryLZwOOep8jWDDTTzucNB8ZWfExULGtOpnsjX4rAlXYwClVE78+IjmDT9XPU8Hz4FfDL1mmpRY5otfsuqUHtp1nsc69tdtlmAIVZmUsC4C07oOEO4+Ei/fUX9Poahr+qoAOEyTYqxZ1tdxaSIAEjfqtZJxUZIK3FERYK/wDSUcA+XGVxtJ4qkxYqcDWY6i0TcDRTxhYzpwUYyBor5dqJcGggNXTDoP2jNtrwawpxcDXsWm5pbQNSTBOn7tVXi5dFHvb1sdCKYE9elAE5pUKbm1hmEQt6vVa+iS0zPirPeIO+CI1FQbuSTgSDkk3t/wB8zz11J+Rt5Gm1YDFCqzO60HXZptUGmCsWJtkCUaYrbF0Ki1N/oE18OeuYqB6tjnOHBZq4FR7Gg7zbZ9lbySr3aUpVQ7jncR1B99up+3LYhhfTY9otHddUw72sqPY43nbtsqrxqIZXZS25pGTxso291Gl0po28ZHPkvoebteGMpscJPheyo6mXvqPBgD42urplQy3GjHekniuRybUG9pvaPurMgcKpqNaLxrvWMt6nq3ONp03W2KDTBWkW7KqHL0SpCmF06jkEs6jjnk+hzWwwNNznOGg81tYmKjWtadT8I1XI7SkQSNUfp1Zz5DzJzZpPaWg5fFalZjmvIzT3LtdnMhEzxSykbUsiSIn3+NpEVJ5k8En4VlZDKbvVgA6b+3gsoBfUbD5JGsC3CNL+SxqNSnCs7qtGRmZorY3HGqg90FX5y7ok1gVRXYZbMbJUGkaDxDozbYHZw4bFvpSFiQq820l6p4jY7w8ktCQ1mzwAB0AyH1hTymNm+I4cVLKBfmbm23kAyd99OQsqfaMsRRgzOoAMaRiSNSVSKMkljGSSxkriq8vhJcH5auWSdu7y/wDFQNLM1EPgDZGtrjf8dq60soSXxNK+yQNt3xqpZWDCh3JZRuF0G+3KnFdU8iL7517FkGE61jSTaLCBbt1suboGRpIakdpNhZqaOl3aVnbwCO+A2wEkgXdHpmQsax7gGxY33jdw+ixNe6oxrnOkyLbjv474NrqaaUGhvl3OyRb3aJtiPPGXNCJbPgHLE1laVZtY9URa+3ddWr0XUf5wN5GwDUgH7hR6B0IkeOSari8QkiJvbNQB7naABZIqzv5PFZUvaxk5Yg6Tt3zrwVwwvqEB8yNYGm6NOM6reV46O53QC5GJaLdI7GKMc91tUBUHAXnLdYK7C4tmNk/fmqimaFQNa6M22Bs++CaFgsUdNOFIegHiNjv5eTuhO4sba+B4uBWKlcU3AxsG2IG7s0Sjh+sYRMCTqAZO++/WNFFrWjIB3uCaRIg8YpYwiKCTGWfdXNEday1nObUy3O3cd+7jsVCC1j6Wazdm8axOvDaV0NfqO7kkLNK5R2ai8YUsGJHAh3AbhdBvvygxQY8tA27/ACWV2FztzE7LWFtouqWkRO92rNI7IjhiHir3fEQoj8JvgElqs+uWyinnAbHHeNw3b+xUl1TI4uknZb1Tv47r71JLOtUzyDdw0jtEdqKGkIFRKLJSrN1kU6wrDq4+O5TUomh/NzX3wBY6/PRY0RXY7I820yDkSREk7Oee6K7QAPCB8TeVNQMpg5YE6TEcZ1urCkX1HNzTYXgGeEaCOG9aTzx9Gd0Va/TiDO8hkJNmKhQi6BfP75c8VmZy2Y2SdFVtM0X9WHxN9Br98tFMQBHGpabaYl8IeOtpWgDuhYk1wWuz8MVMR1T9L84+Glkp4brGRNr2In4m91FJqElmRi7iR5gyoHSlrUGNbHd7nru9x8Qvp063EF7Xht3bdYPh4aqhnI5hdIb/AE6SOevjosazV93G7gysUjfZveIgN3bKDxCCQAx4usx0sQ0kUstjbXfZZK+Hc1pql0kCfZGousRLGJpAkkrFI3VnDxcbZ4l8IEVIWajZ3cJQ9ctDabXjLAEfu3X2RrbeoEvew5pJBvb1d4jQzpfcpJXTnc8i34ndmiJKRRysqj5IKLLnxEE4ZVGIBYRpeJ7FD6Rw7g8OiTBMAW15feqxoWAjLI820zSUQ8R3HuoCxJMJBHRQAABs8yeIdVFNrXZd8CYj5zrdWZSL3Pbm3SYBzW3aCNLKPVyREU0kiADYAHiDMzNLI7ljF1tugAAyXPbVaKpZJ01UNYabjRD8oidBqdfn5Kw4G1UczbWijDIHjC7TEvh5hLDw+G7vz4yKmJ6qodp3zE9miU8L11Js2EaRMdtj5qKORXmibvHMryiTaGjpN0hobdm5to55PUWR5ZkDQKktbEiZ12aeSxlxdT9Z0wYy6aGAezVSd6KHilJI2KzvEwTf4C1CJd1Kx4JrMVLEtceriAeMrNWwxZ/NmSL6AffxWNFsuZo5ZSAqgsJIifnOKqKkvkngk1V8ZMhjHerAB039vBQAX1G+tJI1gW4RpfyTUalNu1ndVB7xmZorY+GNVHyQVeXu6J4+6RVFdpBbMXiSoNI0HAh0ZrTA7PlsW2mIWJCsk20s9U8RvxckkwkNz0oADpkPrCmGmOQmI+allAvzNzbbmAZ4303WVDtDURssgZnAA7tIxJGpISGMklu7JJYy14dteXwsS1+Wrlkn4Xj75KgaW56OeANka2kjeO/arOmjjEpVJJGKI4JDx8UBdKI/CbFW26vtwAGZxHb/AHct2+yXeWHN2f289+66klnX3WeQbr3SO0RIRI5JaFRAWSlbjfXIp1hXBpxs3q1SiaBFQOvtMAW+7rz2vWEyMflm6cidRfA/mxgfDjLU3gNADY4f+rFVpy8y4njMeFl6kTs3f7mZqVask18r8cwZ3OoPzGbhbeRra7Moix8lW0jlZCQSCIXojgj5SHMdAltKoRw8Veu0Oq0wRv8ABbFy0aFiSS0nJNn5w4xJJawncmGADqgG/wAlDJOy6abazLckl0SL/wCHh619OXa9zWU4MXPisZY1z6uYTYeCtdofOv8AWzXxP6ruZWxhv0m8gtdLO16VNzbe5Xw2a/5Fj06dc6Dnu66o2bQbLQpsb1FN0XkX7VAnzkH6+H8Zc1MF+sOR8CtnH/o9rf8AYKRZ2cS7mZvmepJ/rHrkue51CXGfW8lZrGsxENEer5qTQyFe+Kkg92OQaPzq+eKLi2i8jgoqtDq7ARNneSrQuTFGSSSe95PP/qpsYy5af+IUYKzXD/k7xU8szLpgFYgFpLAJF8r19czscR1IB1+awVGNIrkjT/8AKx297+o+tJ+85pv/AFjz81uj9Ls8lb1EzGUqWJUI9CzQ+S8hm457i6qCbQfFaTGNDKLgLkjwKpaU/KxH+0x+3unzWwlnHkVs4sS1o4jxW4lZkcsxY94vJJP/AE/jlqji7DtJM3Kim1rcQ4NEWHmmilZe/KkqfkRYJBq5/TDHFuHJaYv5KXMa7EAOE281iZrWEnk9yn+nIxn6nYPBMH+n2nxWdLOwXTqGYKZeQCQD/wAa/UfZmwx7hUptBtAWs9jTSquIvJuuf2x8xN+rb/Sc08P+s3mPFbeK/QfyPgup2hOx1MylmIEctAkkD/idP0Hlm05ziyqCdCPErXDGtq0SBqD4BR6FiJARwQkpBHke5fMOEMZyP7T4hZcUATTB/uHgVokrNGxYkn8ofkkn/wBPpvXJruLqNMnj4qMO0NrVQBA9XwUmmmZUkKsVJdBwSONr+mA9zcOC0xc+AU5GvxDg4T6o8So36R/qovwUyuN/WcpwX6DOSmgmYfki7jtuPw2a+dPl0zcDndcGzbLp+1aTmN6gui+bX9yrR+8n10/1rmjhv1m81v4v9F3JXZJ2Zp9zMaAqyTXyo6Xmcvc6i+TNwsWRrazMoix8lW0jlXYgkERNRHBHykWYqBIY8jh4rJXaHVGA7z4LeSQtGhYkndJyTZ94ZOIJLGE7vNVw4DX1AN/kqTTssGo2sy3JJdEi/wDhoOtfSfvzKHubTpQYufFYyxrqlbMJgD/VdPUzMZypZioSSgSaHhHQZkc5xNUE2jzWNrGgUSBc/JVtGanhI6gyH7fyabNbCWc7/E+S2cUJDR/yC4fauskMrW7+X6R/mj45sUajywST3rUxFNgqEADu4L//2Q=="/>
          <p:cNvSpPr>
            <a:spLocks noChangeAspect="1"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grpSp>
        <p:nvGrpSpPr>
          <p:cNvPr id="2052" name="Group 231" hidden="1"/>
          <p:cNvGrpSpPr>
            <a:grpSpLocks/>
          </p:cNvGrpSpPr>
          <p:nvPr/>
        </p:nvGrpSpPr>
        <p:grpSpPr bwMode="auto">
          <a:xfrm>
            <a:off x="1828800" y="1143000"/>
            <a:ext cx="5334000" cy="2667000"/>
            <a:chOff x="1828800" y="876300"/>
            <a:chExt cx="5334000" cy="2667001"/>
          </a:xfrm>
        </p:grpSpPr>
        <p:sp>
          <p:nvSpPr>
            <p:cNvPr id="8" name="Rectangle 7"/>
            <p:cNvSpPr>
              <a:spLocks noChangeArrowheads="1"/>
            </p:cNvSpPr>
            <p:nvPr/>
          </p:nvSpPr>
          <p:spPr bwMode="auto">
            <a:xfrm>
              <a:off x="1828800" y="876300"/>
              <a:ext cx="5334000" cy="2667001"/>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Oval 9"/>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Oval 10"/>
            <p:cNvSpPr>
              <a:spLocks noChangeArrowheads="1"/>
            </p:cNvSpPr>
            <p:nvPr/>
          </p:nvSpPr>
          <p:spPr bwMode="auto">
            <a:xfrm>
              <a:off x="69342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Oval 11"/>
            <p:cNvSpPr>
              <a:spLocks noChangeArrowheads="1"/>
            </p:cNvSpPr>
            <p:nvPr/>
          </p:nvSpPr>
          <p:spPr bwMode="auto">
            <a:xfrm>
              <a:off x="19050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Oval 12"/>
            <p:cNvSpPr>
              <a:spLocks noChangeArrowheads="1"/>
            </p:cNvSpPr>
            <p:nvPr/>
          </p:nvSpPr>
          <p:spPr bwMode="auto">
            <a:xfrm>
              <a:off x="69342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ectangle 13"/>
            <p:cNvSpPr/>
            <p:nvPr/>
          </p:nvSpPr>
          <p:spPr>
            <a:xfrm>
              <a:off x="1905000" y="1244600"/>
              <a:ext cx="5181600" cy="2046289"/>
            </a:xfrm>
            <a:prstGeom prst="rect">
              <a:avLst/>
            </a:prstGeom>
          </p:spPr>
          <p:txBody>
            <a:bodyPr>
              <a:spAutoFit/>
            </a:bodyPr>
            <a:lstStyle/>
            <a:p>
              <a:pPr algn="ctr" fontAlgn="auto">
                <a:spcBef>
                  <a:spcPts val="600"/>
                </a:spcBef>
                <a:spcAft>
                  <a:spcPts val="0"/>
                </a:spcAft>
                <a:defRPr/>
              </a:pPr>
              <a:r>
                <a:rPr lang="en-CA" sz="19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Everything I Ever Needed To Know About </a:t>
              </a:r>
              <a:r>
                <a:rPr lang="en-CA" sz="35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Simulations</a:t>
              </a:r>
              <a:r>
                <a:rPr lang="en-CA" sz="24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 </a:t>
              </a:r>
              <a:br>
                <a:rPr lang="en-CA" sz="24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br>
              <a:r>
                <a:rPr lang="en-CA" sz="19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I Learned From </a:t>
              </a:r>
              <a:r>
                <a:rPr lang="en-CA" sz="35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Video Games</a:t>
              </a:r>
            </a:p>
          </p:txBody>
        </p:sp>
      </p:grpSp>
      <p:sp>
        <p:nvSpPr>
          <p:cNvPr id="220" name="Oval 219"/>
          <p:cNvSpPr/>
          <p:nvPr/>
        </p:nvSpPr>
        <p:spPr>
          <a:xfrm>
            <a:off x="750888" y="5035550"/>
            <a:ext cx="2624137" cy="1098550"/>
          </a:xfrm>
          <a:custGeom>
            <a:avLst/>
            <a:gdLst/>
            <a:ahLst/>
            <a:cxnLst/>
            <a:rect l="l" t="t" r="r" b="b"/>
            <a:pathLst>
              <a:path w="2624447" h="1099655">
                <a:moveTo>
                  <a:pt x="1312223" y="0"/>
                </a:moveTo>
                <a:cubicBezTo>
                  <a:pt x="1448926" y="0"/>
                  <a:pt x="1567341" y="57067"/>
                  <a:pt x="1623945" y="141074"/>
                </a:cubicBezTo>
                <a:cubicBezTo>
                  <a:pt x="1625437" y="139984"/>
                  <a:pt x="1625989" y="138457"/>
                  <a:pt x="1626419" y="136851"/>
                </a:cubicBezTo>
                <a:lnTo>
                  <a:pt x="2624447" y="1099655"/>
                </a:lnTo>
                <a:lnTo>
                  <a:pt x="0" y="1099655"/>
                </a:lnTo>
                <a:lnTo>
                  <a:pt x="998028" y="136852"/>
                </a:lnTo>
                <a:lnTo>
                  <a:pt x="1000502" y="141074"/>
                </a:lnTo>
                <a:cubicBezTo>
                  <a:pt x="1057106" y="57067"/>
                  <a:pt x="1175521" y="0"/>
                  <a:pt x="1312223" y="0"/>
                </a:cubicBezTo>
                <a:close/>
              </a:path>
            </a:pathLst>
          </a:cu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4" name="Oval 223"/>
          <p:cNvSpPr/>
          <p:nvPr/>
        </p:nvSpPr>
        <p:spPr>
          <a:xfrm>
            <a:off x="2127250" y="514350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 name="Oval 224"/>
          <p:cNvSpPr/>
          <p:nvPr/>
        </p:nvSpPr>
        <p:spPr>
          <a:xfrm>
            <a:off x="2000250" y="523875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6" name="Oval 225"/>
          <p:cNvSpPr/>
          <p:nvPr/>
        </p:nvSpPr>
        <p:spPr>
          <a:xfrm>
            <a:off x="1511300" y="565150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7" name="Oval 226"/>
          <p:cNvSpPr/>
          <p:nvPr/>
        </p:nvSpPr>
        <p:spPr>
          <a:xfrm>
            <a:off x="1384300" y="574675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8" name="Oval 227"/>
          <p:cNvSpPr/>
          <p:nvPr/>
        </p:nvSpPr>
        <p:spPr>
          <a:xfrm>
            <a:off x="2422525" y="5724525"/>
            <a:ext cx="77788"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9" name="Oval 228"/>
          <p:cNvSpPr/>
          <p:nvPr/>
        </p:nvSpPr>
        <p:spPr>
          <a:xfrm>
            <a:off x="2295525" y="5819775"/>
            <a:ext cx="76200"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1" name="TextBox 220" hidden="1"/>
          <p:cNvSpPr txBox="1"/>
          <p:nvPr/>
        </p:nvSpPr>
        <p:spPr>
          <a:xfrm>
            <a:off x="0" y="100013"/>
            <a:ext cx="3719513" cy="647700"/>
          </a:xfrm>
          <a:prstGeom prst="rect">
            <a:avLst/>
          </a:prstGeom>
          <a:noFill/>
        </p:spPr>
        <p:txBody>
          <a:bodyPr>
            <a:spAutoFit/>
          </a:bodyPr>
          <a:lstStyle/>
          <a:p>
            <a:pPr algn="ctr" fontAlgn="auto">
              <a:spcBef>
                <a:spcPts val="0"/>
              </a:spcBef>
              <a:spcAft>
                <a:spcPts val="0"/>
              </a:spcAft>
              <a:defRPr/>
            </a:pPr>
            <a:r>
              <a:rPr lang="en-CA"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SPEAKER</a:t>
            </a:r>
          </a:p>
          <a:p>
            <a:pPr algn="ctr" fontAlgn="auto">
              <a:spcBef>
                <a:spcPts val="0"/>
              </a:spcBef>
              <a:spcAft>
                <a:spcPts val="0"/>
              </a:spcAft>
              <a:defRPr/>
            </a:pPr>
            <a:r>
              <a:rPr lang="en-CA"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Bianca Woods</a:t>
            </a:r>
          </a:p>
        </p:txBody>
      </p:sp>
      <p:grpSp>
        <p:nvGrpSpPr>
          <p:cNvPr id="2063" name="Group 229" hidden="1"/>
          <p:cNvGrpSpPr>
            <a:grpSpLocks/>
          </p:cNvGrpSpPr>
          <p:nvPr/>
        </p:nvGrpSpPr>
        <p:grpSpPr bwMode="auto">
          <a:xfrm>
            <a:off x="2695575" y="4175125"/>
            <a:ext cx="3616325" cy="647700"/>
            <a:chOff x="3057269" y="4004441"/>
            <a:chExt cx="3615417" cy="646331"/>
          </a:xfrm>
        </p:grpSpPr>
        <p:sp>
          <p:nvSpPr>
            <p:cNvPr id="2" name="TextBox 1"/>
            <p:cNvSpPr txBox="1"/>
            <p:nvPr/>
          </p:nvSpPr>
          <p:spPr>
            <a:xfrm>
              <a:off x="3374689" y="4004441"/>
              <a:ext cx="3297997" cy="646331"/>
            </a:xfrm>
            <a:prstGeom prst="rect">
              <a:avLst/>
            </a:prstGeom>
            <a:noFill/>
          </p:spPr>
          <p:txBody>
            <a:bodyPr>
              <a:spAutoFit/>
            </a:bodyPr>
            <a:lstStyle/>
            <a:p>
              <a:pPr fontAlgn="auto">
                <a:spcBef>
                  <a:spcPts val="0"/>
                </a:spcBef>
                <a:spcAft>
                  <a:spcPts val="0"/>
                </a:spcAft>
                <a:defRPr/>
              </a:pPr>
              <a:r>
                <a:rPr lang="en-CA"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1 PLAYER GAME</a:t>
              </a:r>
            </a:p>
            <a:p>
              <a:pPr fontAlgn="auto">
                <a:spcBef>
                  <a:spcPts val="0"/>
                </a:spcBef>
                <a:spcAft>
                  <a:spcPts val="0"/>
                </a:spcAft>
                <a:defRPr/>
              </a:pPr>
              <a:r>
                <a:rPr lang="en-CA"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2 PLAYER GAME</a:t>
              </a:r>
            </a:p>
          </p:txBody>
        </p:sp>
        <p:grpSp>
          <p:nvGrpSpPr>
            <p:cNvPr id="2070" name="Group 5"/>
            <p:cNvGrpSpPr>
              <a:grpSpLocks/>
            </p:cNvGrpSpPr>
            <p:nvPr/>
          </p:nvGrpSpPr>
          <p:grpSpPr bwMode="auto">
            <a:xfrm>
              <a:off x="3057269" y="4037405"/>
              <a:ext cx="251374" cy="275715"/>
              <a:chOff x="-6760322" y="4170597"/>
              <a:chExt cx="251374" cy="275715"/>
            </a:xfrm>
          </p:grpSpPr>
          <p:sp>
            <p:nvSpPr>
              <p:cNvPr id="5" name="Flowchart: Delay 4"/>
              <p:cNvSpPr/>
              <p:nvPr/>
            </p:nvSpPr>
            <p:spPr>
              <a:xfrm rot="5400000">
                <a:off x="-6691178" y="4301427"/>
                <a:ext cx="112475" cy="177755"/>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3" name="Flowchart: Delay 2"/>
              <p:cNvSpPr/>
              <p:nvPr/>
            </p:nvSpPr>
            <p:spPr>
              <a:xfrm rot="16200000">
                <a:off x="-6729197" y="4139775"/>
                <a:ext cx="188513" cy="250762"/>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grpSp>
      </p:grpSp>
      <p:sp>
        <p:nvSpPr>
          <p:cNvPr id="231" name="TextBox 230" hidden="1"/>
          <p:cNvSpPr txBox="1"/>
          <p:nvPr/>
        </p:nvSpPr>
        <p:spPr>
          <a:xfrm>
            <a:off x="5827713" y="90488"/>
            <a:ext cx="3297237" cy="646112"/>
          </a:xfrm>
          <a:prstGeom prst="rect">
            <a:avLst/>
          </a:prstGeom>
          <a:noFill/>
        </p:spPr>
        <p:txBody>
          <a:bodyPr>
            <a:spAutoFit/>
          </a:bodyPr>
          <a:lstStyle/>
          <a:p>
            <a:pPr algn="ctr" fontAlgn="auto">
              <a:spcBef>
                <a:spcPts val="0"/>
              </a:spcBef>
              <a:spcAft>
                <a:spcPts val="0"/>
              </a:spcAft>
              <a:defRPr/>
            </a:pPr>
            <a:r>
              <a:rPr lang="en-CA"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HASHTAG</a:t>
            </a:r>
          </a:p>
          <a:p>
            <a:pPr algn="ctr" fontAlgn="auto">
              <a:spcBef>
                <a:spcPts val="0"/>
              </a:spcBef>
              <a:spcAft>
                <a:spcPts val="0"/>
              </a:spcAft>
              <a:defRPr/>
            </a:pPr>
            <a:r>
              <a:rPr lang="en-CA"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#ATDTK</a:t>
            </a:r>
          </a:p>
        </p:txBody>
      </p:sp>
      <p:sp>
        <p:nvSpPr>
          <p:cNvPr id="2065" name="TextBox 232"/>
          <p:cNvSpPr txBox="1">
            <a:spLocks noChangeArrowheads="1"/>
          </p:cNvSpPr>
          <p:nvPr/>
        </p:nvSpPr>
        <p:spPr bwMode="auto">
          <a:xfrm>
            <a:off x="2230438" y="5584825"/>
            <a:ext cx="408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latin typeface="Nintendo Dingbats NBP" charset="0"/>
            </a:endParaRPr>
          </a:p>
        </p:txBody>
      </p:sp>
      <p:pic>
        <p:nvPicPr>
          <p:cNvPr id="2066"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25" y="119063"/>
            <a:ext cx="9124950"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TextBox 233" hidden="1"/>
          <p:cNvSpPr txBox="1"/>
          <p:nvPr/>
        </p:nvSpPr>
        <p:spPr>
          <a:xfrm>
            <a:off x="2941638" y="5135563"/>
            <a:ext cx="3336925" cy="368300"/>
          </a:xfrm>
          <a:prstGeom prst="rect">
            <a:avLst/>
          </a:prstGeom>
          <a:noFill/>
        </p:spPr>
        <p:txBody>
          <a:bodyPr>
            <a:spAutoFit/>
          </a:bodyPr>
          <a:lstStyle/>
          <a:p>
            <a:pPr fontAlgn="auto">
              <a:spcBef>
                <a:spcPts val="0"/>
              </a:spcBef>
              <a:spcAft>
                <a:spcPts val="0"/>
              </a:spcAft>
              <a:defRPr/>
            </a:pPr>
            <a:r>
              <a:rPr lang="en-CA"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Session TH103</a:t>
            </a:r>
          </a:p>
        </p:txBody>
      </p:sp>
      <p:pic>
        <p:nvPicPr>
          <p:cNvPr id="2068" name="Picture 23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79738" y="5006975"/>
            <a:ext cx="339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2" name="Group 231"/>
          <p:cNvGrpSpPr/>
          <p:nvPr/>
        </p:nvGrpSpPr>
        <p:grpSpPr>
          <a:xfrm>
            <a:off x="-182093" y="6134793"/>
            <a:ext cx="9436022" cy="1019636"/>
            <a:chOff x="-182093" y="6134793"/>
            <a:chExt cx="9436022" cy="1019636"/>
          </a:xfrm>
        </p:grpSpPr>
        <p:grpSp>
          <p:nvGrpSpPr>
            <p:cNvPr id="233" name="Group 232"/>
            <p:cNvGrpSpPr/>
            <p:nvPr/>
          </p:nvGrpSpPr>
          <p:grpSpPr>
            <a:xfrm>
              <a:off x="-182093" y="6134793"/>
              <a:ext cx="471332" cy="494607"/>
              <a:chOff x="-2147732" y="6134793"/>
              <a:chExt cx="471332" cy="494607"/>
            </a:xfrm>
          </p:grpSpPr>
          <p:sp>
            <p:nvSpPr>
              <p:cNvPr id="430" name="Rectangle 42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31" name="Freeform 43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32" name="Freeform 43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33" name="Freeform 43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5" name="Group 234"/>
            <p:cNvGrpSpPr/>
            <p:nvPr/>
          </p:nvGrpSpPr>
          <p:grpSpPr>
            <a:xfrm>
              <a:off x="289239" y="6134793"/>
              <a:ext cx="471332" cy="494607"/>
              <a:chOff x="-2147732" y="6134793"/>
              <a:chExt cx="471332" cy="494607"/>
            </a:xfrm>
          </p:grpSpPr>
          <p:sp>
            <p:nvSpPr>
              <p:cNvPr id="426" name="Rectangle 42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7" name="Freeform 42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8" name="Freeform 42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9" name="Freeform 42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6" name="Group 235"/>
            <p:cNvGrpSpPr/>
            <p:nvPr/>
          </p:nvGrpSpPr>
          <p:grpSpPr>
            <a:xfrm>
              <a:off x="761746" y="6134793"/>
              <a:ext cx="471332" cy="494607"/>
              <a:chOff x="-2147732" y="6134793"/>
              <a:chExt cx="471332" cy="494607"/>
            </a:xfrm>
          </p:grpSpPr>
          <p:sp>
            <p:nvSpPr>
              <p:cNvPr id="422" name="Rectangle 42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3" name="Freeform 42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4" name="Freeform 42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5" name="Freeform 42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7" name="Group 236"/>
            <p:cNvGrpSpPr/>
            <p:nvPr/>
          </p:nvGrpSpPr>
          <p:grpSpPr>
            <a:xfrm>
              <a:off x="1242830" y="6134793"/>
              <a:ext cx="471332" cy="494607"/>
              <a:chOff x="-2147732" y="6134793"/>
              <a:chExt cx="471332" cy="494607"/>
            </a:xfrm>
          </p:grpSpPr>
          <p:sp>
            <p:nvSpPr>
              <p:cNvPr id="418" name="Rectangle 41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9" name="Freeform 41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0" name="Freeform 41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1" name="Freeform 42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8" name="Group 237"/>
            <p:cNvGrpSpPr/>
            <p:nvPr/>
          </p:nvGrpSpPr>
          <p:grpSpPr>
            <a:xfrm>
              <a:off x="1717574" y="6134793"/>
              <a:ext cx="471332" cy="494607"/>
              <a:chOff x="-2147732" y="6134793"/>
              <a:chExt cx="471332" cy="494607"/>
            </a:xfrm>
          </p:grpSpPr>
          <p:sp>
            <p:nvSpPr>
              <p:cNvPr id="414" name="Rectangle 41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5" name="Freeform 41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6" name="Freeform 41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7" name="Freeform 41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9" name="Group 238"/>
            <p:cNvGrpSpPr/>
            <p:nvPr/>
          </p:nvGrpSpPr>
          <p:grpSpPr>
            <a:xfrm>
              <a:off x="2188906" y="6134793"/>
              <a:ext cx="471332" cy="494607"/>
              <a:chOff x="-2147732" y="6134793"/>
              <a:chExt cx="471332" cy="494607"/>
            </a:xfrm>
          </p:grpSpPr>
          <p:sp>
            <p:nvSpPr>
              <p:cNvPr id="410" name="Rectangle 40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1" name="Freeform 41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2" name="Freeform 41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3" name="Freeform 41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0" name="Group 239"/>
            <p:cNvGrpSpPr/>
            <p:nvPr/>
          </p:nvGrpSpPr>
          <p:grpSpPr>
            <a:xfrm>
              <a:off x="2660238" y="6134793"/>
              <a:ext cx="471332" cy="494607"/>
              <a:chOff x="-2147732" y="6134793"/>
              <a:chExt cx="471332" cy="494607"/>
            </a:xfrm>
          </p:grpSpPr>
          <p:sp>
            <p:nvSpPr>
              <p:cNvPr id="406" name="Rectangle 40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7" name="Freeform 40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8" name="Freeform 40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9" name="Freeform 40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1" name="Group 240"/>
            <p:cNvGrpSpPr/>
            <p:nvPr/>
          </p:nvGrpSpPr>
          <p:grpSpPr>
            <a:xfrm>
              <a:off x="3127569" y="6134793"/>
              <a:ext cx="471332" cy="494607"/>
              <a:chOff x="-2147732" y="6134793"/>
              <a:chExt cx="471332" cy="494607"/>
            </a:xfrm>
          </p:grpSpPr>
          <p:sp>
            <p:nvSpPr>
              <p:cNvPr id="402" name="Rectangle 40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3" name="Freeform 40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4" name="Freeform 40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5" name="Freeform 40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2" name="Group 241"/>
            <p:cNvGrpSpPr/>
            <p:nvPr/>
          </p:nvGrpSpPr>
          <p:grpSpPr>
            <a:xfrm>
              <a:off x="3598901" y="6134793"/>
              <a:ext cx="471332" cy="494607"/>
              <a:chOff x="-2147732" y="6134793"/>
              <a:chExt cx="471332" cy="494607"/>
            </a:xfrm>
          </p:grpSpPr>
          <p:sp>
            <p:nvSpPr>
              <p:cNvPr id="398" name="Rectangle 39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9" name="Freeform 39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0" name="Freeform 39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1" name="Freeform 40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3" name="Group 242"/>
            <p:cNvGrpSpPr/>
            <p:nvPr/>
          </p:nvGrpSpPr>
          <p:grpSpPr>
            <a:xfrm>
              <a:off x="4060258" y="6134793"/>
              <a:ext cx="471332" cy="494607"/>
              <a:chOff x="-2147732" y="6134793"/>
              <a:chExt cx="471332" cy="494607"/>
            </a:xfrm>
          </p:grpSpPr>
          <p:sp>
            <p:nvSpPr>
              <p:cNvPr id="394" name="Rectangle 39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5" name="Freeform 39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6" name="Freeform 39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7" name="Freeform 39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4" name="Group 243"/>
            <p:cNvGrpSpPr/>
            <p:nvPr/>
          </p:nvGrpSpPr>
          <p:grpSpPr>
            <a:xfrm>
              <a:off x="4537002" y="6134793"/>
              <a:ext cx="471332" cy="494607"/>
              <a:chOff x="-2147732" y="6134793"/>
              <a:chExt cx="471332" cy="494607"/>
            </a:xfrm>
          </p:grpSpPr>
          <p:sp>
            <p:nvSpPr>
              <p:cNvPr id="390" name="Rectangle 38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1" name="Freeform 39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2" name="Freeform 39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3" name="Freeform 39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5" name="Group 244"/>
            <p:cNvGrpSpPr/>
            <p:nvPr/>
          </p:nvGrpSpPr>
          <p:grpSpPr>
            <a:xfrm>
              <a:off x="5008334" y="6134793"/>
              <a:ext cx="471332" cy="494607"/>
              <a:chOff x="-2147732" y="6134793"/>
              <a:chExt cx="471332" cy="494607"/>
            </a:xfrm>
          </p:grpSpPr>
          <p:sp>
            <p:nvSpPr>
              <p:cNvPr id="386" name="Rectangle 38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7" name="Freeform 38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8" name="Freeform 38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9" name="Freeform 38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6" name="Group 245"/>
            <p:cNvGrpSpPr/>
            <p:nvPr/>
          </p:nvGrpSpPr>
          <p:grpSpPr>
            <a:xfrm>
              <a:off x="5487290" y="6134793"/>
              <a:ext cx="471332" cy="494607"/>
              <a:chOff x="-2147732" y="6134793"/>
              <a:chExt cx="471332" cy="494607"/>
            </a:xfrm>
          </p:grpSpPr>
          <p:sp>
            <p:nvSpPr>
              <p:cNvPr id="382" name="Rectangle 38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3" name="Freeform 38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4" name="Freeform 38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5" name="Freeform 38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7" name="Group 246"/>
            <p:cNvGrpSpPr/>
            <p:nvPr/>
          </p:nvGrpSpPr>
          <p:grpSpPr>
            <a:xfrm>
              <a:off x="5958622" y="6134793"/>
              <a:ext cx="471332" cy="494607"/>
              <a:chOff x="-2147732" y="6134793"/>
              <a:chExt cx="471332" cy="494607"/>
            </a:xfrm>
          </p:grpSpPr>
          <p:sp>
            <p:nvSpPr>
              <p:cNvPr id="378" name="Rectangle 37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9" name="Freeform 37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0" name="Freeform 37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1" name="Freeform 38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8" name="Group 247"/>
            <p:cNvGrpSpPr/>
            <p:nvPr/>
          </p:nvGrpSpPr>
          <p:grpSpPr>
            <a:xfrm>
              <a:off x="6429954" y="6134793"/>
              <a:ext cx="471332" cy="494607"/>
              <a:chOff x="-2147732" y="6134793"/>
              <a:chExt cx="471332" cy="494607"/>
            </a:xfrm>
          </p:grpSpPr>
          <p:sp>
            <p:nvSpPr>
              <p:cNvPr id="374" name="Rectangle 37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5" name="Freeform 37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6" name="Freeform 37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7" name="Freeform 37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9" name="Group 248"/>
            <p:cNvGrpSpPr/>
            <p:nvPr/>
          </p:nvGrpSpPr>
          <p:grpSpPr>
            <a:xfrm>
              <a:off x="6907244" y="6134793"/>
              <a:ext cx="471332" cy="494607"/>
              <a:chOff x="-2147732" y="6134793"/>
              <a:chExt cx="471332" cy="494607"/>
            </a:xfrm>
          </p:grpSpPr>
          <p:sp>
            <p:nvSpPr>
              <p:cNvPr id="370" name="Rectangle 36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1" name="Freeform 37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2" name="Freeform 37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3" name="Freeform 37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0" name="Group 249"/>
            <p:cNvGrpSpPr/>
            <p:nvPr/>
          </p:nvGrpSpPr>
          <p:grpSpPr>
            <a:xfrm>
              <a:off x="7378576" y="6134793"/>
              <a:ext cx="471332" cy="494607"/>
              <a:chOff x="-2147732" y="6134793"/>
              <a:chExt cx="471332" cy="494607"/>
            </a:xfrm>
          </p:grpSpPr>
          <p:sp>
            <p:nvSpPr>
              <p:cNvPr id="366" name="Rectangle 36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7" name="Freeform 36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8" name="Freeform 36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9" name="Freeform 36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1" name="Group 250"/>
            <p:cNvGrpSpPr/>
            <p:nvPr/>
          </p:nvGrpSpPr>
          <p:grpSpPr>
            <a:xfrm>
              <a:off x="7839933" y="6134793"/>
              <a:ext cx="471332" cy="494607"/>
              <a:chOff x="-2147732" y="6134793"/>
              <a:chExt cx="471332" cy="494607"/>
            </a:xfrm>
          </p:grpSpPr>
          <p:sp>
            <p:nvSpPr>
              <p:cNvPr id="362" name="Rectangle 36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3" name="Freeform 36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4" name="Freeform 36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5" name="Freeform 36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2" name="Group 251"/>
            <p:cNvGrpSpPr/>
            <p:nvPr/>
          </p:nvGrpSpPr>
          <p:grpSpPr>
            <a:xfrm>
              <a:off x="8311265" y="6134793"/>
              <a:ext cx="471332" cy="494607"/>
              <a:chOff x="-2147732" y="6134793"/>
              <a:chExt cx="471332" cy="494607"/>
            </a:xfrm>
          </p:grpSpPr>
          <p:sp>
            <p:nvSpPr>
              <p:cNvPr id="358" name="Rectangle 35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9" name="Freeform 35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0" name="Freeform 35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1" name="Freeform 36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3" name="Group 252"/>
            <p:cNvGrpSpPr/>
            <p:nvPr/>
          </p:nvGrpSpPr>
          <p:grpSpPr>
            <a:xfrm>
              <a:off x="8782597" y="6134793"/>
              <a:ext cx="471332" cy="494607"/>
              <a:chOff x="-2147732" y="6134793"/>
              <a:chExt cx="471332" cy="494607"/>
            </a:xfrm>
          </p:grpSpPr>
          <p:sp>
            <p:nvSpPr>
              <p:cNvPr id="354" name="Rectangle 35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5" name="Freeform 35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6" name="Freeform 35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7" name="Freeform 35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4" name="Group 253"/>
            <p:cNvGrpSpPr/>
            <p:nvPr/>
          </p:nvGrpSpPr>
          <p:grpSpPr>
            <a:xfrm>
              <a:off x="-182093" y="6659822"/>
              <a:ext cx="471332" cy="494607"/>
              <a:chOff x="-2147732" y="6134793"/>
              <a:chExt cx="471332" cy="494607"/>
            </a:xfrm>
          </p:grpSpPr>
          <p:sp>
            <p:nvSpPr>
              <p:cNvPr id="350" name="Rectangle 34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1" name="Freeform 35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2" name="Freeform 35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3" name="Freeform 35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5" name="Group 254"/>
            <p:cNvGrpSpPr/>
            <p:nvPr/>
          </p:nvGrpSpPr>
          <p:grpSpPr>
            <a:xfrm>
              <a:off x="289239" y="6659822"/>
              <a:ext cx="471332" cy="494607"/>
              <a:chOff x="-2147732" y="6134793"/>
              <a:chExt cx="471332" cy="494607"/>
            </a:xfrm>
          </p:grpSpPr>
          <p:sp>
            <p:nvSpPr>
              <p:cNvPr id="346" name="Rectangle 34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7" name="Freeform 34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8" name="Freeform 34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9" name="Freeform 34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6" name="Group 255"/>
            <p:cNvGrpSpPr/>
            <p:nvPr/>
          </p:nvGrpSpPr>
          <p:grpSpPr>
            <a:xfrm>
              <a:off x="761746" y="6659822"/>
              <a:ext cx="471332" cy="494607"/>
              <a:chOff x="-2147732" y="6134793"/>
              <a:chExt cx="471332" cy="494607"/>
            </a:xfrm>
          </p:grpSpPr>
          <p:sp>
            <p:nvSpPr>
              <p:cNvPr id="342" name="Rectangle 34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3" name="Freeform 34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4" name="Freeform 34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5" name="Freeform 34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7" name="Group 256"/>
            <p:cNvGrpSpPr/>
            <p:nvPr/>
          </p:nvGrpSpPr>
          <p:grpSpPr>
            <a:xfrm>
              <a:off x="1242830" y="6659822"/>
              <a:ext cx="471332" cy="494607"/>
              <a:chOff x="-2147732" y="6134793"/>
              <a:chExt cx="471332" cy="494607"/>
            </a:xfrm>
          </p:grpSpPr>
          <p:sp>
            <p:nvSpPr>
              <p:cNvPr id="338" name="Rectangle 33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9" name="Freeform 33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0" name="Freeform 33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1" name="Freeform 34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8" name="Group 257"/>
            <p:cNvGrpSpPr/>
            <p:nvPr/>
          </p:nvGrpSpPr>
          <p:grpSpPr>
            <a:xfrm>
              <a:off x="1717574" y="6659822"/>
              <a:ext cx="471332" cy="494607"/>
              <a:chOff x="-2147732" y="6134793"/>
              <a:chExt cx="471332" cy="494607"/>
            </a:xfrm>
          </p:grpSpPr>
          <p:sp>
            <p:nvSpPr>
              <p:cNvPr id="334" name="Rectangle 33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5" name="Freeform 33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6" name="Freeform 33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7" name="Freeform 33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9" name="Group 258"/>
            <p:cNvGrpSpPr/>
            <p:nvPr/>
          </p:nvGrpSpPr>
          <p:grpSpPr>
            <a:xfrm>
              <a:off x="2188906" y="6659822"/>
              <a:ext cx="471332" cy="494607"/>
              <a:chOff x="-2147732" y="6134793"/>
              <a:chExt cx="471332" cy="494607"/>
            </a:xfrm>
          </p:grpSpPr>
          <p:sp>
            <p:nvSpPr>
              <p:cNvPr id="330" name="Rectangle 32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1" name="Freeform 33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2" name="Freeform 33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3" name="Freeform 33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0" name="Group 259"/>
            <p:cNvGrpSpPr/>
            <p:nvPr/>
          </p:nvGrpSpPr>
          <p:grpSpPr>
            <a:xfrm>
              <a:off x="2660238" y="6659822"/>
              <a:ext cx="471332" cy="494607"/>
              <a:chOff x="-2147732" y="6134793"/>
              <a:chExt cx="471332" cy="494607"/>
            </a:xfrm>
          </p:grpSpPr>
          <p:sp>
            <p:nvSpPr>
              <p:cNvPr id="326" name="Rectangle 32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7" name="Freeform 32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8" name="Freeform 32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9" name="Freeform 32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1" name="Group 260"/>
            <p:cNvGrpSpPr/>
            <p:nvPr/>
          </p:nvGrpSpPr>
          <p:grpSpPr>
            <a:xfrm>
              <a:off x="3127569" y="6659822"/>
              <a:ext cx="471332" cy="494607"/>
              <a:chOff x="-2147732" y="6134793"/>
              <a:chExt cx="471332" cy="494607"/>
            </a:xfrm>
          </p:grpSpPr>
          <p:sp>
            <p:nvSpPr>
              <p:cNvPr id="322" name="Rectangle 32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3" name="Freeform 32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4" name="Freeform 32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5" name="Freeform 32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2" name="Group 261"/>
            <p:cNvGrpSpPr/>
            <p:nvPr/>
          </p:nvGrpSpPr>
          <p:grpSpPr>
            <a:xfrm>
              <a:off x="3598901" y="6659822"/>
              <a:ext cx="471332" cy="494607"/>
              <a:chOff x="-2147732" y="6134793"/>
              <a:chExt cx="471332" cy="494607"/>
            </a:xfrm>
          </p:grpSpPr>
          <p:sp>
            <p:nvSpPr>
              <p:cNvPr id="318" name="Rectangle 31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9" name="Freeform 31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0" name="Freeform 31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1" name="Freeform 32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3" name="Group 262"/>
            <p:cNvGrpSpPr/>
            <p:nvPr/>
          </p:nvGrpSpPr>
          <p:grpSpPr>
            <a:xfrm>
              <a:off x="4060258" y="6659822"/>
              <a:ext cx="471332" cy="494607"/>
              <a:chOff x="-2147732" y="6134793"/>
              <a:chExt cx="471332" cy="494607"/>
            </a:xfrm>
          </p:grpSpPr>
          <p:sp>
            <p:nvSpPr>
              <p:cNvPr id="314" name="Rectangle 31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5" name="Freeform 31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6" name="Freeform 31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7" name="Freeform 31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4" name="Group 263"/>
            <p:cNvGrpSpPr/>
            <p:nvPr/>
          </p:nvGrpSpPr>
          <p:grpSpPr>
            <a:xfrm>
              <a:off x="4537002" y="6659822"/>
              <a:ext cx="471332" cy="494607"/>
              <a:chOff x="-2147732" y="6134793"/>
              <a:chExt cx="471332" cy="494607"/>
            </a:xfrm>
          </p:grpSpPr>
          <p:sp>
            <p:nvSpPr>
              <p:cNvPr id="310" name="Rectangle 30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1" name="Freeform 31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2" name="Freeform 31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3" name="Freeform 31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5" name="Group 264"/>
            <p:cNvGrpSpPr/>
            <p:nvPr/>
          </p:nvGrpSpPr>
          <p:grpSpPr>
            <a:xfrm>
              <a:off x="5008334" y="6659822"/>
              <a:ext cx="471332" cy="494607"/>
              <a:chOff x="-2147732" y="6134793"/>
              <a:chExt cx="471332" cy="494607"/>
            </a:xfrm>
          </p:grpSpPr>
          <p:sp>
            <p:nvSpPr>
              <p:cNvPr id="306" name="Rectangle 30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7" name="Freeform 30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8" name="Freeform 30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9" name="Freeform 30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6" name="Group 265"/>
            <p:cNvGrpSpPr/>
            <p:nvPr/>
          </p:nvGrpSpPr>
          <p:grpSpPr>
            <a:xfrm>
              <a:off x="5487290" y="6659822"/>
              <a:ext cx="471332" cy="494607"/>
              <a:chOff x="-2147732" y="6134793"/>
              <a:chExt cx="471332" cy="494607"/>
            </a:xfrm>
          </p:grpSpPr>
          <p:sp>
            <p:nvSpPr>
              <p:cNvPr id="302" name="Rectangle 30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3" name="Freeform 30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4" name="Freeform 30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5" name="Freeform 30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7" name="Group 266"/>
            <p:cNvGrpSpPr/>
            <p:nvPr/>
          </p:nvGrpSpPr>
          <p:grpSpPr>
            <a:xfrm>
              <a:off x="5958622" y="6659822"/>
              <a:ext cx="471332" cy="494607"/>
              <a:chOff x="-2147732" y="6134793"/>
              <a:chExt cx="471332" cy="494607"/>
            </a:xfrm>
          </p:grpSpPr>
          <p:sp>
            <p:nvSpPr>
              <p:cNvPr id="298" name="Rectangle 29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9" name="Freeform 29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0" name="Freeform 29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1" name="Freeform 30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8" name="Group 267"/>
            <p:cNvGrpSpPr/>
            <p:nvPr/>
          </p:nvGrpSpPr>
          <p:grpSpPr>
            <a:xfrm>
              <a:off x="6429954" y="6659822"/>
              <a:ext cx="471332" cy="494607"/>
              <a:chOff x="-2147732" y="6134793"/>
              <a:chExt cx="471332" cy="494607"/>
            </a:xfrm>
          </p:grpSpPr>
          <p:sp>
            <p:nvSpPr>
              <p:cNvPr id="294" name="Rectangle 29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5" name="Freeform 29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6" name="Freeform 29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7" name="Freeform 29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9" name="Group 268"/>
            <p:cNvGrpSpPr/>
            <p:nvPr/>
          </p:nvGrpSpPr>
          <p:grpSpPr>
            <a:xfrm>
              <a:off x="6907244" y="6659822"/>
              <a:ext cx="471332" cy="494607"/>
              <a:chOff x="-2147732" y="6134793"/>
              <a:chExt cx="471332" cy="494607"/>
            </a:xfrm>
          </p:grpSpPr>
          <p:sp>
            <p:nvSpPr>
              <p:cNvPr id="290" name="Rectangle 289"/>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1" name="Freeform 290"/>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2" name="Freeform 291"/>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3" name="Freeform 292"/>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70" name="Group 269"/>
            <p:cNvGrpSpPr/>
            <p:nvPr/>
          </p:nvGrpSpPr>
          <p:grpSpPr>
            <a:xfrm>
              <a:off x="7378576" y="6659822"/>
              <a:ext cx="471332" cy="494607"/>
              <a:chOff x="-2147732" y="6134793"/>
              <a:chExt cx="471332" cy="494607"/>
            </a:xfrm>
          </p:grpSpPr>
          <p:sp>
            <p:nvSpPr>
              <p:cNvPr id="286" name="Rectangle 28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7" name="Freeform 28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8" name="Freeform 28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9" name="Freeform 28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71" name="Group 270"/>
            <p:cNvGrpSpPr/>
            <p:nvPr/>
          </p:nvGrpSpPr>
          <p:grpSpPr>
            <a:xfrm>
              <a:off x="7839933" y="6659822"/>
              <a:ext cx="471332" cy="494607"/>
              <a:chOff x="-2147732" y="6134793"/>
              <a:chExt cx="471332" cy="494607"/>
            </a:xfrm>
          </p:grpSpPr>
          <p:sp>
            <p:nvSpPr>
              <p:cNvPr id="282" name="Rectangle 281"/>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3" name="Freeform 282"/>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4" name="Freeform 283"/>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5" name="Freeform 284"/>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72" name="Group 271"/>
            <p:cNvGrpSpPr/>
            <p:nvPr/>
          </p:nvGrpSpPr>
          <p:grpSpPr>
            <a:xfrm>
              <a:off x="8311265" y="6659822"/>
              <a:ext cx="471332" cy="494607"/>
              <a:chOff x="-2147732" y="6134793"/>
              <a:chExt cx="471332" cy="494607"/>
            </a:xfrm>
          </p:grpSpPr>
          <p:sp>
            <p:nvSpPr>
              <p:cNvPr id="278" name="Rectangle 277"/>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9" name="Freeform 278"/>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0" name="Freeform 279"/>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1" name="Freeform 28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73" name="Group 272"/>
            <p:cNvGrpSpPr/>
            <p:nvPr/>
          </p:nvGrpSpPr>
          <p:grpSpPr>
            <a:xfrm>
              <a:off x="8782597" y="6659822"/>
              <a:ext cx="471332" cy="494607"/>
              <a:chOff x="-2147732" y="6134793"/>
              <a:chExt cx="471332" cy="494607"/>
            </a:xfrm>
          </p:grpSpPr>
          <p:sp>
            <p:nvSpPr>
              <p:cNvPr id="274" name="Rectangle 273"/>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5" name="Freeform 274"/>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6" name="Freeform 275"/>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7" name="Freeform 276"/>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Profile 1 figure"/>
          <p:cNvSpPr>
            <a:spLocks/>
          </p:cNvSpPr>
          <p:nvPr/>
        </p:nvSpPr>
        <p:spPr bwMode="auto">
          <a:xfrm>
            <a:off x="6318250" y="1457325"/>
            <a:ext cx="2320925" cy="466248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accent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1267" name="Title"/>
          <p:cNvSpPr txBox="1">
            <a:spLocks noChangeArrowheads="1"/>
          </p:cNvSpPr>
          <p:nvPr/>
        </p:nvSpPr>
        <p:spPr bwMode="auto">
          <a:xfrm>
            <a:off x="0" y="1143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A learner profile could look like…</a:t>
            </a:r>
          </a:p>
        </p:txBody>
      </p:sp>
      <p:sp>
        <p:nvSpPr>
          <p:cNvPr id="7" name="Profile 1 text"/>
          <p:cNvSpPr txBox="1"/>
          <p:nvPr/>
        </p:nvSpPr>
        <p:spPr>
          <a:xfrm>
            <a:off x="204788" y="1346200"/>
            <a:ext cx="5991225" cy="4956175"/>
          </a:xfrm>
          <a:prstGeom prst="rect">
            <a:avLst/>
          </a:prstGeom>
          <a:noFill/>
        </p:spPr>
        <p:txBody>
          <a:bodyPr>
            <a:spAutoFit/>
          </a:bodyPr>
          <a:lstStyle/>
          <a:p>
            <a:pPr algn="r" fontAlgn="auto">
              <a:spcBef>
                <a:spcPts val="0"/>
              </a:spcBef>
              <a:spcAft>
                <a:spcPts val="0"/>
              </a:spcAft>
              <a:defRPr/>
            </a:pPr>
            <a:r>
              <a:rPr lang="en-CA" sz="2800" b="1" dirty="0">
                <a:solidFill>
                  <a:schemeClr val="accent1"/>
                </a:solidFill>
                <a:effectLst>
                  <a:outerShdw blurRad="38100" dist="38100" dir="2700000" algn="tl">
                    <a:srgbClr val="000000">
                      <a:alpha val="43137"/>
                    </a:srgbClr>
                  </a:outerShdw>
                </a:effectLst>
                <a:latin typeface="+mn-lt"/>
                <a:ea typeface="+mn-ea"/>
                <a:cs typeface="+mn-cs"/>
              </a:rPr>
              <a:t>Audience for a tech training </a:t>
            </a:r>
            <a:r>
              <a:rPr lang="en-CA" sz="2800" b="1" dirty="0" err="1">
                <a:solidFill>
                  <a:schemeClr val="accent1"/>
                </a:solidFill>
                <a:effectLst>
                  <a:outerShdw blurRad="38100" dist="38100" dir="2700000" algn="tl">
                    <a:srgbClr val="000000">
                      <a:alpha val="43137"/>
                    </a:srgbClr>
                  </a:outerShdw>
                </a:effectLst>
                <a:latin typeface="+mn-lt"/>
                <a:ea typeface="+mn-ea"/>
                <a:cs typeface="+mn-cs"/>
              </a:rPr>
              <a:t>sim</a:t>
            </a:r>
            <a:endParaRPr lang="en-CA" sz="2800" b="1" dirty="0">
              <a:solidFill>
                <a:schemeClr val="accent1"/>
              </a:solidFill>
              <a:effectLst>
                <a:outerShdw blurRad="38100" dist="38100" dir="2700000" algn="tl">
                  <a:srgbClr val="000000">
                    <a:alpha val="43137"/>
                  </a:srgbClr>
                </a:outerShdw>
              </a:effectLst>
              <a:latin typeface="+mn-lt"/>
              <a:ea typeface="+mn-ea"/>
              <a:cs typeface="+mn-cs"/>
            </a:endParaRPr>
          </a:p>
          <a:p>
            <a:pPr algn="r" fontAlgn="auto">
              <a:spcBef>
                <a:spcPts val="0"/>
              </a:spcBef>
              <a:spcAft>
                <a:spcPts val="0"/>
              </a:spcAft>
              <a:defRPr/>
            </a:pPr>
            <a:r>
              <a:rPr lang="en-CA" sz="2400" b="1" dirty="0">
                <a:solidFill>
                  <a:schemeClr val="bg2">
                    <a:lumMod val="95000"/>
                  </a:schemeClr>
                </a:solidFill>
                <a:effectLst>
                  <a:outerShdw blurRad="38100" dist="38100" dir="2700000" algn="tl">
                    <a:srgbClr val="000000">
                      <a:alpha val="43137"/>
                    </a:srgbClr>
                  </a:outerShdw>
                </a:effectLst>
                <a:latin typeface="+mn-lt"/>
                <a:ea typeface="+mn-ea"/>
                <a:cs typeface="+mn-cs"/>
              </a:rPr>
              <a:t>In 20s-30s</a:t>
            </a:r>
          </a:p>
          <a:p>
            <a:pPr algn="r" fontAlgn="auto">
              <a:spcBef>
                <a:spcPts val="0"/>
              </a:spcBef>
              <a:spcAft>
                <a:spcPts val="0"/>
              </a:spcAft>
              <a:defRPr/>
            </a:pPr>
            <a:r>
              <a:rPr lang="en-CA" sz="2400" b="1" dirty="0">
                <a:solidFill>
                  <a:schemeClr val="bg2">
                    <a:lumMod val="65000"/>
                  </a:schemeClr>
                </a:solidFill>
                <a:effectLst>
                  <a:outerShdw blurRad="38100" dist="38100" dir="2700000" algn="tl">
                    <a:srgbClr val="000000">
                      <a:alpha val="43137"/>
                    </a:srgbClr>
                  </a:outerShdw>
                </a:effectLst>
                <a:latin typeface="+mn-lt"/>
                <a:ea typeface="+mn-ea"/>
                <a:cs typeface="+mn-cs"/>
              </a:rPr>
              <a:t>New to role</a:t>
            </a:r>
          </a:p>
          <a:p>
            <a:pPr algn="r" fontAlgn="auto">
              <a:spcBef>
                <a:spcPts val="0"/>
              </a:spcBef>
              <a:spcAft>
                <a:spcPts val="0"/>
              </a:spcAft>
              <a:defRPr/>
            </a:pPr>
            <a:r>
              <a:rPr lang="en-CA" sz="2400" b="1" dirty="0">
                <a:solidFill>
                  <a:schemeClr val="bg2">
                    <a:lumMod val="95000"/>
                  </a:schemeClr>
                </a:solidFill>
                <a:effectLst>
                  <a:outerShdw blurRad="38100" dist="38100" dir="2700000" algn="tl">
                    <a:srgbClr val="000000">
                      <a:alpha val="43137"/>
                    </a:srgbClr>
                  </a:outerShdw>
                </a:effectLst>
                <a:latin typeface="+mn-lt"/>
                <a:ea typeface="+mn-ea"/>
                <a:cs typeface="+mn-cs"/>
              </a:rPr>
              <a:t>1-3 years of experience with the company</a:t>
            </a:r>
          </a:p>
          <a:p>
            <a:pPr algn="r" fontAlgn="auto">
              <a:spcBef>
                <a:spcPts val="0"/>
              </a:spcBef>
              <a:spcAft>
                <a:spcPts val="0"/>
              </a:spcAft>
              <a:defRPr/>
            </a:pPr>
            <a:r>
              <a:rPr lang="en-CA" sz="2400" b="1" dirty="0">
                <a:solidFill>
                  <a:schemeClr val="bg2">
                    <a:lumMod val="65000"/>
                  </a:schemeClr>
                </a:solidFill>
                <a:effectLst>
                  <a:outerShdw blurRad="38100" dist="38100" dir="2700000" algn="tl">
                    <a:srgbClr val="000000">
                      <a:alpha val="43137"/>
                    </a:srgbClr>
                  </a:outerShdw>
                </a:effectLst>
                <a:latin typeface="+mn-lt"/>
                <a:ea typeface="+mn-ea"/>
                <a:cs typeface="+mn-cs"/>
              </a:rPr>
              <a:t>Tech savvy</a:t>
            </a:r>
          </a:p>
          <a:p>
            <a:pPr algn="r" fontAlgn="auto">
              <a:spcBef>
                <a:spcPts val="0"/>
              </a:spcBef>
              <a:spcAft>
                <a:spcPts val="0"/>
              </a:spcAft>
              <a:defRPr/>
            </a:pPr>
            <a:r>
              <a:rPr lang="en-CA" sz="2400" b="1" dirty="0">
                <a:solidFill>
                  <a:schemeClr val="bg2">
                    <a:lumMod val="95000"/>
                  </a:schemeClr>
                </a:solidFill>
                <a:effectLst>
                  <a:outerShdw blurRad="38100" dist="38100" dir="2700000" algn="tl">
                    <a:srgbClr val="000000">
                      <a:alpha val="43137"/>
                    </a:srgbClr>
                  </a:outerShdw>
                </a:effectLst>
                <a:latin typeface="+mn-lt"/>
                <a:ea typeface="+mn-ea"/>
                <a:cs typeface="+mn-cs"/>
              </a:rPr>
              <a:t>Experienced with playing </a:t>
            </a:r>
            <a:r>
              <a:rPr lang="en-CA" sz="2400" b="1" dirty="0" err="1">
                <a:solidFill>
                  <a:schemeClr val="bg2">
                    <a:lumMod val="95000"/>
                  </a:schemeClr>
                </a:solidFill>
                <a:effectLst>
                  <a:outerShdw blurRad="38100" dist="38100" dir="2700000" algn="tl">
                    <a:srgbClr val="000000">
                      <a:alpha val="43137"/>
                    </a:srgbClr>
                  </a:outerShdw>
                </a:effectLst>
                <a:latin typeface="+mn-lt"/>
                <a:ea typeface="+mn-ea"/>
                <a:cs typeface="+mn-cs"/>
              </a:rPr>
              <a:t>sims</a:t>
            </a:r>
            <a:endParaRPr lang="en-CA" sz="2400" b="1" dirty="0">
              <a:solidFill>
                <a:schemeClr val="bg2">
                  <a:lumMod val="95000"/>
                </a:schemeClr>
              </a:solidFill>
              <a:effectLst>
                <a:outerShdw blurRad="38100" dist="38100" dir="2700000" algn="tl">
                  <a:srgbClr val="000000">
                    <a:alpha val="43137"/>
                  </a:srgbClr>
                </a:outerShdw>
              </a:effectLst>
              <a:latin typeface="+mn-lt"/>
              <a:ea typeface="+mn-ea"/>
              <a:cs typeface="+mn-cs"/>
            </a:endParaRPr>
          </a:p>
          <a:p>
            <a:pPr algn="r" fontAlgn="auto">
              <a:spcBef>
                <a:spcPts val="0"/>
              </a:spcBef>
              <a:spcAft>
                <a:spcPts val="0"/>
              </a:spcAft>
              <a:defRPr/>
            </a:pPr>
            <a:r>
              <a:rPr lang="en-CA" sz="2400" b="1" dirty="0">
                <a:solidFill>
                  <a:schemeClr val="bg2">
                    <a:lumMod val="65000"/>
                  </a:schemeClr>
                </a:solidFill>
                <a:effectLst>
                  <a:outerShdw blurRad="38100" dist="38100" dir="2700000" algn="tl">
                    <a:srgbClr val="000000">
                      <a:alpha val="43137"/>
                    </a:srgbClr>
                  </a:outerShdw>
                </a:effectLst>
                <a:latin typeface="+mn-lt"/>
                <a:ea typeface="+mn-ea"/>
                <a:cs typeface="+mn-cs"/>
              </a:rPr>
              <a:t>Basic level understanding of the topic</a:t>
            </a:r>
          </a:p>
          <a:p>
            <a:pPr algn="r" fontAlgn="auto">
              <a:spcBef>
                <a:spcPts val="0"/>
              </a:spcBef>
              <a:spcAft>
                <a:spcPts val="0"/>
              </a:spcAft>
              <a:defRPr/>
            </a:pPr>
            <a:r>
              <a:rPr lang="en-CA" sz="2400" b="1" dirty="0">
                <a:solidFill>
                  <a:schemeClr val="bg2">
                    <a:lumMod val="95000"/>
                  </a:schemeClr>
                </a:solidFill>
                <a:effectLst>
                  <a:outerShdw blurRad="38100" dist="38100" dir="2700000" algn="tl">
                    <a:srgbClr val="000000">
                      <a:alpha val="43137"/>
                    </a:srgbClr>
                  </a:outerShdw>
                </a:effectLst>
                <a:latin typeface="+mn-lt"/>
                <a:ea typeface="+mn-ea"/>
                <a:cs typeface="+mn-cs"/>
              </a:rPr>
              <a:t>Typically learned about this topic on the job</a:t>
            </a:r>
          </a:p>
          <a:p>
            <a:pPr algn="r" fontAlgn="auto">
              <a:spcBef>
                <a:spcPts val="0"/>
              </a:spcBef>
              <a:spcAft>
                <a:spcPts val="0"/>
              </a:spcAft>
              <a:defRPr/>
            </a:pPr>
            <a:r>
              <a:rPr lang="en-CA" sz="2400" b="1" dirty="0">
                <a:solidFill>
                  <a:schemeClr val="bg2">
                    <a:lumMod val="65000"/>
                  </a:schemeClr>
                </a:solidFill>
                <a:effectLst>
                  <a:outerShdw blurRad="38100" dist="38100" dir="2700000" algn="tl">
                    <a:srgbClr val="000000">
                      <a:alpha val="43137"/>
                    </a:srgbClr>
                  </a:outerShdw>
                </a:effectLst>
                <a:latin typeface="+mn-lt"/>
                <a:ea typeface="+mn-ea"/>
                <a:cs typeface="+mn-cs"/>
              </a:rPr>
              <a:t>Previous training left gaps in understanding</a:t>
            </a:r>
          </a:p>
          <a:p>
            <a:pPr algn="r" fontAlgn="auto">
              <a:spcBef>
                <a:spcPts val="0"/>
              </a:spcBef>
              <a:spcAft>
                <a:spcPts val="0"/>
              </a:spcAft>
              <a:defRPr/>
            </a:pPr>
            <a:r>
              <a:rPr lang="en-CA" sz="2400" b="1" dirty="0">
                <a:solidFill>
                  <a:schemeClr val="bg2">
                    <a:lumMod val="95000"/>
                  </a:schemeClr>
                </a:solidFill>
                <a:effectLst>
                  <a:outerShdw blurRad="38100" dist="38100" dir="2700000" algn="tl">
                    <a:srgbClr val="000000">
                      <a:alpha val="43137"/>
                    </a:srgbClr>
                  </a:outerShdw>
                </a:effectLst>
                <a:latin typeface="+mn-lt"/>
                <a:ea typeface="+mn-ea"/>
                <a:cs typeface="+mn-cs"/>
              </a:rPr>
              <a:t>Has an older desktop computer (no sound)</a:t>
            </a:r>
          </a:p>
          <a:p>
            <a:pPr algn="r" fontAlgn="auto">
              <a:spcBef>
                <a:spcPts val="0"/>
              </a:spcBef>
              <a:spcAft>
                <a:spcPts val="0"/>
              </a:spcAft>
              <a:defRPr/>
            </a:pPr>
            <a:r>
              <a:rPr lang="en-CA" sz="2400" b="1" dirty="0">
                <a:solidFill>
                  <a:schemeClr val="bg2">
                    <a:lumMod val="65000"/>
                  </a:schemeClr>
                </a:solidFill>
                <a:effectLst>
                  <a:outerShdw blurRad="38100" dist="38100" dir="2700000" algn="tl">
                    <a:srgbClr val="000000">
                      <a:alpha val="43137"/>
                    </a:srgbClr>
                  </a:outerShdw>
                </a:effectLst>
                <a:latin typeface="+mn-lt"/>
                <a:ea typeface="+mn-ea"/>
                <a:cs typeface="+mn-cs"/>
              </a:rPr>
              <a:t>Does have time for longer simulations</a:t>
            </a:r>
          </a:p>
          <a:p>
            <a:pPr algn="r" fontAlgn="auto">
              <a:spcBef>
                <a:spcPts val="0"/>
              </a:spcBef>
              <a:spcAft>
                <a:spcPts val="0"/>
              </a:spcAft>
              <a:defRPr/>
            </a:pPr>
            <a:r>
              <a:rPr lang="en-CA" sz="2400" b="1" dirty="0">
                <a:solidFill>
                  <a:schemeClr val="bg2">
                    <a:lumMod val="95000"/>
                  </a:schemeClr>
                </a:solidFill>
                <a:effectLst>
                  <a:outerShdw blurRad="38100" dist="38100" dir="2700000" algn="tl">
                    <a:srgbClr val="000000">
                      <a:alpha val="43137"/>
                    </a:srgbClr>
                  </a:outerShdw>
                </a:effectLst>
                <a:latin typeface="+mn-lt"/>
                <a:ea typeface="+mn-ea"/>
                <a:cs typeface="+mn-cs"/>
              </a:rPr>
              <a:t>Has access to company social network</a:t>
            </a:r>
          </a:p>
          <a:p>
            <a:pPr algn="r" fontAlgn="auto">
              <a:spcBef>
                <a:spcPts val="0"/>
              </a:spcBef>
              <a:spcAft>
                <a:spcPts val="0"/>
              </a:spcAft>
              <a:defRPr/>
            </a:pPr>
            <a:r>
              <a:rPr lang="en-CA" sz="2400" b="1" dirty="0">
                <a:solidFill>
                  <a:schemeClr val="bg2">
                    <a:lumMod val="65000"/>
                  </a:schemeClr>
                </a:solidFill>
                <a:effectLst>
                  <a:outerShdw blurRad="38100" dist="38100" dir="2700000" algn="tl">
                    <a:srgbClr val="000000">
                      <a:alpha val="43137"/>
                    </a:srgbClr>
                  </a:outerShdw>
                </a:effectLst>
                <a:latin typeface="+mn-lt"/>
                <a:ea typeface="+mn-ea"/>
                <a:cs typeface="+mn-cs"/>
              </a:rPr>
              <a:t>Enjoys self-paced learning</a:t>
            </a:r>
          </a:p>
        </p:txBody>
      </p:sp>
      <p:sp>
        <p:nvSpPr>
          <p:cNvPr id="10" name="Profile 2 figure"/>
          <p:cNvSpPr>
            <a:spLocks/>
          </p:cNvSpPr>
          <p:nvPr/>
        </p:nvSpPr>
        <p:spPr bwMode="auto">
          <a:xfrm>
            <a:off x="447675" y="1457325"/>
            <a:ext cx="2320925" cy="466248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DD6909"/>
          </a:solidFill>
          <a:ln>
            <a:noFill/>
          </a:ln>
          <a:effectLst>
            <a:outerShdw blurRad="76200" sy="23000" kx="1199993" algn="br"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1" name="Profile 2 text"/>
          <p:cNvSpPr txBox="1"/>
          <p:nvPr/>
        </p:nvSpPr>
        <p:spPr>
          <a:xfrm>
            <a:off x="2900363" y="1346200"/>
            <a:ext cx="5991225" cy="5694363"/>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2800" b="1">
                <a:solidFill>
                  <a:srgbClr val="DD6909"/>
                </a:solidFill>
                <a:effectLst>
                  <a:outerShdw blurRad="38100" dist="38100" dir="2700000" algn="tl">
                    <a:srgbClr val="000000"/>
                  </a:outerShdw>
                </a:effectLst>
              </a:rPr>
              <a:t>Audience for a leadership sim</a:t>
            </a:r>
          </a:p>
          <a:p>
            <a:r>
              <a:rPr lang="en-CA" altLang="en-US" sz="2400" b="1">
                <a:solidFill>
                  <a:srgbClr val="F2F2F2"/>
                </a:solidFill>
                <a:effectLst>
                  <a:outerShdw blurRad="38100" dist="38100" dir="2700000" algn="tl">
                    <a:srgbClr val="000000"/>
                  </a:outerShdw>
                </a:effectLst>
              </a:rPr>
              <a:t>In 40s</a:t>
            </a:r>
          </a:p>
          <a:p>
            <a:r>
              <a:rPr lang="en-CA" altLang="en-US" sz="2400" b="1">
                <a:solidFill>
                  <a:srgbClr val="A6A6A6"/>
                </a:solidFill>
                <a:effectLst>
                  <a:outerShdw blurRad="38100" dist="38100" dir="2700000" algn="tl">
                    <a:srgbClr val="000000"/>
                  </a:outerShdw>
                </a:effectLst>
              </a:rPr>
              <a:t>In role for at least 3 years</a:t>
            </a:r>
          </a:p>
          <a:p>
            <a:r>
              <a:rPr lang="en-CA" altLang="en-US" sz="2400" b="1">
                <a:solidFill>
                  <a:srgbClr val="F2F2F2"/>
                </a:solidFill>
                <a:effectLst>
                  <a:outerShdw blurRad="38100" dist="38100" dir="2700000" algn="tl">
                    <a:srgbClr val="000000"/>
                  </a:outerShdw>
                </a:effectLst>
              </a:rPr>
              <a:t>Has a current laptop and iPad</a:t>
            </a:r>
          </a:p>
          <a:p>
            <a:r>
              <a:rPr lang="en-CA" altLang="en-US" sz="2400" b="1">
                <a:solidFill>
                  <a:srgbClr val="A6A6A6"/>
                </a:solidFill>
                <a:effectLst>
                  <a:outerShdw blurRad="38100" dist="38100" dir="2700000" algn="tl">
                    <a:srgbClr val="000000"/>
                  </a:outerShdw>
                </a:effectLst>
              </a:rPr>
              <a:t>Limited time to complete training</a:t>
            </a:r>
          </a:p>
          <a:p>
            <a:r>
              <a:rPr lang="en-CA" altLang="en-US" sz="2400" b="1">
                <a:solidFill>
                  <a:srgbClr val="F2F2F2"/>
                </a:solidFill>
                <a:effectLst>
                  <a:outerShdw blurRad="38100" dist="38100" dir="2700000" algn="tl">
                    <a:srgbClr val="000000"/>
                  </a:outerShdw>
                </a:effectLst>
              </a:rPr>
              <a:t>Incredibly busy schedule</a:t>
            </a:r>
          </a:p>
          <a:p>
            <a:r>
              <a:rPr lang="en-CA" altLang="en-US" sz="2400" b="1">
                <a:solidFill>
                  <a:srgbClr val="A6A6A6"/>
                </a:solidFill>
                <a:effectLst>
                  <a:outerShdw blurRad="38100" dist="38100" dir="2700000" algn="tl">
                    <a:srgbClr val="000000"/>
                  </a:outerShdw>
                </a:effectLst>
              </a:rPr>
              <a:t>Training is to prep them for executive roles</a:t>
            </a:r>
          </a:p>
          <a:p>
            <a:r>
              <a:rPr lang="en-CA" altLang="en-US" sz="2400" b="1">
                <a:solidFill>
                  <a:srgbClr val="F2F2F2"/>
                </a:solidFill>
                <a:effectLst>
                  <a:outerShdw blurRad="38100" dist="38100" dir="2700000" algn="tl">
                    <a:srgbClr val="000000"/>
                  </a:outerShdw>
                </a:effectLst>
              </a:rPr>
              <a:t>Has a deficit in leadership soft skills</a:t>
            </a:r>
          </a:p>
          <a:p>
            <a:r>
              <a:rPr lang="en-CA" altLang="en-US" sz="2400" b="1">
                <a:solidFill>
                  <a:srgbClr val="A6A6A6"/>
                </a:solidFill>
                <a:effectLst>
                  <a:outerShdw blurRad="38100" dist="38100" dir="2700000" algn="tl">
                    <a:srgbClr val="000000"/>
                  </a:outerShdw>
                </a:effectLst>
              </a:rPr>
              <a:t>Is excited about the training</a:t>
            </a:r>
          </a:p>
          <a:p>
            <a:r>
              <a:rPr lang="en-CA" altLang="en-US" sz="2400" b="1">
                <a:solidFill>
                  <a:srgbClr val="F2F2F2"/>
                </a:solidFill>
                <a:effectLst>
                  <a:outerShdw blurRad="38100" dist="38100" dir="2700000" algn="tl">
                    <a:srgbClr val="000000"/>
                  </a:outerShdw>
                </a:effectLst>
              </a:rPr>
              <a:t>Has had bad experiences with eLearning</a:t>
            </a:r>
          </a:p>
          <a:p>
            <a:r>
              <a:rPr lang="en-CA" altLang="en-US" sz="2400" b="1">
                <a:solidFill>
                  <a:srgbClr val="A6A6A6"/>
                </a:solidFill>
                <a:effectLst>
                  <a:outerShdw blurRad="38100" dist="38100" dir="2700000" algn="tl">
                    <a:srgbClr val="000000"/>
                  </a:outerShdw>
                </a:effectLst>
              </a:rPr>
              <a:t>Would not classify themselves as a gamer, but enjoys casual iPad games</a:t>
            </a:r>
          </a:p>
          <a:p>
            <a:r>
              <a:rPr lang="en-CA" altLang="en-US" sz="2400" b="1">
                <a:solidFill>
                  <a:srgbClr val="F2F2F2"/>
                </a:solidFill>
                <a:effectLst>
                  <a:outerShdw blurRad="38100" dist="38100" dir="2700000" algn="tl">
                    <a:srgbClr val="000000"/>
                  </a:outerShdw>
                </a:effectLst>
              </a:rPr>
              <a:t>Very comfortable with iPads, but not as much with PCs</a:t>
            </a:r>
          </a:p>
          <a:p>
            <a:endParaRPr lang="en-CA" altLang="en-US" sz="2400" b="1">
              <a:solidFill>
                <a:srgbClr val="A6A6A6"/>
              </a:solidFill>
              <a:effectLst>
                <a:outerShdw blurRad="38100" dist="38100" dir="2700000" algn="tl">
                  <a:srgbClr val="000000"/>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childTnLst>
                                    <p:anim calcmode="lin" valueType="num">
                                      <p:cBhvr additive="base">
                                        <p:cTn id="6" dur="1000"/>
                                        <p:tgtEl>
                                          <p:spTgt spid="7"/>
                                        </p:tgtEl>
                                        <p:attrNameLst>
                                          <p:attrName>ppt_x</p:attrName>
                                        </p:attrNameLst>
                                      </p:cBhvr>
                                      <p:tavLst>
                                        <p:tav tm="0">
                                          <p:val>
                                            <p:strVal val="ppt_x"/>
                                          </p:val>
                                        </p:tav>
                                        <p:tav tm="100000">
                                          <p:val>
                                            <p:strVal val="0-ppt_w/2"/>
                                          </p:val>
                                        </p:tav>
                                      </p:tavLst>
                                    </p:anim>
                                    <p:anim calcmode="lin" valueType="num">
                                      <p:cBhvr additive="base">
                                        <p:cTn id="7" dur="1000"/>
                                        <p:tgtEl>
                                          <p:spTgt spid="7"/>
                                        </p:tgtEl>
                                        <p:attrNameLst>
                                          <p:attrName>ppt_y</p:attrName>
                                        </p:attrNameLst>
                                      </p:cBhvr>
                                      <p:tavLst>
                                        <p:tav tm="0">
                                          <p:val>
                                            <p:strVal val="ppt_y"/>
                                          </p:val>
                                        </p:tav>
                                        <p:tav tm="100000">
                                          <p:val>
                                            <p:strVal val="ppt_y"/>
                                          </p:val>
                                        </p:tav>
                                      </p:tavLst>
                                    </p:anim>
                                    <p:set>
                                      <p:cBhvr>
                                        <p:cTn id="8" dur="1" fill="hold">
                                          <p:stCondLst>
                                            <p:cond delay="999"/>
                                          </p:stCondLst>
                                        </p:cTn>
                                        <p:tgtEl>
                                          <p:spTgt spid="7"/>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1000"/>
                                        <p:tgtEl>
                                          <p:spTgt spid="5"/>
                                        </p:tgtEl>
                                        <p:attrNameLst>
                                          <p:attrName>ppt_x</p:attrName>
                                        </p:attrNameLst>
                                      </p:cBhvr>
                                      <p:tavLst>
                                        <p:tav tm="0">
                                          <p:val>
                                            <p:strVal val="ppt_x"/>
                                          </p:val>
                                        </p:tav>
                                        <p:tav tm="100000">
                                          <p:val>
                                            <p:strVal val="0-ppt_w/2"/>
                                          </p:val>
                                        </p:tav>
                                      </p:tavLst>
                                    </p:anim>
                                    <p:anim calcmode="lin" valueType="num">
                                      <p:cBhvr additive="base">
                                        <p:cTn id="11" dur="1000"/>
                                        <p:tgtEl>
                                          <p:spTgt spid="5"/>
                                        </p:tgtEl>
                                        <p:attrNameLst>
                                          <p:attrName>ppt_y</p:attrName>
                                        </p:attrNameLst>
                                      </p:cBhvr>
                                      <p:tavLst>
                                        <p:tav tm="0">
                                          <p:val>
                                            <p:strVal val="ppt_y"/>
                                          </p:val>
                                        </p:tav>
                                        <p:tav tm="100000">
                                          <p:val>
                                            <p:strVal val="ppt_y"/>
                                          </p:val>
                                        </p:tav>
                                      </p:tavLst>
                                    </p:anim>
                                    <p:set>
                                      <p:cBhvr>
                                        <p:cTn id="12" dur="1" fill="hold">
                                          <p:stCondLst>
                                            <p:cond delay="999"/>
                                          </p:stCondLst>
                                        </p:cTn>
                                        <p:tgtEl>
                                          <p:spTgt spid="5"/>
                                        </p:tgtEl>
                                        <p:attrNameLst>
                                          <p:attrName>style.visibility</p:attrName>
                                        </p:attrNameLst>
                                      </p:cBhvr>
                                      <p:to>
                                        <p:strVal val="hidden"/>
                                      </p:to>
                                    </p:set>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1+#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1+#ppt_w/2"/>
                                          </p:val>
                                        </p:tav>
                                        <p:tav tm="100000">
                                          <p:val>
                                            <p:strVal val="#ppt_x"/>
                                          </p:val>
                                        </p:tav>
                                      </p:tavLst>
                                    </p:anim>
                                    <p:anim calcmode="lin" valueType="num">
                                      <p:cBhvr additive="base">
                                        <p:cTn id="2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3314" name="Group 8"/>
          <p:cNvGrpSpPr>
            <a:grpSpLocks/>
          </p:cNvGrpSpPr>
          <p:nvPr/>
        </p:nvGrpSpPr>
        <p:grpSpPr bwMode="auto">
          <a:xfrm>
            <a:off x="508000" y="1103313"/>
            <a:ext cx="3870325" cy="4889500"/>
            <a:chOff x="315310" y="1686908"/>
            <a:chExt cx="4477407" cy="5656439"/>
          </a:xfrm>
        </p:grpSpPr>
        <p:sp>
          <p:nvSpPr>
            <p:cNvPr id="8" name="Rectangle 7"/>
            <p:cNvSpPr/>
            <p:nvPr/>
          </p:nvSpPr>
          <p:spPr>
            <a:xfrm>
              <a:off x="315310" y="1686908"/>
              <a:ext cx="4477407" cy="5656439"/>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5" name="Profile 2 figure"/>
            <p:cNvSpPr/>
            <p:nvPr/>
          </p:nvSpPr>
          <p:spPr bwMode="auto">
            <a:xfrm>
              <a:off x="524672" y="2004623"/>
              <a:ext cx="995387" cy="1999956"/>
            </a:xfrm>
            <a:custGeom>
              <a:avLst/>
              <a:gdLst/>
              <a:ahLst/>
              <a:cxnLst/>
              <a:rect l="l" t="t"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accent3"/>
            </a:solidFill>
            <a:ln w="9525" cap="flat" cmpd="sng" algn="ctr">
              <a:noFill/>
              <a:prstDash val="solid"/>
              <a:round/>
              <a:headEnd type="none" w="med" len="med"/>
              <a:tailEnd type="none" w="med" len="med"/>
            </a:ln>
            <a:effectLst/>
            <a:extLst/>
          </p:spPr>
          <p:txBody>
            <a:bodyPr/>
            <a:lstStyle/>
            <a:p>
              <a:pPr eaLnBrk="0" hangingPunct="0">
                <a:defRPr/>
              </a:pPr>
              <a:endParaRPr lang="en-CA" sz="2400">
                <a:latin typeface="Arial" charset="0"/>
                <a:ea typeface="ＭＳ Ｐゴシック" pitchFamily="75" charset="-128"/>
                <a:cs typeface="+mn-cs"/>
              </a:endParaRPr>
            </a:p>
          </p:txBody>
        </p:sp>
        <p:sp>
          <p:nvSpPr>
            <p:cNvPr id="6" name="Profile 2 text"/>
            <p:cNvSpPr txBox="1"/>
            <p:nvPr/>
          </p:nvSpPr>
          <p:spPr>
            <a:xfrm>
              <a:off x="1608212" y="1863213"/>
              <a:ext cx="3057787" cy="5303830"/>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2800" b="1">
                  <a:solidFill>
                    <a:srgbClr val="DD6909"/>
                  </a:solidFill>
                </a:rPr>
                <a:t>Learner Profile</a:t>
              </a:r>
            </a:p>
            <a:p>
              <a:r>
                <a:rPr lang="en-CA" altLang="en-US" sz="1400" b="1"/>
                <a:t>In 40s</a:t>
              </a:r>
            </a:p>
            <a:p>
              <a:r>
                <a:rPr lang="en-CA" altLang="en-US" sz="1400" b="1"/>
                <a:t>In role for at least 3 years</a:t>
              </a:r>
            </a:p>
            <a:p>
              <a:r>
                <a:rPr lang="en-CA" altLang="en-US" sz="1400" b="1"/>
                <a:t>Has a current laptop and iPad</a:t>
              </a:r>
            </a:p>
            <a:p>
              <a:r>
                <a:rPr lang="en-CA" altLang="en-US" sz="1400" b="1"/>
                <a:t>Limited time to complete training</a:t>
              </a:r>
            </a:p>
            <a:p>
              <a:r>
                <a:rPr lang="en-CA" altLang="en-US" sz="1400" b="1"/>
                <a:t>Incredibly busy schedule</a:t>
              </a:r>
            </a:p>
            <a:p>
              <a:r>
                <a:rPr lang="en-CA" altLang="en-US" sz="1400" b="1"/>
                <a:t>Training is to prep them for executive roles</a:t>
              </a:r>
            </a:p>
            <a:p>
              <a:r>
                <a:rPr lang="en-CA" altLang="en-US" sz="1400" b="1"/>
                <a:t>Has a deficit in leadership soft skills</a:t>
              </a:r>
            </a:p>
            <a:p>
              <a:r>
                <a:rPr lang="en-CA" altLang="en-US" sz="1400" b="1"/>
                <a:t>Is excited about the training</a:t>
              </a:r>
            </a:p>
            <a:p>
              <a:r>
                <a:rPr lang="en-CA" altLang="en-US" sz="1400" b="1"/>
                <a:t>Has had bad experiences with eLearning</a:t>
              </a:r>
            </a:p>
            <a:p>
              <a:r>
                <a:rPr lang="en-CA" altLang="en-US" sz="1400" b="1"/>
                <a:t>Would not classify themselves as a gamer, but enjoys casual iPad games</a:t>
              </a:r>
            </a:p>
            <a:p>
              <a:r>
                <a:rPr lang="en-CA" altLang="en-US" sz="1400" b="1"/>
                <a:t>Very comfortable with iPads, but not as much with PCs</a:t>
              </a:r>
            </a:p>
            <a:p>
              <a:endParaRPr lang="en-CA" altLang="en-US" sz="1200" b="1">
                <a:solidFill>
                  <a:srgbClr val="A6A6A6"/>
                </a:solidFill>
                <a:effectLst>
                  <a:outerShdw blurRad="38100" dist="38100" dir="2700000" algn="tl">
                    <a:srgbClr val="000000"/>
                  </a:outerShdw>
                </a:effectLst>
              </a:endParaRPr>
            </a:p>
          </p:txBody>
        </p:sp>
      </p:grpSp>
      <p:sp>
        <p:nvSpPr>
          <p:cNvPr id="13315" name="TextBox 10"/>
          <p:cNvSpPr txBox="1">
            <a:spLocks noChangeArrowheads="1"/>
          </p:cNvSpPr>
          <p:nvPr/>
        </p:nvSpPr>
        <p:spPr bwMode="auto">
          <a:xfrm>
            <a:off x="4856163" y="1828800"/>
            <a:ext cx="3971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3600">
                <a:solidFill>
                  <a:schemeClr val="bg1"/>
                </a:solidFill>
              </a:rPr>
              <a:t>What does this tell me about what kind of sim is best for both this training issue AND audience?</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338" name="Group 17"/>
          <p:cNvGrpSpPr>
            <a:grpSpLocks/>
          </p:cNvGrpSpPr>
          <p:nvPr/>
        </p:nvGrpSpPr>
        <p:grpSpPr bwMode="auto">
          <a:xfrm>
            <a:off x="363538" y="225425"/>
            <a:ext cx="4071937" cy="1970088"/>
            <a:chOff x="142940" y="1392854"/>
            <a:chExt cx="4071978" cy="1970510"/>
          </a:xfrm>
        </p:grpSpPr>
        <p:sp>
          <p:nvSpPr>
            <p:cNvPr id="4" name="Oval 34"/>
            <p:cNvSpPr>
              <a:spLocks/>
            </p:cNvSpPr>
            <p:nvPr/>
          </p:nvSpPr>
          <p:spPr bwMode="auto">
            <a:xfrm>
              <a:off x="142940" y="2067052"/>
              <a:ext cx="645058" cy="1296312"/>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r"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nvGrpSpPr>
            <p:cNvPr id="14359" name="Group 6"/>
            <p:cNvGrpSpPr>
              <a:grpSpLocks/>
            </p:cNvGrpSpPr>
            <p:nvPr/>
          </p:nvGrpSpPr>
          <p:grpSpPr bwMode="auto">
            <a:xfrm>
              <a:off x="1496791" y="1392854"/>
              <a:ext cx="2718127" cy="1224823"/>
              <a:chOff x="6188390" y="4120644"/>
              <a:chExt cx="1784729" cy="971671"/>
            </a:xfrm>
          </p:grpSpPr>
          <p:sp>
            <p:nvSpPr>
              <p:cNvPr id="8" name="Oval Callout 7"/>
              <p:cNvSpPr>
                <a:spLocks noChangeArrowheads="1"/>
              </p:cNvSpPr>
              <p:nvPr/>
            </p:nvSpPr>
            <p:spPr bwMode="auto">
              <a:xfrm>
                <a:off x="6188390" y="4120644"/>
                <a:ext cx="1784729" cy="971671"/>
              </a:xfrm>
              <a:prstGeom prst="wedgeEllipseCallout">
                <a:avLst>
                  <a:gd name="adj1" fmla="val -71111"/>
                  <a:gd name="adj2" fmla="val 23949"/>
                </a:avLst>
              </a:prstGeom>
              <a:solidFill>
                <a:schemeClr val="bg1"/>
              </a:solidFill>
              <a:ln w="57150">
                <a:solidFill>
                  <a:srgbClr val="DD6909"/>
                </a:solidFill>
                <a:miter lim="800000"/>
                <a:headEnd/>
                <a:tailEnd/>
              </a:ln>
              <a:effectLst>
                <a:outerShdw blurRad="40000" dist="23000" dir="5400000" rotWithShape="0">
                  <a:srgbClr val="000000">
                    <a:alpha val="34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US" altLang="en-US">
                  <a:solidFill>
                    <a:srgbClr val="FFFFFF"/>
                  </a:solidFill>
                </a:endParaRPr>
              </a:p>
            </p:txBody>
          </p:sp>
          <p:sp>
            <p:nvSpPr>
              <p:cNvPr id="14361" name="TextBox 8"/>
              <p:cNvSpPr txBox="1">
                <a:spLocks noChangeArrowheads="1"/>
              </p:cNvSpPr>
              <p:nvPr/>
            </p:nvSpPr>
            <p:spPr bwMode="auto">
              <a:xfrm>
                <a:off x="6354145" y="4255030"/>
                <a:ext cx="1453218" cy="73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US" altLang="en-US" b="1"/>
                  <a:t>I have no time, </a:t>
                </a:r>
                <a:br>
                  <a:rPr lang="en-US" altLang="en-US" b="1"/>
                </a:br>
                <a:r>
                  <a:rPr lang="en-US" altLang="en-US" b="1"/>
                  <a:t>but I do have a </a:t>
                </a:r>
                <a:r>
                  <a:rPr lang="en-US" altLang="en-US" b="1" dirty="0" err="1"/>
                  <a:t>smartphone</a:t>
                </a:r>
                <a:endParaRPr lang="en-US" altLang="en-US" b="1" dirty="0"/>
              </a:p>
            </p:txBody>
          </p:sp>
        </p:grpSp>
      </p:grpSp>
      <p:grpSp>
        <p:nvGrpSpPr>
          <p:cNvPr id="14339" name="Group 29"/>
          <p:cNvGrpSpPr>
            <a:grpSpLocks/>
          </p:cNvGrpSpPr>
          <p:nvPr/>
        </p:nvGrpSpPr>
        <p:grpSpPr bwMode="auto">
          <a:xfrm>
            <a:off x="363538" y="2405063"/>
            <a:ext cx="4071937" cy="1970087"/>
            <a:chOff x="142940" y="1392854"/>
            <a:chExt cx="4071978" cy="1970510"/>
          </a:xfrm>
        </p:grpSpPr>
        <p:sp>
          <p:nvSpPr>
            <p:cNvPr id="31" name="Oval 34"/>
            <p:cNvSpPr>
              <a:spLocks/>
            </p:cNvSpPr>
            <p:nvPr/>
          </p:nvSpPr>
          <p:spPr bwMode="auto">
            <a:xfrm>
              <a:off x="142940" y="2067052"/>
              <a:ext cx="645058" cy="1296312"/>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r"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nvGrpSpPr>
            <p:cNvPr id="14355" name="Group 31"/>
            <p:cNvGrpSpPr>
              <a:grpSpLocks/>
            </p:cNvGrpSpPr>
            <p:nvPr/>
          </p:nvGrpSpPr>
          <p:grpSpPr bwMode="auto">
            <a:xfrm>
              <a:off x="1496791" y="1392854"/>
              <a:ext cx="2718127" cy="1224823"/>
              <a:chOff x="6188390" y="4120644"/>
              <a:chExt cx="1784729" cy="971671"/>
            </a:xfrm>
          </p:grpSpPr>
          <p:sp>
            <p:nvSpPr>
              <p:cNvPr id="33" name="Oval Callout 32"/>
              <p:cNvSpPr>
                <a:spLocks noChangeArrowheads="1"/>
              </p:cNvSpPr>
              <p:nvPr/>
            </p:nvSpPr>
            <p:spPr bwMode="auto">
              <a:xfrm>
                <a:off x="6188390" y="4120644"/>
                <a:ext cx="1784729" cy="971671"/>
              </a:xfrm>
              <a:prstGeom prst="wedgeEllipseCallout">
                <a:avLst>
                  <a:gd name="adj1" fmla="val -71111"/>
                  <a:gd name="adj2" fmla="val 23949"/>
                </a:avLst>
              </a:prstGeom>
              <a:solidFill>
                <a:schemeClr val="bg1"/>
              </a:solidFill>
              <a:ln w="57150">
                <a:solidFill>
                  <a:schemeClr val="accent1"/>
                </a:solidFill>
                <a:miter lim="800000"/>
                <a:headEnd/>
                <a:tailEnd/>
              </a:ln>
              <a:effectLst>
                <a:outerShdw blurRad="40000" dist="23000" dir="5400000" rotWithShape="0">
                  <a:srgbClr val="000000">
                    <a:alpha val="34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US" altLang="en-US">
                  <a:solidFill>
                    <a:srgbClr val="FFFFFF"/>
                  </a:solidFill>
                </a:endParaRPr>
              </a:p>
            </p:txBody>
          </p:sp>
          <p:sp>
            <p:nvSpPr>
              <p:cNvPr id="14357" name="TextBox 33"/>
              <p:cNvSpPr txBox="1">
                <a:spLocks noChangeArrowheads="1"/>
              </p:cNvSpPr>
              <p:nvPr/>
            </p:nvSpPr>
            <p:spPr bwMode="auto">
              <a:xfrm>
                <a:off x="6354145" y="4255345"/>
                <a:ext cx="1453218" cy="73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US" altLang="en-US" b="1"/>
                  <a:t>I’m a beginner and like learning by watching others</a:t>
                </a:r>
              </a:p>
            </p:txBody>
          </p:sp>
        </p:grpSp>
      </p:grpSp>
      <p:grpSp>
        <p:nvGrpSpPr>
          <p:cNvPr id="14340" name="Group 34"/>
          <p:cNvGrpSpPr>
            <a:grpSpLocks/>
          </p:cNvGrpSpPr>
          <p:nvPr/>
        </p:nvGrpSpPr>
        <p:grpSpPr bwMode="auto">
          <a:xfrm>
            <a:off x="363538" y="4540250"/>
            <a:ext cx="4071937" cy="1970088"/>
            <a:chOff x="142940" y="1392854"/>
            <a:chExt cx="4071978" cy="1970510"/>
          </a:xfrm>
        </p:grpSpPr>
        <p:sp>
          <p:nvSpPr>
            <p:cNvPr id="36" name="Oval 34"/>
            <p:cNvSpPr>
              <a:spLocks/>
            </p:cNvSpPr>
            <p:nvPr/>
          </p:nvSpPr>
          <p:spPr bwMode="auto">
            <a:xfrm>
              <a:off x="142940" y="2067052"/>
              <a:ext cx="645058" cy="1296312"/>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r"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nvGrpSpPr>
            <p:cNvPr id="14351" name="Group 36"/>
            <p:cNvGrpSpPr>
              <a:grpSpLocks/>
            </p:cNvGrpSpPr>
            <p:nvPr/>
          </p:nvGrpSpPr>
          <p:grpSpPr bwMode="auto">
            <a:xfrm>
              <a:off x="1496791" y="1392854"/>
              <a:ext cx="2718127" cy="1224823"/>
              <a:chOff x="6188390" y="4120644"/>
              <a:chExt cx="1784729" cy="971671"/>
            </a:xfrm>
          </p:grpSpPr>
          <p:sp>
            <p:nvSpPr>
              <p:cNvPr id="38" name="Oval Callout 37"/>
              <p:cNvSpPr>
                <a:spLocks noChangeArrowheads="1"/>
              </p:cNvSpPr>
              <p:nvPr/>
            </p:nvSpPr>
            <p:spPr bwMode="auto">
              <a:xfrm>
                <a:off x="6188390" y="4120644"/>
                <a:ext cx="1784729" cy="971671"/>
              </a:xfrm>
              <a:prstGeom prst="wedgeEllipseCallout">
                <a:avLst>
                  <a:gd name="adj1" fmla="val -71111"/>
                  <a:gd name="adj2" fmla="val 23949"/>
                </a:avLst>
              </a:prstGeom>
              <a:solidFill>
                <a:schemeClr val="bg1"/>
              </a:solidFill>
              <a:ln w="57150">
                <a:solidFill>
                  <a:srgbClr val="2FBEBB"/>
                </a:solidFill>
                <a:miter lim="800000"/>
                <a:headEnd/>
                <a:tailEnd/>
              </a:ln>
              <a:effectLst>
                <a:outerShdw blurRad="40000" dist="23000" dir="5400000" rotWithShape="0">
                  <a:srgbClr val="000000">
                    <a:alpha val="34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US" altLang="en-US">
                  <a:solidFill>
                    <a:srgbClr val="FFFFFF"/>
                  </a:solidFill>
                </a:endParaRPr>
              </a:p>
            </p:txBody>
          </p:sp>
          <p:sp>
            <p:nvSpPr>
              <p:cNvPr id="14353" name="TextBox 38"/>
              <p:cNvSpPr txBox="1">
                <a:spLocks noChangeArrowheads="1"/>
              </p:cNvSpPr>
              <p:nvPr/>
            </p:nvSpPr>
            <p:spPr bwMode="auto">
              <a:xfrm>
                <a:off x="6354145" y="4376246"/>
                <a:ext cx="1453218" cy="5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US" altLang="en-US" b="1"/>
                  <a:t>This topic has a lot of gray area</a:t>
                </a:r>
              </a:p>
            </p:txBody>
          </p:sp>
        </p:grpSp>
      </p:grpSp>
      <p:grpSp>
        <p:nvGrpSpPr>
          <p:cNvPr id="14341" name="Group 41"/>
          <p:cNvGrpSpPr>
            <a:grpSpLocks/>
          </p:cNvGrpSpPr>
          <p:nvPr/>
        </p:nvGrpSpPr>
        <p:grpSpPr bwMode="auto">
          <a:xfrm>
            <a:off x="4686300" y="577850"/>
            <a:ext cx="4076700" cy="1446213"/>
            <a:chOff x="4686300" y="749254"/>
            <a:chExt cx="4076700" cy="1446550"/>
          </a:xfrm>
        </p:grpSpPr>
        <p:sp>
          <p:nvSpPr>
            <p:cNvPr id="14348" name="TextBox 39"/>
            <p:cNvSpPr txBox="1">
              <a:spLocks noChangeArrowheads="1"/>
            </p:cNvSpPr>
            <p:nvPr/>
          </p:nvSpPr>
          <p:spPr bwMode="auto">
            <a:xfrm>
              <a:off x="5791200" y="947483"/>
              <a:ext cx="297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2400" b="1">
                  <a:solidFill>
                    <a:schemeClr val="bg1"/>
                  </a:solidFill>
                </a:rPr>
                <a:t>A phone-based sim that can be played quickly</a:t>
              </a:r>
            </a:p>
          </p:txBody>
        </p:sp>
        <p:sp>
          <p:nvSpPr>
            <p:cNvPr id="41" name="TextBox 40"/>
            <p:cNvSpPr txBox="1"/>
            <p:nvPr/>
          </p:nvSpPr>
          <p:spPr>
            <a:xfrm>
              <a:off x="4686300" y="749254"/>
              <a:ext cx="914400" cy="1446550"/>
            </a:xfrm>
            <a:prstGeom prst="rect">
              <a:avLst/>
            </a:prstGeom>
            <a:noFill/>
          </p:spPr>
          <p:txBody>
            <a:bodyPr>
              <a:spAutoFit/>
            </a:bodyPr>
            <a:lstStyle/>
            <a:p>
              <a:pPr fontAlgn="auto">
                <a:spcBef>
                  <a:spcPts val="0"/>
                </a:spcBef>
                <a:spcAft>
                  <a:spcPts val="0"/>
                </a:spcAft>
                <a:defRPr/>
              </a:pPr>
              <a:r>
                <a:rPr lang="en-CA" sz="8800" b="1" dirty="0">
                  <a:solidFill>
                    <a:schemeClr val="accent3"/>
                  </a:solidFill>
                  <a:effectLst>
                    <a:outerShdw blurRad="38100" dist="38100" dir="2700000" algn="tl">
                      <a:srgbClr val="000000">
                        <a:alpha val="43137"/>
                      </a:srgbClr>
                    </a:outerShdw>
                  </a:effectLst>
                  <a:latin typeface="+mn-lt"/>
                  <a:ea typeface="+mn-ea"/>
                  <a:cs typeface="+mn-cs"/>
                </a:rPr>
                <a:t>=</a:t>
              </a:r>
            </a:p>
          </p:txBody>
        </p:sp>
      </p:grpSp>
      <p:grpSp>
        <p:nvGrpSpPr>
          <p:cNvPr id="14342" name="Group 42"/>
          <p:cNvGrpSpPr>
            <a:grpSpLocks/>
          </p:cNvGrpSpPr>
          <p:nvPr/>
        </p:nvGrpSpPr>
        <p:grpSpPr bwMode="auto">
          <a:xfrm>
            <a:off x="4686300" y="2727325"/>
            <a:ext cx="4076700" cy="1766888"/>
            <a:chOff x="4686300" y="749254"/>
            <a:chExt cx="4076700" cy="1767889"/>
          </a:xfrm>
        </p:grpSpPr>
        <p:sp>
          <p:nvSpPr>
            <p:cNvPr id="14346" name="TextBox 43"/>
            <p:cNvSpPr txBox="1">
              <a:spLocks noChangeArrowheads="1"/>
            </p:cNvSpPr>
            <p:nvPr/>
          </p:nvSpPr>
          <p:spPr bwMode="auto">
            <a:xfrm>
              <a:off x="5791200" y="947483"/>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2400" b="1">
                  <a:solidFill>
                    <a:schemeClr val="bg1"/>
                  </a:solidFill>
                </a:rPr>
                <a:t>A sim that lets you watch someone else and then try it yourself</a:t>
              </a:r>
            </a:p>
          </p:txBody>
        </p:sp>
        <p:sp>
          <p:nvSpPr>
            <p:cNvPr id="45" name="TextBox 44"/>
            <p:cNvSpPr txBox="1"/>
            <p:nvPr/>
          </p:nvSpPr>
          <p:spPr>
            <a:xfrm>
              <a:off x="4686300" y="749254"/>
              <a:ext cx="914400" cy="1447032"/>
            </a:xfrm>
            <a:prstGeom prst="rect">
              <a:avLst/>
            </a:prstGeom>
            <a:noFill/>
          </p:spPr>
          <p:txBody>
            <a:bodyPr>
              <a:spAutoFit/>
            </a:bodyPr>
            <a:lstStyle/>
            <a:p>
              <a:pPr fontAlgn="auto">
                <a:spcBef>
                  <a:spcPts val="0"/>
                </a:spcBef>
                <a:spcAft>
                  <a:spcPts val="0"/>
                </a:spcAft>
                <a:defRPr/>
              </a:pPr>
              <a:r>
                <a:rPr lang="en-CA" sz="8800" b="1" dirty="0">
                  <a:solidFill>
                    <a:schemeClr val="accent1"/>
                  </a:solidFill>
                  <a:effectLst>
                    <a:outerShdw blurRad="38100" dist="38100" dir="2700000" algn="tl">
                      <a:srgbClr val="000000">
                        <a:alpha val="43137"/>
                      </a:srgbClr>
                    </a:outerShdw>
                  </a:effectLst>
                  <a:latin typeface="+mn-lt"/>
                  <a:ea typeface="+mn-ea"/>
                  <a:cs typeface="+mn-cs"/>
                </a:rPr>
                <a:t>=</a:t>
              </a:r>
            </a:p>
          </p:txBody>
        </p:sp>
      </p:grpSp>
      <p:grpSp>
        <p:nvGrpSpPr>
          <p:cNvPr id="14343" name="Group 45"/>
          <p:cNvGrpSpPr>
            <a:grpSpLocks/>
          </p:cNvGrpSpPr>
          <p:nvPr/>
        </p:nvGrpSpPr>
        <p:grpSpPr bwMode="auto">
          <a:xfrm>
            <a:off x="4686300" y="4816475"/>
            <a:ext cx="4076700" cy="1446213"/>
            <a:chOff x="4686300" y="749254"/>
            <a:chExt cx="4076700" cy="1446550"/>
          </a:xfrm>
        </p:grpSpPr>
        <p:sp>
          <p:nvSpPr>
            <p:cNvPr id="14344" name="TextBox 46"/>
            <p:cNvSpPr txBox="1">
              <a:spLocks noChangeArrowheads="1"/>
            </p:cNvSpPr>
            <p:nvPr/>
          </p:nvSpPr>
          <p:spPr bwMode="auto">
            <a:xfrm>
              <a:off x="5791200" y="947483"/>
              <a:ext cx="297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2400" b="1">
                  <a:solidFill>
                    <a:schemeClr val="bg1"/>
                  </a:solidFill>
                </a:rPr>
                <a:t>A story-based sim that has branching choices</a:t>
              </a:r>
            </a:p>
          </p:txBody>
        </p:sp>
        <p:sp>
          <p:nvSpPr>
            <p:cNvPr id="48" name="TextBox 47"/>
            <p:cNvSpPr txBox="1"/>
            <p:nvPr/>
          </p:nvSpPr>
          <p:spPr>
            <a:xfrm>
              <a:off x="4686300" y="749254"/>
              <a:ext cx="914400" cy="1446550"/>
            </a:xfrm>
            <a:prstGeom prst="rect">
              <a:avLst/>
            </a:prstGeom>
            <a:noFill/>
          </p:spPr>
          <p:txBody>
            <a:bodyPr>
              <a:spAutoFit/>
            </a:bodyPr>
            <a:lstStyle/>
            <a:p>
              <a:pPr fontAlgn="auto">
                <a:spcBef>
                  <a:spcPts val="0"/>
                </a:spcBef>
                <a:spcAft>
                  <a:spcPts val="0"/>
                </a:spcAft>
                <a:defRPr/>
              </a:pPr>
              <a:r>
                <a:rPr lang="en-CA" sz="8800" b="1" dirty="0">
                  <a:solidFill>
                    <a:schemeClr val="accent5"/>
                  </a:solidFill>
                  <a:effectLst>
                    <a:outerShdw blurRad="38100" dist="38100" dir="2700000" algn="tl">
                      <a:srgbClr val="000000">
                        <a:alpha val="43137"/>
                      </a:srgbClr>
                    </a:outerShdw>
                  </a:effectLst>
                  <a:latin typeface="+mn-lt"/>
                  <a:ea typeface="+mn-ea"/>
                  <a:cs typeface="+mn-cs"/>
                </a:rPr>
                <a:t>=</a:t>
              </a:r>
            </a:p>
          </p:txBody>
        </p:sp>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9" name="Freeform 8"/>
          <p:cNvSpPr/>
          <p:nvPr/>
        </p:nvSpPr>
        <p:spPr>
          <a:xfrm>
            <a:off x="6059488" y="5649913"/>
            <a:ext cx="1966912" cy="577850"/>
          </a:xfrm>
          <a:custGeom>
            <a:avLst/>
            <a:gdLst>
              <a:gd name="connsiteX0" fmla="*/ 43132 w 1967023"/>
              <a:gd name="connsiteY0" fmla="*/ 508958 h 577970"/>
              <a:gd name="connsiteX1" fmla="*/ 51759 w 1967023"/>
              <a:gd name="connsiteY1" fmla="*/ 465826 h 577970"/>
              <a:gd name="connsiteX2" fmla="*/ 25879 w 1967023"/>
              <a:gd name="connsiteY2" fmla="*/ 457200 h 577970"/>
              <a:gd name="connsiteX3" fmla="*/ 0 w 1967023"/>
              <a:gd name="connsiteY3" fmla="*/ 439947 h 577970"/>
              <a:gd name="connsiteX4" fmla="*/ 8626 w 1967023"/>
              <a:gd name="connsiteY4" fmla="*/ 396815 h 577970"/>
              <a:gd name="connsiteX5" fmla="*/ 34506 w 1967023"/>
              <a:gd name="connsiteY5" fmla="*/ 379562 h 577970"/>
              <a:gd name="connsiteX6" fmla="*/ 51759 w 1967023"/>
              <a:gd name="connsiteY6" fmla="*/ 353683 h 577970"/>
              <a:gd name="connsiteX7" fmla="*/ 60385 w 1967023"/>
              <a:gd name="connsiteY7" fmla="*/ 327804 h 577970"/>
              <a:gd name="connsiteX8" fmla="*/ 138023 w 1967023"/>
              <a:gd name="connsiteY8" fmla="*/ 284672 h 577970"/>
              <a:gd name="connsiteX9" fmla="*/ 155275 w 1967023"/>
              <a:gd name="connsiteY9" fmla="*/ 258792 h 577970"/>
              <a:gd name="connsiteX10" fmla="*/ 207034 w 1967023"/>
              <a:gd name="connsiteY10" fmla="*/ 241540 h 577970"/>
              <a:gd name="connsiteX11" fmla="*/ 232913 w 1967023"/>
              <a:gd name="connsiteY11" fmla="*/ 232913 h 577970"/>
              <a:gd name="connsiteX12" fmla="*/ 284672 w 1967023"/>
              <a:gd name="connsiteY12" fmla="*/ 198407 h 577970"/>
              <a:gd name="connsiteX13" fmla="*/ 301925 w 1967023"/>
              <a:gd name="connsiteY13" fmla="*/ 146649 h 577970"/>
              <a:gd name="connsiteX14" fmla="*/ 327804 w 1967023"/>
              <a:gd name="connsiteY14" fmla="*/ 94890 h 577970"/>
              <a:gd name="connsiteX15" fmla="*/ 336430 w 1967023"/>
              <a:gd name="connsiteY15" fmla="*/ 51758 h 577970"/>
              <a:gd name="connsiteX16" fmla="*/ 396815 w 1967023"/>
              <a:gd name="connsiteY16" fmla="*/ 43132 h 577970"/>
              <a:gd name="connsiteX17" fmla="*/ 439947 w 1967023"/>
              <a:gd name="connsiteY17" fmla="*/ 8626 h 577970"/>
              <a:gd name="connsiteX18" fmla="*/ 474453 w 1967023"/>
              <a:gd name="connsiteY18" fmla="*/ 0 h 577970"/>
              <a:gd name="connsiteX19" fmla="*/ 526211 w 1967023"/>
              <a:gd name="connsiteY19" fmla="*/ 25879 h 577970"/>
              <a:gd name="connsiteX20" fmla="*/ 534838 w 1967023"/>
              <a:gd name="connsiteY20" fmla="*/ 51758 h 577970"/>
              <a:gd name="connsiteX21" fmla="*/ 586596 w 1967023"/>
              <a:gd name="connsiteY21" fmla="*/ 86264 h 577970"/>
              <a:gd name="connsiteX22" fmla="*/ 638355 w 1967023"/>
              <a:gd name="connsiteY22" fmla="*/ 112143 h 577970"/>
              <a:gd name="connsiteX23" fmla="*/ 664234 w 1967023"/>
              <a:gd name="connsiteY23" fmla="*/ 103517 h 577970"/>
              <a:gd name="connsiteX24" fmla="*/ 690113 w 1967023"/>
              <a:gd name="connsiteY24" fmla="*/ 181155 h 577970"/>
              <a:gd name="connsiteX25" fmla="*/ 698740 w 1967023"/>
              <a:gd name="connsiteY25" fmla="*/ 207034 h 577970"/>
              <a:gd name="connsiteX26" fmla="*/ 724619 w 1967023"/>
              <a:gd name="connsiteY26" fmla="*/ 224287 h 577970"/>
              <a:gd name="connsiteX27" fmla="*/ 793630 w 1967023"/>
              <a:gd name="connsiteY27" fmla="*/ 181155 h 577970"/>
              <a:gd name="connsiteX28" fmla="*/ 802257 w 1967023"/>
              <a:gd name="connsiteY28" fmla="*/ 155275 h 577970"/>
              <a:gd name="connsiteX29" fmla="*/ 836762 w 1967023"/>
              <a:gd name="connsiteY29" fmla="*/ 77638 h 577970"/>
              <a:gd name="connsiteX30" fmla="*/ 888521 w 1967023"/>
              <a:gd name="connsiteY30" fmla="*/ 69011 h 577970"/>
              <a:gd name="connsiteX31" fmla="*/ 914400 w 1967023"/>
              <a:gd name="connsiteY31" fmla="*/ 17253 h 577970"/>
              <a:gd name="connsiteX32" fmla="*/ 940279 w 1967023"/>
              <a:gd name="connsiteY32" fmla="*/ 8626 h 577970"/>
              <a:gd name="connsiteX33" fmla="*/ 1043796 w 1967023"/>
              <a:gd name="connsiteY33" fmla="*/ 34506 h 577970"/>
              <a:gd name="connsiteX34" fmla="*/ 1061049 w 1967023"/>
              <a:gd name="connsiteY34" fmla="*/ 60385 h 577970"/>
              <a:gd name="connsiteX35" fmla="*/ 1095555 w 1967023"/>
              <a:gd name="connsiteY35" fmla="*/ 103517 h 577970"/>
              <a:gd name="connsiteX36" fmla="*/ 1121434 w 1967023"/>
              <a:gd name="connsiteY36" fmla="*/ 94890 h 577970"/>
              <a:gd name="connsiteX37" fmla="*/ 1147313 w 1967023"/>
              <a:gd name="connsiteY37" fmla="*/ 103517 h 577970"/>
              <a:gd name="connsiteX38" fmla="*/ 1155940 w 1967023"/>
              <a:gd name="connsiteY38" fmla="*/ 129396 h 577970"/>
              <a:gd name="connsiteX39" fmla="*/ 1181819 w 1967023"/>
              <a:gd name="connsiteY39" fmla="*/ 155275 h 577970"/>
              <a:gd name="connsiteX40" fmla="*/ 1259457 w 1967023"/>
              <a:gd name="connsiteY40" fmla="*/ 198407 h 577970"/>
              <a:gd name="connsiteX41" fmla="*/ 1276709 w 1967023"/>
              <a:gd name="connsiteY41" fmla="*/ 94890 h 577970"/>
              <a:gd name="connsiteX42" fmla="*/ 1285336 w 1967023"/>
              <a:gd name="connsiteY42" fmla="*/ 69011 h 577970"/>
              <a:gd name="connsiteX43" fmla="*/ 1311215 w 1967023"/>
              <a:gd name="connsiteY43" fmla="*/ 60385 h 577970"/>
              <a:gd name="connsiteX44" fmla="*/ 1354347 w 1967023"/>
              <a:gd name="connsiteY44" fmla="*/ 51758 h 577970"/>
              <a:gd name="connsiteX45" fmla="*/ 1406106 w 1967023"/>
              <a:gd name="connsiteY45" fmla="*/ 17253 h 577970"/>
              <a:gd name="connsiteX46" fmla="*/ 1431985 w 1967023"/>
              <a:gd name="connsiteY46" fmla="*/ 0 h 577970"/>
              <a:gd name="connsiteX47" fmla="*/ 1466491 w 1967023"/>
              <a:gd name="connsiteY47" fmla="*/ 8626 h 577970"/>
              <a:gd name="connsiteX48" fmla="*/ 1518249 w 1967023"/>
              <a:gd name="connsiteY48" fmla="*/ 25879 h 577970"/>
              <a:gd name="connsiteX49" fmla="*/ 1544128 w 1967023"/>
              <a:gd name="connsiteY49" fmla="*/ 43132 h 577970"/>
              <a:gd name="connsiteX50" fmla="*/ 1570008 w 1967023"/>
              <a:gd name="connsiteY50" fmla="*/ 94890 h 577970"/>
              <a:gd name="connsiteX51" fmla="*/ 1587260 w 1967023"/>
              <a:gd name="connsiteY51" fmla="*/ 120770 h 577970"/>
              <a:gd name="connsiteX52" fmla="*/ 1673525 w 1967023"/>
              <a:gd name="connsiteY52" fmla="*/ 120770 h 577970"/>
              <a:gd name="connsiteX53" fmla="*/ 1699404 w 1967023"/>
              <a:gd name="connsiteY53" fmla="*/ 138023 h 577970"/>
              <a:gd name="connsiteX54" fmla="*/ 1716657 w 1967023"/>
              <a:gd name="connsiteY54" fmla="*/ 267419 h 577970"/>
              <a:gd name="connsiteX55" fmla="*/ 1733909 w 1967023"/>
              <a:gd name="connsiteY55" fmla="*/ 293298 h 577970"/>
              <a:gd name="connsiteX56" fmla="*/ 1759789 w 1967023"/>
              <a:gd name="connsiteY56" fmla="*/ 301924 h 577970"/>
              <a:gd name="connsiteX57" fmla="*/ 1777042 w 1967023"/>
              <a:gd name="connsiteY57" fmla="*/ 276045 h 577970"/>
              <a:gd name="connsiteX58" fmla="*/ 1785668 w 1967023"/>
              <a:gd name="connsiteY58" fmla="*/ 250166 h 577970"/>
              <a:gd name="connsiteX59" fmla="*/ 1811547 w 1967023"/>
              <a:gd name="connsiteY59" fmla="*/ 258792 h 577970"/>
              <a:gd name="connsiteX60" fmla="*/ 1837426 w 1967023"/>
              <a:gd name="connsiteY60" fmla="*/ 276045 h 577970"/>
              <a:gd name="connsiteX61" fmla="*/ 1820174 w 1967023"/>
              <a:gd name="connsiteY61" fmla="*/ 327804 h 577970"/>
              <a:gd name="connsiteX62" fmla="*/ 1828800 w 1967023"/>
              <a:gd name="connsiteY62" fmla="*/ 362309 h 577970"/>
              <a:gd name="connsiteX63" fmla="*/ 1880559 w 1967023"/>
              <a:gd name="connsiteY63" fmla="*/ 396815 h 577970"/>
              <a:gd name="connsiteX64" fmla="*/ 1958196 w 1967023"/>
              <a:gd name="connsiteY64" fmla="*/ 388189 h 577970"/>
              <a:gd name="connsiteX65" fmla="*/ 1966823 w 1967023"/>
              <a:gd name="connsiteY65" fmla="*/ 414068 h 577970"/>
              <a:gd name="connsiteX66" fmla="*/ 1923691 w 1967023"/>
              <a:gd name="connsiteY66" fmla="*/ 465826 h 577970"/>
              <a:gd name="connsiteX67" fmla="*/ 1897811 w 1967023"/>
              <a:gd name="connsiteY67" fmla="*/ 577970 h 577970"/>
              <a:gd name="connsiteX68" fmla="*/ 1449238 w 1967023"/>
              <a:gd name="connsiteY68" fmla="*/ 552090 h 577970"/>
              <a:gd name="connsiteX69" fmla="*/ 1397479 w 1967023"/>
              <a:gd name="connsiteY69" fmla="*/ 543464 h 577970"/>
              <a:gd name="connsiteX70" fmla="*/ 1259457 w 1967023"/>
              <a:gd name="connsiteY70" fmla="*/ 526211 h 577970"/>
              <a:gd name="connsiteX71" fmla="*/ 974785 w 1967023"/>
              <a:gd name="connsiteY71" fmla="*/ 534838 h 577970"/>
              <a:gd name="connsiteX72" fmla="*/ 931653 w 1967023"/>
              <a:gd name="connsiteY72" fmla="*/ 543464 h 577970"/>
              <a:gd name="connsiteX73" fmla="*/ 819509 w 1967023"/>
              <a:gd name="connsiteY73" fmla="*/ 560717 h 577970"/>
              <a:gd name="connsiteX74" fmla="*/ 362309 w 1967023"/>
              <a:gd name="connsiteY74" fmla="*/ 552090 h 577970"/>
              <a:gd name="connsiteX75" fmla="*/ 172528 w 1967023"/>
              <a:gd name="connsiteY75" fmla="*/ 534838 h 577970"/>
              <a:gd name="connsiteX76" fmla="*/ 86264 w 1967023"/>
              <a:gd name="connsiteY76" fmla="*/ 543464 h 577970"/>
              <a:gd name="connsiteX77" fmla="*/ 34506 w 1967023"/>
              <a:gd name="connsiteY77" fmla="*/ 552090 h 577970"/>
              <a:gd name="connsiteX78" fmla="*/ 17253 w 1967023"/>
              <a:gd name="connsiteY78" fmla="*/ 526211 h 577970"/>
              <a:gd name="connsiteX79" fmla="*/ 43132 w 1967023"/>
              <a:gd name="connsiteY79" fmla="*/ 508958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67023" h="577970">
                <a:moveTo>
                  <a:pt x="43132" y="508958"/>
                </a:moveTo>
                <a:cubicBezTo>
                  <a:pt x="48883" y="498894"/>
                  <a:pt x="56396" y="479736"/>
                  <a:pt x="51759" y="465826"/>
                </a:cubicBezTo>
                <a:cubicBezTo>
                  <a:pt x="48883" y="457199"/>
                  <a:pt x="34012" y="461267"/>
                  <a:pt x="25879" y="457200"/>
                </a:cubicBezTo>
                <a:cubicBezTo>
                  <a:pt x="16606" y="452564"/>
                  <a:pt x="8626" y="445698"/>
                  <a:pt x="0" y="439947"/>
                </a:cubicBezTo>
                <a:cubicBezTo>
                  <a:pt x="2875" y="425570"/>
                  <a:pt x="1352" y="409545"/>
                  <a:pt x="8626" y="396815"/>
                </a:cubicBezTo>
                <a:cubicBezTo>
                  <a:pt x="13770" y="387813"/>
                  <a:pt x="27175" y="386893"/>
                  <a:pt x="34506" y="379562"/>
                </a:cubicBezTo>
                <a:cubicBezTo>
                  <a:pt x="41837" y="372231"/>
                  <a:pt x="46008" y="362309"/>
                  <a:pt x="51759" y="353683"/>
                </a:cubicBezTo>
                <a:cubicBezTo>
                  <a:pt x="54634" y="345057"/>
                  <a:pt x="53955" y="334234"/>
                  <a:pt x="60385" y="327804"/>
                </a:cubicBezTo>
                <a:cubicBezTo>
                  <a:pt x="90049" y="298140"/>
                  <a:pt x="105479" y="295519"/>
                  <a:pt x="138023" y="284672"/>
                </a:cubicBezTo>
                <a:cubicBezTo>
                  <a:pt x="143774" y="276045"/>
                  <a:pt x="146483" y="264287"/>
                  <a:pt x="155275" y="258792"/>
                </a:cubicBezTo>
                <a:cubicBezTo>
                  <a:pt x="170697" y="249153"/>
                  <a:pt x="189781" y="247291"/>
                  <a:pt x="207034" y="241540"/>
                </a:cubicBezTo>
                <a:cubicBezTo>
                  <a:pt x="215660" y="238665"/>
                  <a:pt x="225347" y="237957"/>
                  <a:pt x="232913" y="232913"/>
                </a:cubicBezTo>
                <a:lnTo>
                  <a:pt x="284672" y="198407"/>
                </a:lnTo>
                <a:cubicBezTo>
                  <a:pt x="290423" y="181154"/>
                  <a:pt x="291838" y="161781"/>
                  <a:pt x="301925" y="146649"/>
                </a:cubicBezTo>
                <a:cubicBezTo>
                  <a:pt x="318791" y="121349"/>
                  <a:pt x="320661" y="123461"/>
                  <a:pt x="327804" y="94890"/>
                </a:cubicBezTo>
                <a:cubicBezTo>
                  <a:pt x="331360" y="80666"/>
                  <a:pt x="324700" y="60555"/>
                  <a:pt x="336430" y="51758"/>
                </a:cubicBezTo>
                <a:cubicBezTo>
                  <a:pt x="352696" y="39558"/>
                  <a:pt x="376687" y="46007"/>
                  <a:pt x="396815" y="43132"/>
                </a:cubicBezTo>
                <a:cubicBezTo>
                  <a:pt x="481417" y="14932"/>
                  <a:pt x="361908" y="60652"/>
                  <a:pt x="439947" y="8626"/>
                </a:cubicBezTo>
                <a:cubicBezTo>
                  <a:pt x="449812" y="2050"/>
                  <a:pt x="462951" y="2875"/>
                  <a:pt x="474453" y="0"/>
                </a:cubicBezTo>
                <a:cubicBezTo>
                  <a:pt x="491502" y="5683"/>
                  <a:pt x="514048" y="10676"/>
                  <a:pt x="526211" y="25879"/>
                </a:cubicBezTo>
                <a:cubicBezTo>
                  <a:pt x="531891" y="32979"/>
                  <a:pt x="528408" y="45328"/>
                  <a:pt x="534838" y="51758"/>
                </a:cubicBezTo>
                <a:cubicBezTo>
                  <a:pt x="549500" y="66420"/>
                  <a:pt x="569343" y="74762"/>
                  <a:pt x="586596" y="86264"/>
                </a:cubicBezTo>
                <a:cubicBezTo>
                  <a:pt x="620041" y="108561"/>
                  <a:pt x="602639" y="100239"/>
                  <a:pt x="638355" y="112143"/>
                </a:cubicBezTo>
                <a:cubicBezTo>
                  <a:pt x="646981" y="109268"/>
                  <a:pt x="657804" y="97087"/>
                  <a:pt x="664234" y="103517"/>
                </a:cubicBezTo>
                <a:cubicBezTo>
                  <a:pt x="664238" y="103521"/>
                  <a:pt x="685799" y="168213"/>
                  <a:pt x="690113" y="181155"/>
                </a:cubicBezTo>
                <a:cubicBezTo>
                  <a:pt x="692988" y="189781"/>
                  <a:pt x="691174" y="201990"/>
                  <a:pt x="698740" y="207034"/>
                </a:cubicBezTo>
                <a:lnTo>
                  <a:pt x="724619" y="224287"/>
                </a:lnTo>
                <a:cubicBezTo>
                  <a:pt x="771825" y="208551"/>
                  <a:pt x="774491" y="219431"/>
                  <a:pt x="793630" y="181155"/>
                </a:cubicBezTo>
                <a:cubicBezTo>
                  <a:pt x="797697" y="173022"/>
                  <a:pt x="799381" y="163902"/>
                  <a:pt x="802257" y="155275"/>
                </a:cubicBezTo>
                <a:cubicBezTo>
                  <a:pt x="817434" y="3502"/>
                  <a:pt x="781692" y="77638"/>
                  <a:pt x="836762" y="77638"/>
                </a:cubicBezTo>
                <a:cubicBezTo>
                  <a:pt x="854253" y="77638"/>
                  <a:pt x="871268" y="71887"/>
                  <a:pt x="888521" y="69011"/>
                </a:cubicBezTo>
                <a:cubicBezTo>
                  <a:pt x="894204" y="51962"/>
                  <a:pt x="899197" y="29416"/>
                  <a:pt x="914400" y="17253"/>
                </a:cubicBezTo>
                <a:cubicBezTo>
                  <a:pt x="921500" y="11573"/>
                  <a:pt x="931653" y="11502"/>
                  <a:pt x="940279" y="8626"/>
                </a:cubicBezTo>
                <a:cubicBezTo>
                  <a:pt x="983444" y="13422"/>
                  <a:pt x="1014080" y="4790"/>
                  <a:pt x="1043796" y="34506"/>
                </a:cubicBezTo>
                <a:cubicBezTo>
                  <a:pt x="1051127" y="41837"/>
                  <a:pt x="1055298" y="51759"/>
                  <a:pt x="1061049" y="60385"/>
                </a:cubicBezTo>
                <a:cubicBezTo>
                  <a:pt x="1067777" y="80571"/>
                  <a:pt x="1068011" y="98927"/>
                  <a:pt x="1095555" y="103517"/>
                </a:cubicBezTo>
                <a:cubicBezTo>
                  <a:pt x="1104524" y="105012"/>
                  <a:pt x="1112808" y="97766"/>
                  <a:pt x="1121434" y="94890"/>
                </a:cubicBezTo>
                <a:cubicBezTo>
                  <a:pt x="1130060" y="97766"/>
                  <a:pt x="1140883" y="97087"/>
                  <a:pt x="1147313" y="103517"/>
                </a:cubicBezTo>
                <a:cubicBezTo>
                  <a:pt x="1153743" y="109947"/>
                  <a:pt x="1150896" y="121830"/>
                  <a:pt x="1155940" y="129396"/>
                </a:cubicBezTo>
                <a:cubicBezTo>
                  <a:pt x="1162707" y="139547"/>
                  <a:pt x="1173193" y="146649"/>
                  <a:pt x="1181819" y="155275"/>
                </a:cubicBezTo>
                <a:cubicBezTo>
                  <a:pt x="1205502" y="226323"/>
                  <a:pt x="1181069" y="209606"/>
                  <a:pt x="1259457" y="198407"/>
                </a:cubicBezTo>
                <a:cubicBezTo>
                  <a:pt x="1279681" y="137734"/>
                  <a:pt x="1257447" y="210463"/>
                  <a:pt x="1276709" y="94890"/>
                </a:cubicBezTo>
                <a:cubicBezTo>
                  <a:pt x="1278204" y="85921"/>
                  <a:pt x="1278906" y="75441"/>
                  <a:pt x="1285336" y="69011"/>
                </a:cubicBezTo>
                <a:cubicBezTo>
                  <a:pt x="1291766" y="62581"/>
                  <a:pt x="1302394" y="62590"/>
                  <a:pt x="1311215" y="60385"/>
                </a:cubicBezTo>
                <a:cubicBezTo>
                  <a:pt x="1325439" y="56829"/>
                  <a:pt x="1339970" y="54634"/>
                  <a:pt x="1354347" y="51758"/>
                </a:cubicBezTo>
                <a:lnTo>
                  <a:pt x="1406106" y="17253"/>
                </a:lnTo>
                <a:lnTo>
                  <a:pt x="1431985" y="0"/>
                </a:lnTo>
                <a:cubicBezTo>
                  <a:pt x="1443487" y="2875"/>
                  <a:pt x="1455135" y="5219"/>
                  <a:pt x="1466491" y="8626"/>
                </a:cubicBezTo>
                <a:cubicBezTo>
                  <a:pt x="1483910" y="13852"/>
                  <a:pt x="1518249" y="25879"/>
                  <a:pt x="1518249" y="25879"/>
                </a:cubicBezTo>
                <a:cubicBezTo>
                  <a:pt x="1526875" y="31630"/>
                  <a:pt x="1536797" y="35801"/>
                  <a:pt x="1544128" y="43132"/>
                </a:cubicBezTo>
                <a:cubicBezTo>
                  <a:pt x="1568848" y="67852"/>
                  <a:pt x="1555977" y="66828"/>
                  <a:pt x="1570008" y="94890"/>
                </a:cubicBezTo>
                <a:cubicBezTo>
                  <a:pt x="1574645" y="104163"/>
                  <a:pt x="1581509" y="112143"/>
                  <a:pt x="1587260" y="120770"/>
                </a:cubicBezTo>
                <a:cubicBezTo>
                  <a:pt x="1645550" y="101340"/>
                  <a:pt x="1626761" y="94048"/>
                  <a:pt x="1673525" y="120770"/>
                </a:cubicBezTo>
                <a:cubicBezTo>
                  <a:pt x="1682527" y="125914"/>
                  <a:pt x="1690778" y="132272"/>
                  <a:pt x="1699404" y="138023"/>
                </a:cubicBezTo>
                <a:cubicBezTo>
                  <a:pt x="1701332" y="161166"/>
                  <a:pt x="1699037" y="232179"/>
                  <a:pt x="1716657" y="267419"/>
                </a:cubicBezTo>
                <a:cubicBezTo>
                  <a:pt x="1721293" y="276692"/>
                  <a:pt x="1725813" y="286822"/>
                  <a:pt x="1733909" y="293298"/>
                </a:cubicBezTo>
                <a:cubicBezTo>
                  <a:pt x="1741010" y="298978"/>
                  <a:pt x="1751162" y="299049"/>
                  <a:pt x="1759789" y="301924"/>
                </a:cubicBezTo>
                <a:cubicBezTo>
                  <a:pt x="1765540" y="293298"/>
                  <a:pt x="1772405" y="285318"/>
                  <a:pt x="1777042" y="276045"/>
                </a:cubicBezTo>
                <a:cubicBezTo>
                  <a:pt x="1781108" y="267912"/>
                  <a:pt x="1777535" y="254233"/>
                  <a:pt x="1785668" y="250166"/>
                </a:cubicBezTo>
                <a:cubicBezTo>
                  <a:pt x="1793801" y="246099"/>
                  <a:pt x="1802921" y="255917"/>
                  <a:pt x="1811547" y="258792"/>
                </a:cubicBezTo>
                <a:cubicBezTo>
                  <a:pt x="1820173" y="264543"/>
                  <a:pt x="1836140" y="265757"/>
                  <a:pt x="1837426" y="276045"/>
                </a:cubicBezTo>
                <a:cubicBezTo>
                  <a:pt x="1839682" y="294091"/>
                  <a:pt x="1820174" y="327804"/>
                  <a:pt x="1820174" y="327804"/>
                </a:cubicBezTo>
                <a:cubicBezTo>
                  <a:pt x="1823049" y="339306"/>
                  <a:pt x="1822918" y="352015"/>
                  <a:pt x="1828800" y="362309"/>
                </a:cubicBezTo>
                <a:cubicBezTo>
                  <a:pt x="1844005" y="388918"/>
                  <a:pt x="1855854" y="388581"/>
                  <a:pt x="1880559" y="396815"/>
                </a:cubicBezTo>
                <a:cubicBezTo>
                  <a:pt x="1940943" y="376686"/>
                  <a:pt x="1915064" y="373811"/>
                  <a:pt x="1958196" y="388189"/>
                </a:cubicBezTo>
                <a:cubicBezTo>
                  <a:pt x="1961072" y="396815"/>
                  <a:pt x="1968318" y="405099"/>
                  <a:pt x="1966823" y="414068"/>
                </a:cubicBezTo>
                <a:cubicBezTo>
                  <a:pt x="1964421" y="428479"/>
                  <a:pt x="1931463" y="458054"/>
                  <a:pt x="1923691" y="465826"/>
                </a:cubicBezTo>
                <a:cubicBezTo>
                  <a:pt x="1900008" y="536874"/>
                  <a:pt x="1909010" y="499582"/>
                  <a:pt x="1897811" y="577970"/>
                </a:cubicBezTo>
                <a:cubicBezTo>
                  <a:pt x="1309313" y="563957"/>
                  <a:pt x="1701749" y="594173"/>
                  <a:pt x="1449238" y="552090"/>
                </a:cubicBezTo>
                <a:cubicBezTo>
                  <a:pt x="1431985" y="549215"/>
                  <a:pt x="1414810" y="545827"/>
                  <a:pt x="1397479" y="543464"/>
                </a:cubicBezTo>
                <a:cubicBezTo>
                  <a:pt x="1351539" y="537199"/>
                  <a:pt x="1259457" y="526211"/>
                  <a:pt x="1259457" y="526211"/>
                </a:cubicBezTo>
                <a:cubicBezTo>
                  <a:pt x="1164566" y="529087"/>
                  <a:pt x="1069588" y="529848"/>
                  <a:pt x="974785" y="534838"/>
                </a:cubicBezTo>
                <a:cubicBezTo>
                  <a:pt x="960143" y="535609"/>
                  <a:pt x="946145" y="541235"/>
                  <a:pt x="931653" y="543464"/>
                </a:cubicBezTo>
                <a:cubicBezTo>
                  <a:pt x="795888" y="564350"/>
                  <a:pt x="918392" y="540939"/>
                  <a:pt x="819509" y="560717"/>
                </a:cubicBezTo>
                <a:lnTo>
                  <a:pt x="362309" y="552090"/>
                </a:lnTo>
                <a:cubicBezTo>
                  <a:pt x="229484" y="548295"/>
                  <a:pt x="255155" y="551363"/>
                  <a:pt x="172528" y="534838"/>
                </a:cubicBezTo>
                <a:cubicBezTo>
                  <a:pt x="143773" y="537713"/>
                  <a:pt x="114939" y="539880"/>
                  <a:pt x="86264" y="543464"/>
                </a:cubicBezTo>
                <a:cubicBezTo>
                  <a:pt x="68908" y="545633"/>
                  <a:pt x="51474" y="556332"/>
                  <a:pt x="34506" y="552090"/>
                </a:cubicBezTo>
                <a:cubicBezTo>
                  <a:pt x="24448" y="549575"/>
                  <a:pt x="23004" y="534837"/>
                  <a:pt x="17253" y="526211"/>
                </a:cubicBezTo>
                <a:cubicBezTo>
                  <a:pt x="37696" y="495547"/>
                  <a:pt x="37381" y="519022"/>
                  <a:pt x="43132" y="508958"/>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363" name="AutoShape 2" descr="data:image/jpeg;base64,/9j/4AAQSkZJRgABAQAAAQABAAD/2wCEAAkGBxQTEhQSExQVFhUXGB8YGRgYGRcXHRkWIhgdHBwgHRwbHCggHBwlHBgdITIhJSorMS4uGx8zODMsNyotLisBCgoKDg0OGxAQGzIkICYzLDc0LDQsLSw3LCwyLDIsLzQ0LCwyLCwsLC8sNCwsLCwsLCwsLDQvLCwsLCwsLCwsLP/AABEIAMIBAwMBEQACEQEDEQH/xAAbAAEAAgMBAQAAAAAAAAAAAAAAAwQBAgUGB//EAEkQAAICAQMBBQMHBwoFAwUAAAECAxEABBIhMQUTIkFRBjJhIzNxcoGRsxQVQnOhsdE1UlNUYnSSk7LBJDRDtMJE4eIHZIKDov/EABsBAQACAwEBAAAAAAAAAAAAAAABAgMEBQYH/8QAPhEAAQMCAwQGCAQGAwEBAQAAAQACEQMhBBIxQVFhcQUTgZGxwQYiMjSh0eHwFBUzghYjQlJysmLC8UPSkv/aAAwDAQACEQMRAD8At57Rc5MImETCLKKSQACSTQA8z5ZBIAkopG0zgElGAB2ng8N6H4/DKiow6H/xTBW/5vl3bO7fdV7dpvb0uq6fHK9dTy5swjfKnKdIQaCUts7t91Xt2m69arpk9dTy5swjmmU6Qsr2dKSQIpCRQI2twSLF8emQa9MCS4d6ZTuVYjMqqmETCJhEwiYRMImEWVUkgAWTwAPM5BIAkopV0khsBGJDbT4Tw3ofj8MqarBtG/sUwVv+bpb291JdXW1rodT06c5Xr6cTmHepynctH0cgJBRwVG4gqeF9T6D45IqsIBBF7dqjKVmHRyOpZUdlHBIUkXVnkfDDqrGmHEA80DSdFBmRQmEVh9BKF3GNwprkqQOenP25jFamTAcJ5q2U7ls/Zswq4pBfTwtzxZ8vQHIFekdHDvTK7ctYtBKwBWNyCLBCk2Lq+nS8OrU2mC4d6BpOxRTwMhp1KnrRBBr7cu17XCWmVBBGq0yyhMImETCJhEwiYRMImEU+gl2yxsQTtdWock0wND45jqtzMc3eD4KWmCCvY/np9wMkLMO+8AQIx4VgA4DcSC14P83ON+FblIY4D1bzI3XFtNe9bOc7RtVLT6wLGI2hJ3RSi1YMhVipsyFyQo2ncb4vMz6WZ5cHaFuyDb/jGu7eqAwIjf8AcrV2H5VE2x1jhVdq1HQF8Df3gUqSeGvrxWSAeocJBLp3+ETI2hP6hwUWnjsmIrINmp70WsYJbaLSmkA3cWKJsc1l3uj15F2xqd+thpzAhQBs4rmanSyTPJKqEbmdtpI3dbNA8tV80M2mVKdJrWE6ACdn0lUIJJK52bKosZBIAkqQCTAUen1CuxVTbLVijdG6PxHB5+B9M1sNjaGJaXUnSBb7lZq+Gq0HBtQQVag07P7o8rJNABelkngC+LzO6o1uqwgEqcdly7im2iCB4iqiz0piaN+VHnKfiKeXNP3y1ttU5DMKrJGVJVgQQaIPBBzK1wcJCha5KhS6OUJIjm6V1Y11oMD/ALZSo3MwtG0FSDBleoX2qiDbhCV+V3cVbLTWW5962Jrp5X55yz0dUIgvm0cjb4WWfrRuVU6tdMncOjm4pOoVb7zbV7XNDwmzd89Myim6u7rGkajefZneBv3QqyGiCs6ftBJZWjiWTa8BhRQEtCSD5uAV6myQch9F9Ngc8iQ7MTe/wsUDgTA3KrptdFGixky3HP3oIVBdKF2nxnbyOovjMr6NR7i8RdsanfO6/wAFAcAI4rk6qbe7vQG5i1DoLN0M26bMjQ3csZMmVHl1Cuz6tWghiogozkmhVMR0568fDMDaThVc/eB8FckZQF0ou2YkeF17wmKIxcogs01H3z5kcZrOwtRzXtdHrGdTw4K4eAQdysSe0ySR7ZFO4oVNIrL74IpS4sACsxDAOY+WG0g6mdN8Hap60EXXndUyliU6H+yE5+ChmH7c6VMODYd4z8YCwmNiiy6hMImETCJhEwiYRMImEW0MhVlZTRUhgfQg2P25DmhwLToVIMLrDt9lbfGoQtJ3j2dwL0QasWqmzxZPPBzT/BNc3K8zaBst5n7hX6wi4WNP2vt8KrtgCsGQksSrsARuC7uu0ChxXN85rY91PDUuuqmTLbgbRpbvnyWxhaL8RU6tnFaydtxgNC7/ACWwR7Crq42m1O7u/eBN8rRvpnHPTuFa7NBDpJ0362ndxniukOhcQRqI5ofaGJi3eOG8ayLSyLtdQFH6B3DaoBHw6g5H57hGxlkWINpkG++11P5JiTrHesp7SJauZAZUZ2R9rgDfe61203LEjpz6jjIPTmCu0A5TEiN2l5t97U/JMVraea5Imh/ph/gk/hm5/FGE3FU/IcTvCw0sNfPD/BJ/DKv9JsI5pbBupb0FiWuBEWVbsZIopDK04JO0Uqyrwu4jnbdkub+FD45yOi+k8Ngqb6ZJOY7vv77hv9IdH4jFva+AIG/7++Untx9txBmJcFXTY6hZBx5bTtOzyNci78jQ6B6fwkCJkGQYHx3+K0fyPE8O9b/n6EqUdw0dIFADqV2ClO7Zyau7HN8Vlfz7CA5myDebazrabcL96n8kxOhjvVHW9oRyyNI0w3MbNJIB9nGZ6fpJg6bAxoMBVPQWJJkkKHvof6Yf4JP4Zk/ijCbio/IcTvCd9D/TD/BJ/DH8UYTcU/IcTvCys0Fi5ePOlcGvgdpr7sg+lGFiwPcn5Did4710tX25CzxyRvsZECC1aQEBdo4MYF0T/wC2a1Pp/CBrmOkgmdI471c9CYmQRHesQ9ux98k0kgcpW0Khj5BvmozY6/xw7p/B9WabARPb5oOhMTMmFR1OpgZiyy0Cboq7H48hB5/DM7PSbChoBB7vqVQ9A4mdneo++h/ph/gk/hl/4owm4p+Q4neE76H+mH+CT+GP4owm4p+Q4neE76H+mH+CT+GP4owm4p+Q4neFrPNGpRQ5Jf3RsdbFE3ZFVQOb2C6Yo4up1bAQYm608X0bVwzM7yImLb1tnWXPTCJhEwiYRMImETCJhEwiYRMImEWJT8nL9UfipnnvSb3L9w812Og/e+wrmdmaIzSiMMxLsSWYlj6sSWNnjPBNDq9QSbr1xy0KZgWC9NP7FgKSspLVwCALPp1zddgBFitRuPM3FlS7B9nFnj3lyp3FaAB6V8fjmKhhBUbJKy4jFmm7KBKj0/YKNo/yrvP+m0lUKoX530465IwYNPNtvZQ7FxVyRa110dP7HKyK3esNyg+6PMX65kGAaRMrG7HOBIyrjdu9jGCRUB3Bx4TwLN0R+0ffmrXw5puAF5W1h8QKrSTaF24/YtaFytdc0oq/vzaHR7YuVqHpAzZqqxey6Gd4e9PgRWuhfiJHIv8As5UYFuciVc405A6Nql1vsdtRmSQswFhSAL+F3kvwADSWm6hmPlwDhZeTzmLophEwiYRMImETCJhEwi0TnUQMSxNleWJAURPQAJpRyenrnpvRqo52LDSdAfJee6eptbRDhqXCe4r0Ge/Xk0wiYRMImETCJhEwiYRMImETCJhFrP8ANS/UH4qZ570m9x/cPNdjoL3scitPZjtSPTylpmCIy7S7GgpJBFnyFir+OeJwDoqRvXqMeP5WY7D9F6j2iGtKh9DJAfD7kikhj/ZcHjj1FdORnYbG1cR+fVqg9gNRLJpS86hJWlcuo6BrHTk/T1zBSy3ymRJWzUzw3OIMBc7s/wDkAf3Jvw2zI3bzPiVQ7OTfAL0UuoKQQlastCnPozop/YxxT9kclFYw48/Nc/t7tRRrNDpgflGcyEccRhHFnmxbHjjna3pkPbIB4q1N8Et3gq/q5ZDqFiRwi90znwhiSHVR1PAonMg0WIk5oC5Xs60h1+u7whtoiRWAAtQu7kAmjbn9mYy4F8DcsjWuFOTtPkuxpNeds7vdRSMPCpY7VAPQWSefLMkLGHWMr5hFqu9He8gOSwvg0SSLHrWcDENy1XDiu/hn56LXbwFvmBZ0wiYRMImETCJhEwi1j+fg+s34T56P0Y98PIrg+kHu7f8ALyK7+fQl5BMImETCJhEwiYRMImETCJhEwiYRaz/NS/UH4qZ570m9x/cPNdjoL3sciqvYSwNL3eoQOkg2U11uJFdPXp9ueHwJHW3C9Tjp6k/c7F7zSaGDSRNsURRKCxALbVAsmhZrqTx1JztSSuKA1gsuD/8AT72gXUpJxsZ5HlVeeYy9A2QPQff0zBTAa57RsPjdZnvL2MebSPAwpPbfVRaPs54lUKHXuIkF9XG3jg9ASefSr5GZgNTzWFzogch5Lf2tlZezgyHawOn2n0PfR0cxZstOeHks5aHVcvHzXgPZ1po9UNbrZe+kWl3CztjF3Xh+N0B6+uatXHNqPaGCBO1bGH6PfTa91QguItGwfD75r63Noo5drkWdtBlZl8Jo9VI44BzfWjAK5nZUCR6zURopHycbNZJsksLskkmlr7BmPKesLt4WbMOqDRsJW/s25MmtBPA1Jr4fJof35fascANB5+K+fyvbOarxt0+sc4OIEVXDiu7hzNJp4LXMKzJhEwiYRMImETCJhFrH8/B9Zvwnz0fox74eRXB9IPd2/wCXkV38+hLyCYRMImETCJhEwiYRMImETCJhEwi1n+al+oPxUzz3pN7j+4ea7HQXvY5FcKSPcCvrxx1+z4589Y4tcCNV7N7Q5padCuJqvZmf3ZNXqNjdVffyt9OWo/dnXPSTm604++S4o6IDv/rI5fVdXX9lsYgEMkNVsdQVoegIrgjyvNGjWfSf1hEz8V0MRh2VqfVAxGnBc/Q+zshkV5JpdR3fIVgzAN5Hkmv4gembNXHvqsLGsiVqUOjG0age98xsNr96n1HY8/fh3nm27gwibft4qhRauo9MocW4UeqLdkT9hZPwINfrg+0zH2V2PyOT+jf/AAt/DNLqn7iuh1jd471wJfZ+dnIi1WoQXxGu87B6ABhQHSq4zpU+kXABpZJC5NXooOcXipAP3vC3HYc6o0Z1M4kZlO7xhqAIC+9ZHOVdj3daHZNkRP0Vm9GjqSzrNszH1WZfZ/UrEq/lGoSmZmenG4tQG7xeVVZOWGOc17nlljHZHYoPRwdTbTFS4m++e1XtHAURULFioosfM+uc2q/rHl29dOjT6um1kzAVxdK5FhHIPmFP8MgU3nYrl7RtWjRMDtKkH0IN/dkFpBghSHAiZUn5HJ/Rv/hb+GW6p+4qvWM3jvUNeXn/AL5SDMK6lfTOBZRwPUqR/tljTeNQqh7ToVHHGWNKCT6AE/uyoaTopJA1W0kLL7ysPpBH78kscNQgcDoVHlVK1j+fg+s34T56P0Y98PIrg+kHu7f8vIrv59CXkEwiYRMImETCJhEwiYRMImETCJhFrP8ANS/UH4qZ570m9x/cPNdjoL3scitvY3SB9RZ/QXeB6mwB++/szw+CYHVJOxeqxry2nA2r1XaMMOqLwFwXhZS4F2u4WAfrLnUq0RUaA5cujXNNxyqZjFqYpI1YMoYxNX6LqeR9KmstUphzcp2qlOrldmGxcz2UaKLRDUFgFZTKznoFF8/QALzDhaWRkbVnxdUOfOweGqk9pkR4op792SMqfUO6qB9u4H7MmvSzQdoKYarlJGwj/wAXZ1OrRCgdgpkbYgP6TUTQ+NAn7M2FqkgLkPCq9oIQfFJCxI+qVF/tA+zNfq4rZxtC2usmgWHYQo4oQ/aUhb/pQxlfpYuCfsA/bljSBqh/BVbVcKJZxXWMsU4liDBtp7uQC/CxANH40QcyObIg7VhY+HS3UL5fKAGYA2ASL9aNf7Z5+o3I4t3L0LHB7Q4bV9G7O1aRaOOSRgqLEpZj0AoZ3aF6beQXCxJAqOJ3lQe0enXdppCaYTIo+NsOP2XmOvTzFrtxHismHqZQ5m8HwXUm1qI8cbOA8m7Yp6ttG5q+gc5swtUkAwuE3Z0Z7R+PdiYr/a3bAfvF/ZmmaI/EB3D4hbornqCzbp2FdtdXFI0sAYMyACRL5UOpK36WLzbLbXWm1wzW1C43shokTv2U3UrRX8ENfv8A3Zq4aj1Zdz+C3MTW6wN5fHRT9tyw6jRPMrhowjSq46eAEk/RQIzLiKWdhbtWDDVgx4dNvJfPs4C761j+fg+s34T56P0Y98PIrg+kHu7f8vIrv59CXkEwiYRMImETCJhEwiYRMImETCJhFrP81L9QfipnnvSb3H9w812OgvexyKtewnz7/q//ACXPFdH+2eS9Pj/YHPyXW9n4x+XdptXJkhBPwGlSv3n786mY5o4DxK5DWiC7bJ8Asew6AR6mvPW6kn6e+YfuAyxJJP3sCNADZG2fErmaEX7P1/8AZN+G2VZt5nxKs4SADub4BdL2gUDQxAdA+lA+jv4sgGWyd3krwGvgb/NW+3tNvm0XTw6gvz8IJf45e8WWL1ZGb7Kh1X8pwf3aX8SPIOxXbo7sW2h/lDU/qYf9UmQfa7FI9jt8lr7MIBNrz5nVc/5UeTJmFQNAbI2yvA+bfXb/AFnOFiv1nc13cL+i3kvb9o6fvOyu748cSJzwPEVHl9OdmhPViN3kuPicvWuzaT8JVz2n6ab+9R/75ap7Pd4hUZ7Y7f8AUqLtbT79foG/o11D+f8AMjTj1+c/fl7xb71WOBmvutzkeUrK/wAqN/dF/GfKO9pvJ3/VXbo79v8A2WnYUY/Lu0mrkvCCfgNOpH+o/fk5jmjgPEqGtEF22T4D5rPsgw26oXyNZPx/+01+7Kt9p3Mf6hWj1G9v+xXk+1+3YtB2cezZo5llOmeJWCXGzsjKCHJ5Fm+n2eWZacu9Y71r1i1jcg2geHzXPOeZXqitI/n4PrN+E+ej9GPfDyK4PpB7u3/LyK7+fQl5BMImETCJhEwiYRMImETCJhEwiYRaz/NS/UH4qZ570m9x/cPNdjoL3scirXsJ8+/6v/yXPFdH+2eS9Pj/AGBz8l2OwP8AnO0v1sP/AGsedP8Ar7B4lcpvs9p8GrHsT83qP75qfx2y209ngFA9kdv+xVb2Z0Xfdjww3t7zTbN1XW5SLqxfXIbt5nxKsdByb4BW/amPbpEXrUunF/RqIhiIbHBTMvnirXbM+2bR8XumK/RcEnP7MmYCoG5jyVKTRxr2okoJ7yTTsCLJBVXWiPT3vL1ypJkbrq7WtyuO23cpdD/KGp/Uw/6pMk+12IPY7fJY9mfndd/eT+FHk7So/oHb4rwHm312/wBZzhYr9Z3NdvC/ot5L23aOq7rsrva3d3Ej1dXtKtV0auuudvD+w3kFxcWYe48VP7VaGN30kzXvj1CBKJrxcEEdOg65FQnLbePEJTa0vk7j4FS9pS7ddoxXvRzr9HETf+FfbmQmBzPkVjyy6dw8wFX02ijTtSV1J3y6ZWcEkjiQqpF9OB0+GY3E9Y3dB8QsjWtDXEayPAx5qTsP/nO0f1kP/bpk/wBfYPEqB7HafBq4XZXY+peSefT6rua1U6shj7xXHetVjcOl5DBFR5PDwCPk0mAWIn/YrqTaoarstp9Sij5J5GX3grJuNjrfu+XXn1yagzsIZtFtnJKTgxwNQaG+3mvFZ51eiWsfz8H1m/CfPR+jHvh5FcH0g93b/l5Fd/PoS8gmETCJhEwiYRMImETCJhEwiYRMItZ/mpfqD8VM896Te4/uHmux0F72ORVr2E+ff9X/AOS54ro/2zyXp8f7A5+S7HYH/OdpfrYf+1jzp/19g8SuU32e0+DVj2J+b1H981P47ZbaezwCgeyO3/Yql2DrWh7EjmQAtHpC6g2QWVCRdEGrHrkM17T4lHkhojcP9QrntHKX0UTsKZpNMxA8idRESPvyTEGFLJkSpvaH57Q/3k/gS5DtO5WZqeRWmq/lOD+7S/iRZJ2KG6O7FrpZlHaU6k0Whi2/GjJf28/vypIzgcFIHqE8fJdPTaNIO/k3GpHMrliKU7QDXA4pfO8ttVSYEL5Zp5g43ryrEsD04LEj9hzh4r9Z3NdvCGaDOS9/PEH7NVDdNHGprrRZRx9+diiJpgcPJcjEOy1SRsPms+1msRX0cRPjfUoVHqFsn9+Wqez3eIWNh9cDn/qVntj+UNB9XUfhpku2c/Io3U8v+zVq8yr2pRNbtKqj4nvZDX7Mq4+u393kpYLPP+P/AGXV0vZ6xSTzBjcxVmsil2oEFccCls2TlovP3t+aiYEdvh8lxPYPXxyx6go1htTM48rRpWo0foyo9tw4jwCn/wCbDz/2Kx7TRxaPsieIsdi6doULUWLMpRBwByWYdB8fLMrBdYqp9TsjyXP7Z7Aih03fh33eDglatmUV7t/pcc5yquDa2lmbMrsU8Y51XI6IXmY/n4PrN+E+dL0Y98PIrQ9IPd2/5eRXfz6EvIJhEwiYRMImETCJhEwiYRMImETCLEguOUf2R+Kmef8ASX3L9w812Og/e+wri6jWTxCT8jkAk90OVFEBhfDqeOOtZ4ei9uHresZHBeoxDHYih6gg8bbVQg7S7URZHWZBPLKGkbbGQyrGqLwUoEbfIZufjqPWzfLHxkrQ/AYjqYtmmeyAPJYg7S7UijVYZkVmaSSW1jIaR3LWLQ116ChhuOo53F0xaO5H4DEdW0Nibz3ytZ9V2iIk0sUqDTiIRshVORVOAxTdzfW8rTx1INObWTCtVwNcubkiIE8xqrGr7S7RkkCNKp0wdGCbUBpGVl5CXwyg9cqMbTFDL/VCucFW/EZrZJ+CL2r2m8weaZWWMs8dLGCrlWVTwgvhiOb65apjqZYA3W31VaWBrioS6Mt48lHpu0+1N7TSTIZRGUiYLH4bYE2NlfojqD0y1THUi5uWYm/JVpYHEBrw+JItzTTTa1y008o/KRXdyKq+GgQOAoH6RB45DEZhrYxnWtezQarNQwVXqXMqRJ0O4qtrdf2vOjQzahO6cbXAWNSV8xaoDm1+YYcXEytP8txbrOIj74LpwwhVCqKAFAfDOI5xcS4rvsYGtDRoFDqu1O0t6xpMo0wKUpVL2rtJ52X1HrnTo42m2jlPtQfouVXwVZ9fMIyyPqodI+sk1C6nWSh5Ih8lQWlN2TQUC+BkYrHMc0NpJhMBUa8vrXtbtSHtLtRpBLLMheONxEQsY2u4AsgIARQ87zLVx1E5cs6ieSxUcBiBmzxoQOdiPBZ002tkdpdVKDIFURugQFdpZgaCgWGa+Qcw4jGUy5jqeyfJZsLgaoa9tbbHwlRavtTtmRGjfUpscFWpY1O08HkRgjj0za/MMPrdah6OxZsSPvsViFZ9NGo0UndSKu2yFIZfPcCpBN83XXNGhjIql1TQ/YXQxGBJotZSsW6efzVTUv2hqjGmumV4UbfsVUFsBxe1BY58/K82q3SFLIRTmVp0eja5qA1oyj73K32hr+0JXEbyqdLvQ7NqA0pUjkJfvLfXMX4ymaGQ+1CznB1vxOcRlkFWiFGo04DbjyxoEBSY5PDZ4JFWa9RnT9G6eXFgzMtPktTp6pmo5YIhw7bFd3PfLyaYRMImETCJhEwiYRMImETCJhEwijngV1Kuqsp6qwDA/YeMq5rXCHCQpBjRVPzJpv6vB/lR/wAMxfhqP9g7gpzu3p+ZNN/V4P8AKj/hj8NR/sHcEzu3p+ZNN/V4P8qP+GPw1H+wdwTO7en5k039Xg/yo/4Y/DUf7B3BM7t6fmTTf1eD/Kj/AIY/DUf7B3BM7t6fmTTf1eD/ACo/4Y/DUf7B3BM7t6tdndhaUsb00BPkO6jP08bef2/Qc1cXQptbZojbYD47PhzCz0CSbm/39+SuafsHSCVd+l0o97eGjiAA52mio5+z40M0q1FpoHq2zpBAmd9727eElbFMxVGbjM/C1vDjC07O7G0goPpdKNrEsTHp2sV05Un/AA+uZMXhWul1NuosMpEH4D/+lSg8CA/ZqZB+Z7lMvYuh2itNpduw3cUPvWauxvvp04zCcM7MZZfMNmy0/wDCNdbrIHsy62g7tf8AaeSi1PY2kZGJ02kXgFdkcBs+lbAw+3MtHCtZUaA3NczLTYb5nKeEKlSoHNJMDdBF/hKq9ldiaTvU36fT7eb3RR17p62tdc2cdhmfh3dWwTwF9Vhwz/5ozG3HkrWp7E0VRmLT6ayzEhooeOBwdy0QOavNajhjmqCuywAiAb63EbTaY7bLNUe2Gmmdp1i3f8FPJ2LoN02/TaXadoTZFDYFmyNq+XU5rswz8lLI31vWmQbmBYzv2bO1ZS+nmfmNrREeS0PY+iE7gafSbNnHyMJG4IKq1635ZkGEzYZhLPWzX1mM3yVTUaKzgCIjhrC0/M2lMSEabS76bd8lpRzu4sMv7sv+FYK7w5nq2iz9IvEear1k02kG959nfx8lP+ZOz9v/AC+mDiH+iiott+r74P285r/hqwf7Hq591wJ/1I7Fkz0sut8vxjxWJ+xNDvO7T6Tb3i7NsUPu8bt21fd+nm8mlhndUMrDmymZG3ZE7eVoR72ZzmIiREbtsxs5qGXs+CNSY4oEcuQDEkSkxUOCYx0sDrm/g6QZVljSBlEyD7U8b91lrV3AsvEydI07PO6hzqLUTCJhEwiYRMImETCJhEwiYRMImETCJhEwiYRMImETCJhEwiYRMImETCJhEwiYRMImETCJhEwiYRMImETCJhEwiYRMImETCJhEwiYRMImETCKIzre2+c0H9J4ZmIGHLvXOznpfRbjcBXdR68N9X72KXN9aan1ejePbvFblDjm/Cbr92Y6dVtScuwwpLSNVtotC0u7btAQbmLEKALrqcipWbTidvapDSVvJ2XIockCkVXJBBBVvdIPmDlW4hhgbyR2jVMhWNJ2bJIpZRxdCyAWNE0oPvGh0GTUrspmHH6c9yBpOizD2XIwQgDxhytkD3Pe+ish2IptJBOkfHRAwlSS9jurbC0Yc0NveLu5quL+IyG4pjhmAMb4OxTkIstNX2XJGCx2kK21trBtrehrocmniGPIAm9xIiQoLCFX0umaRgiCyfsAHmSfID1zJUqNY3M5QBJgKeLsx2bapjahuLB1KqOnLdAfhmN2Ia0SQRwgyexSGk6KVOw5z0jPD92R5hqB5+FEc9MqcXRGrtk9n3sU9W5JuxpEre0aWWA3SKtlW2tVn1GG4pjvZBOmgO0SELCNVzs2VRMImETCJhEwiYRMImETCJhEwiYRMImETCJhEwiYRMIoToo9pNv3m6x7u2rHBHW6vn6M8xU9HGvxXXZzBM8d+5d1nTj20RTyiQI8t6mHxz064Svdpa5ZRGAhUxoEFuGtRfUbBzz1/ZmCjRdTLiTMmdIv3lXc4GFjs7tAxCUBQ3eLt5ogc3dEEH6MVqPWFpmIP3yUNdEqWHtY1Isi7xIqp4SE2qpsBQFIA+FZR2GEtLDEEnfJPapD9ZUmm7a7sRBYxUblxuKsTdcBinhPHUf7ZV+EzlxLrkAWkfCb9qkPiLKJe12Ec0YsCVt17vd5tgOObFA9OmX/DNL2P/tG7Xd3KM5gjerWr9oO8YMVcUVYL3g2WtVx3d+Xr55ip4LI0tBG28Xv2qxqSVF2n233yFNgS5GfwtQNm/EtUxH87jLUcJ1T80zYC/kdnJQ58iFS7P1ndMTW5WUo6k1uQ9RfUeXI9Mz1qXWNiYIMg7iFVphdCbt+4zGIxyiJblZPcZmsgoASd1dOKzXbg4eHF20m1tQBvVjUtEKeT2rk/QXZbh2puoCKpX3eL23fxzGOjmf1GbRpxJnXirdadij1XtD3i7SjqLckJKACHYsQbjN1dZangshkEHTUbhG9Qakrh5vrEmETCJhEwiYRMImETCJhEwiYRMImETCJhEwiYRMImETCLeBQWUEkAkAkCz9g8z8Mq8kNJCkLpdsdlCFUJLBmJ+Tbbu2eTeHgC+KP8c1sPiTVcRFhtGk7rq72ZQouyOzxKJSd/gXcAgstzVDLYiuaZaBFzt2KGNmVPqOx1VZW3HwRxybSACC55VvQjKMxRcWiNS4d20c1JZqs9l9id6isS/jYqu1SwBA6ufIWQPvORXxfVuIEWEmTHcjWSFjT9jqULs9BN4l6eBh7grqd3wGS/FODsoGsRxB17kDBEqbW9iJHIse5jbIt7ourV+he/i/TKU8W97C6Bt2HZx0UlgBhRdq9jiJGa2BWQoA+0FwDW5R1r4/HLUMUajgIFxNtnA8VDmQFS7M0YkYgnaqIXYgWdq9aHmeRmevV6togSSQBzKq0Sr8XYl21SBAitS7ZHbcSF2hCRXBu+lZruxcQ20yRtAEazKuKauReyV7gZQpWTbzxabVaxf6VN0zC7pKIhuontkjusrCjxUGu7CSJdxZm5kHvRLQRyvRiCxNXxeZKWMfUMAAabCdROzTtVXUwFwM6CxJhEwiYRMImETCJhEwiYRMImETCJhEwiYRVZe0YVO1pYwfQuoP3XmJ1ek0w5wB5hTBVkG+mZVCzhEwiYRbwTMjB1NMpsH0P25V7Q9pa7QqQYuptXr5JffIPN3tQEn4lVBOUp0WU/ZHxPmpLidVHDqGUMFNBxtbpyLvLOY1xBI0UAkLfSa1492w1uoMCFYEDkcMDkVKTKkZhpzHgpDiNFse0ZLU7uUYstKopjVkACvIZXqKcERrY66JmKj/Kn2uu7iQguOPEQbH7T5Zfq2yDGmiiSrEnbEzGywJ452R3x0523xQzEMLSFgPifmrZ3KPUdoyupR3LKWL0QPeJskGrFk9Bxl2UKbHZmiDEdiguJsVDp52Rg6Eqw5BGXexr25XCQoBi4U8/acrqVZvCQAQFUClJKjgCqJJzG3D02mQL9u1SXEpN2pK9bnJpg44X3wAoPT0AGG4em3QbI7NULiVI3bMx6sDyT4kjbkmz1XzJvKjC0hoPidnapzuVDNhUTCJhEwiYRMImETCJhEwiYRMImETCLBNc4Ree7S7QMvhWxH69C/wDuF/f9HXyXS3TBceqoG212/l81gqVYs1czUzLEm6vDYFADzIH++ecawvMLAxpe6Fr2DPNEXLD9M0vADJ5VXAPWj9+dbCdJnCvblMs2j5cfFbJqsaQG6R8V7HS6hZFDKbH7QfMH0Oe1o1mVmB7DIKyqbMqJhEwiYRYvCJeEWcImEWMImES8Il4RMIs4RMImETCJhEwiYRMImETCJhEwiYRMIsE4Ree7T7QMhKrxGP8A+/8A4/v+jr5HpfpcvJoUTbad/AcPFYKtWPVaqd55tayEX1wiXhVkaKTS6lo23pzfVfJh/H0OdLo7pF+DfvadR8uKz06mWx0XpNLqFkUMpsfuPmD8c93RrMrMD2GQVtqbMqJhFlJCp3KaI6HILQ4QUXp9T2hG00+11FxgRN0Aal3Ua45BzlsovFJkg6mRwvCzlwkpP2jEI+JKk+S3GMAlmCEP1IsXVnDaFQvu23rROwTbehcI7ly31OmeSR5ElXc1qsZQAL8bHW+eM2hTrsY1rSDA2yqS0kkrmPVmrryvrXlfxzaExdY135tXBtPAaIqmyMe+jg+Oz1FjcbvncM57adadzrydhGzy2WWYlvYpH1mn3jvNsid7uj2j3IiPdYcHg0Npv3TlRSr5fUsYvxdvHO9+KZm7VGNTFuVZGVpArqJh7oJ+aY11rnysWPTi2SpBLAQ23q+I+9Ukbdd6x+VxktTKs/dr8rxtMgYlunHiWhdeR9eXVvAEglkm22NncbpI7VINZBucx7Yz3is24cPFtAdQOR71muLsenFTSrZQH3sewzY90CUzNmy4OqZS7lBSFiVHot8D7s6FMODQHa7ViMTZQSOFFsQAPMmh9+WJA1UIjgiwQQehHIwDOiLWSZVoMwF9LIF/RfXrguA1UwpMlQtBMu7buG4dVsX93XzyJEwpW+SoTCJhEwiYRMImEWCcIvPdpdod74V+b+7f/wDH4ef0dfIdL9L9ZNGibbTv4Dh4rBVqx6rVTzzi1VztJpGMizycPs2FR9a/U+WZ3vaGljdJWw+o0NNNukzK6QzXWAAEgFeh7jTmPm7PlzYFdKorYPPQ5rtfBmV9KeQMKGlvqQLZGmN3qwRM8NV5jTaZY12ISVBNbgAaLE8gcDr5ZtvfndmXzvE1BUrOcBF+XwVrTaho23L/APkvkw/iPI50OjukX4R+9p1HmOKinVy2Oi9HpdQsihlPH3EH0I8jnu6NZlZgewyCttTZlRMImETCJhEwiYRMImETCJhFHNMFFm/sBYn6AAST8AMxVq1OiwvqOAA2mykAkwFvo9NuYSuhP8wMSNq1RYr03G+LG4AkcWRnzP0k6a/F1TSovPVjucZ+I522rcpMyjS6xq9I63JGCxLC4xtAIJALAmqIXmvgetinQXpE7BltCof5d73JHLt8UfSzX2qTR6HarbkDOw8bMdwY/wA0XdLyeBQsnjk5yOkukqmMrmq55iTlH9om2lp+5V2jKIAVaTQSKVjUsUYcuSo2AEeGxTHct89bs2OK9FhvSx/4So2qfXAAbHKJMzzvvWM0RmBCtP2cpjVFXu6Ngg2wIN2TySWNhrNsGazyc81Q6Sr0MV+KD8z9bzfeDwWSJEQqY1AVjG7eINtHqQQCCa4F3XkLoeYGfUeh+lW4zCsqVCA4mI4j6XWpUp5TZWc7SxJhEwiYRNyWR3icC2PjpeaF+G7J9Ac4P8R4OJ9aBtj6rrfk2JmLTun6LQzJuCiRTYLEgPSqCos2oPVgOAeuB6R4MgkZoGtvqoPQ2KBAIEniqHaERlFCWJYrI57z5Qg0eiHwg8Uav6OvK6U6cFZmSkcrTtOpHZNviqu6FxjhDI4304aLnnQcOxkiCoa3fKUxCK5C+C+Aw6gdfPOBa19dNVq/kGMkj1ba30+Cl/NBHDSwqfMEyWD6GoyPuOVLmgwT4/JWHo9jXCW5SOf0UUXZ5YRnfGDIAQpL2FKGSz4K9wbuCfv4y5EOLdoVG9BYstDvVg6XPyUo0ndsjB4pD3iKEXfbFnCj3kAqzzz0vKth9mkE33/JZqfQuMw9RtVwEAjbx5K0stksClCiVo/pMaHTz2MevQfZmt/880WXuPxD83U5BljXNed8REds7VWm0RkkZg0QBBc8vSDcAAfBdkt5Ajg85sNILM02HwXicT0JjKldzobLiTr9FHD2duG7vYgCWAvvOdrFCRUZ43KRzXTJcQ32jHyWFvo/jHezlPade5b6bTPFulEke0Egi3qWgL2+Dgi6BNfdznT6O6RdhHi8tds38uPOFkpdC4tszlga3Nvh4LuzuiBt0qArdinsEdR7lXxXXPQ/xJgpj1p5fVbH5LiomBHNYDr4QXUMRZU7rQbdx3UK4HoTlv4hwkkQ62thb4+CgdD4iAbX0vr8PGFh5kBUCRWLGgFD+hJJ3KOAAT6+gOQ30jwbvZzHs+qO6GxTfajvWVkQk/KJQobqerIuvdu6+GR/EeDjN60b4+qn8mxM5bTun6LCyoWIEi0oBLU9DcWCj3bs7GPSuOuT/EeDjN60cvqo/JsVmy2nmspIhAJkRbFiw/KnoeFPB65B9I8G2zsw7Pqpb0LiXCWwe36LRdQhFhxyxVR4rc7zH4eKouCPER08st/EOEkAB0nSwv8AHxVfyjEQSYga30+HgsavVRRo8hlQhFLEASWaF0LQC+PMjIb6R4Jzg0TJ4KX9DYpjS4gQOK3eRA+wyLupiw8fgClVO7w/znVeL5Ppzj+IsJcw62thb4+Ep+T4iQLX0vr8PGEaVLVRIrE303+EBSxY2o4AXys9OMN9I8G6YzW4fVHdDYlpAMX47USWM7vlEoNt3U9FtqsQPDfAdeoHXi+cH0jwYAJzQdDGvxUjobEkkCJGonT4LGgkQSSM8ilRt2NTbRYNr7u7d4SSelEDyzynpDi39IFvVP8A5Y2EEet2TNlnpdFV2ktgZuexX49dEQpMiruAaiHuiAR0UjkEH7c807o97TDnAHt+Syt6NruGZsEb5WidoxlVO7lyAq0bNttB6VR68m68vLLfllWcsie3TuVRgauXNaNO3TxW0vaEQFiQMeAFUPZJNADcoHU+ZGVb0e9xgOE9vyVndG12iXC3NbHWR7iO8HAtjTUvNc+G7s+V5P5dUgnMIHP5J+XV5i0njqtTr4twUSA2CSQGpQKFm1vqwHF9cDo95BIcLc/kh6OrggEa8VFPJBIp3OtE0GpxZUg8EKSKb188zYehiMNUbVY8Ai4N+WkKPyys6QADvvoufptSgR90i1HwW8ZDEIHIXw2dquosgXfnzn0Sh0/hmUmB5cTGsakWO3etQ9EYgudEW1vptVkyLaqXUMQSR4vCALO7w1x8LzN/EWEvZ1tbC3x8JUfk+ItpfS5v8PGFh5UtVEisWNAAPwArOSbUcBUJ459AchvpHg3TlzGOH1R3Q2KbGaL8VWn7TgRiplWx6CT0v+ZgekWENwHd31UHojENMEgdp+SqRuiiVURgNi83JJwJPMte3/fPFgmtSfkbeRptXpzFCqzO60HXZ2qDTIrMzEFkWMg0xXxNJGVFqQf+mx49BfXnDQPV03ucNyy129ZUY0HebbFs0o7tKUqoaQWd1e+T7ze8efXLYljnMY9otHcow1RrXvY43nvsopVQQOzKWLNIy+N1G3u40ulNG3iYc+Q9DzZrwxjGOEnwvZUdTL31HgwPG11P2lqAJHY2P0qKkNVWKWrPHkMw4ii/rSI1Nlmw1en1IM6C/DsW2njWN4U7tjIF7tiGdzvGkZCAoJXhhVgVQJ+ObnWCpVc1o2G60xTNKix7idRbVV4qZ4gD0kR2rghEYO59RSqftoDkjNXCscyrLhEA+C2cW5tSkAwzJEd8+RUkbKBIqIygd0Sbd6Hyw5ZrrqKH0/HLma1Eljdug5KoIo14e6bannvW2k2ESFgWXao4ZlBYvuAtT5BCfuvqLrRd1dFxcNSLFXqt6yu0NMQDcbJ08FBHMO7j42gd4BYIHGol6Mfe6iz63k4um45XgWgdn3sVcHVaMzCb5ndt9fmpJSggDFWZvGw8TgBdwrwg0bKngjn6DmZjg006ZF7dklYXtLm1agNr9sBbdsNukmUAhmdgFYFTZJrg8+YzVfRf1+mp81tNrMNCQdB5KxIUWUhUcsVcE3JISe7N8WQosdRxm3nFV1RrReNd91qZepbTc4mJ03WKqaZQ7r5qu5nolSF7tlPINjlgOOec1sKHU3Oc4aArZxJbUY1rTqQt+9XY4VCoDqSfGw5Q9XN+nS8u8GpQDmN2mwVGOFLEFr3agXKxpVUiRmBZSYwtOygsokLe6RdCRevHi9RxVj+ro+sJk6FXezra/qmIGoWZphtiNFR3SgWCBwK4J6jjr54xlN2YOAtAUYOq3KWTcE+KafYggZkYvuVvefhW1LSL4AaJ2uDVXZo8iszteG1GUyLiL7rLXewmk+qCYJNthEqr2hEXWSJR8o4KBTwd58IBvpyeSeBzmrSpPbXbI2rar1WPw7i06gjtNlb1Mid/J3aN4o5TuuSQkd/C183tFWT0HQembObrmVAwXt238VrkdRUpl5tfXZbw+i10pVn5sqEctRK8FCgFryLZwOOep8jWDDTTzucNB8ZWfExULGtOpnsjX4rAlXYwClVE78+IjmDT9XPU8Hz4FfDL1mmpRY5otfsuqUHtp1nsc69tdtlmAIVZmUsC4C07oOEO4+Ei/fUX9Poahr+qoAOEyTYqxZ1tdxaSIAEjfqtZJxUZIK3FERYK/wDSUcA+XGVxtJ4qkxYqcDWY6i0TcDRTxhYzpwUYyBor5dqJcGggNXTDoP2jNtrwawpxcDXsWm5pbQNSTBOn7tVXi5dFHvb1sdCKYE9elAE5pUKbm1hmEQt6vVa+iS0zPirPeIO+CI1FQbuSTgSDkk3t/wB8zz11J+Rt5Gm1YDFCqzO60HXZptUGmCsWJtkCUaYrbF0Ki1N/oE18OeuYqB6tjnOHBZq4FR7Gg7zbZ9lbySr3aUpVQ7jncR1B99up+3LYhhfTY9otHddUw72sqPY43nbtsqrxqIZXZS25pGTxso291Gl0po28ZHPkvoebteGMpscJPheyo6mXvqPBgD42urplQy3GjHekniuRybUG9pvaPurMgcKpqNaLxrvWMt6nq3ONp03W2KDTBWkW7KqHL0SpCmF06jkEs6jjnk+hzWwwNNznOGg81tYmKjWtadT8I1XI7SkQSNUfp1Zz5DzJzZpPaWg5fFalZjmvIzT3LtdnMhEzxSykbUsiSIn3+NpEVJ5k8En4VlZDKbvVgA6b+3gsoBfUbD5JGsC3CNL+SxqNSnCs7qtGRmZorY3HGqg90FX5y7ok1gVRXYZbMbJUGkaDxDozbYHZw4bFvpSFiQq820l6p4jY7w8ktCQ1mzwAB0AyH1hTymNm+I4cVLKBfmbm23kAyd99OQsqfaMsRRgzOoAMaRiSNSVSKMkljGSSxkriq8vhJcH5auWSdu7y/wDFQNLM1EPgDZGtrjf8dq60soSXxNK+yQNt3xqpZWDCh3JZRuF0G+3KnFdU8iL7517FkGE61jSTaLCBbt1suboGRpIakdpNhZqaOl3aVnbwCO+A2wEkgXdHpmQsax7gGxY33jdw+ixNe6oxrnOkyLbjv474NrqaaUGhvl3OyRb3aJtiPPGXNCJbPgHLE1laVZtY9URa+3ddWr0XUf5wN5GwDUgH7hR6B0IkeOSari8QkiJvbNQB7naABZIqzv5PFZUvaxk5Yg6Tt3zrwVwwvqEB8yNYGm6NOM6reV46O53QC5GJaLdI7GKMc91tUBUHAXnLdYK7C4tmNk/fmqimaFQNa6M22Bs++CaFgsUdNOFIegHiNjv5eTuhO4sba+B4uBWKlcU3AxsG2IG7s0Sjh+sYRMCTqAZO++/WNFFrWjIB3uCaRIg8YpYwiKCTGWfdXNEday1nObUy3O3cd+7jsVCC1j6Wazdm8axOvDaV0NfqO7kkLNK5R2ai8YUsGJHAh3AbhdBvvygxQY8tA27/ACWV2FztzE7LWFtouqWkRO92rNI7IjhiHir3fEQoj8JvgElqs+uWyinnAbHHeNw3b+xUl1TI4uknZb1Tv47r71JLOtUzyDdw0jtEdqKGkIFRKLJSrN1kU6wrDq4+O5TUomh/NzX3wBY6/PRY0RXY7I820yDkSREk7Oee6K7QAPCB8TeVNQMpg5YE6TEcZ1urCkX1HNzTYXgGeEaCOG9aTzx9Gd0Va/TiDO8hkJNmKhQi6BfP75c8VmZy2Y2SdFVtM0X9WHxN9Br98tFMQBHGpabaYl8IeOtpWgDuhYk1wWuz8MVMR1T9L84+Glkp4brGRNr2In4m91FJqElmRi7iR5gyoHSlrUGNbHd7nru9x8Qvp063EF7Xht3bdYPh4aqhnI5hdIb/AE6SOevjosazV93G7gysUjfZveIgN3bKDxCCQAx4usx0sQ0kUstjbXfZZK+Hc1pql0kCfZGousRLGJpAkkrFI3VnDxcbZ4l8IEVIWajZ3cJQ9ctDabXjLAEfu3X2RrbeoEvew5pJBvb1d4jQzpfcpJXTnc8i34ndmiJKRRysqj5IKLLnxEE4ZVGIBYRpeJ7FD6Rw7g8OiTBMAW15feqxoWAjLI820zSUQ8R3HuoCxJMJBHRQAABs8yeIdVFNrXZd8CYj5zrdWZSL3Pbm3SYBzW3aCNLKPVyREU0kiADYAHiDMzNLI7ljF1tugAAyXPbVaKpZJ01UNYabjRD8oidBqdfn5Kw4G1UczbWijDIHjC7TEvh5hLDw+G7vz4yKmJ6qodp3zE9miU8L11Js2EaRMdtj5qKORXmibvHMryiTaGjpN0hobdm5to55PUWR5ZkDQKktbEiZ12aeSxlxdT9Z0wYy6aGAezVSd6KHilJI2KzvEwTf4C1CJd1Kx4JrMVLEtceriAeMrNWwxZ/NmSL6AffxWNFsuZo5ZSAqgsJIifnOKqKkvkngk1V8ZMhjHerAB039vBQAX1G+tJI1gW4RpfyTUalNu1ndVB7xmZorY+GNVHyQVeXu6J4+6RVFdpBbMXiSoNI0HAh0ZrTA7PlsW2mIWJCsk20s9U8RvxckkwkNz0oADpkPrCmGmOQmI+allAvzNzbbmAZ4303WVDtDURssgZnAA7tIxJGpISGMklu7JJYy14dteXwsS1+Wrlkn4Xj75KgaW56OeANka2kjeO/arOmjjEpVJJGKI4JDx8UBdKI/CbFW26vtwAGZxHb/AHct2+yXeWHN2f289+66klnX3WeQbr3SO0RIRI5JaFRAWSlbjfXIp1hXBpxs3q1SiaBFQOvtMAW+7rz2vWEyMflm6cidRfA/mxgfDjLU3gNADY4f+rFVpy8y4njMeFl6kTs3f7mZqVask18r8cwZ3OoPzGbhbeRra7Moix8lW0jlZCQSCIXojgj5SHMdAltKoRw8Veu0Oq0wRv8ABbFy0aFiSS0nJNn5w4xJJawncmGADqgG/wAlDJOy6abazLckl0SL/wCHh619OXa9zWU4MXPisZY1z6uYTYeCtdofOv8AWzXxP6ruZWxhv0m8gtdLO16VNzbe5Xw2a/5Fj06dc6Dnu66o2bQbLQpsb1FN0XkX7VAnzkH6+H8Zc1MF+sOR8CtnH/o9rf8AYKRZ2cS7mZvmepJ/rHrkue51CXGfW8lZrGsxENEer5qTQyFe+Kkg92OQaPzq+eKLi2i8jgoqtDq7ARNneSrQuTFGSSSe95PP/qpsYy5af+IUYKzXD/k7xU8szLpgFYgFpLAJF8r19czscR1IB1+awVGNIrkjT/8AKx297+o+tJ+85pv/AFjz81uj9Ls8lb1EzGUqWJUI9CzQ+S8hm457i6qCbQfFaTGNDKLgLkjwKpaU/KxH+0x+3unzWwlnHkVs4sS1o4jxW4lZkcsxY94vJJP/AE/jlqji7DtJM3Kim1rcQ4NEWHmmilZe/KkqfkRYJBq5/TDHFuHJaYv5KXMa7EAOE281iZrWEnk9yn+nIxn6nYPBMH+n2nxWdLOwXTqGYKZeQCQD/wAa/UfZmwx7hUptBtAWs9jTSquIvJuuf2x8xN+rb/Sc08P+s3mPFbeK/QfyPgup2hOx1MylmIEctAkkD/idP0Hlm05ziyqCdCPErXDGtq0SBqD4BR6FiJARwQkpBHke5fMOEMZyP7T4hZcUATTB/uHgVokrNGxYkn8ofkkn/wBPpvXJruLqNMnj4qMO0NrVQBA9XwUmmmZUkKsVJdBwSONr+mA9zcOC0xc+AU5GvxDg4T6o8So36R/qovwUyuN/WcpwX6DOSmgmYfki7jtuPw2a+dPl0zcDndcGzbLp+1aTmN6gui+bX9yrR+8n10/1rmjhv1m81v4v9F3JXZJ2Zp9zMaAqyTXyo6Xmcvc6i+TNwsWRrazMoix8lW0jlXYgkERNRHBHykWYqBIY8jh4rJXaHVGA7z4LeSQtGhYkndJyTZ94ZOIJLGE7vNVw4DX1AN/kqTTssGo2sy3JJdEi/wDhoOtfSfvzKHubTpQYufFYyxrqlbMJgD/VdPUzMZypZioSSgSaHhHQZkc5xNUE2jzWNrGgUSBc/JVtGanhI6gyH7fyabNbCWc7/E+S2cUJDR/yC4fauskMrW7+X6R/mj45sUajywST3rUxFNgqEADu4L//2Q=="/>
          <p:cNvSpPr>
            <a:spLocks noChangeAspect="1"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grpSp>
        <p:nvGrpSpPr>
          <p:cNvPr id="15364" name="Group 231"/>
          <p:cNvGrpSpPr>
            <a:grpSpLocks/>
          </p:cNvGrpSpPr>
          <p:nvPr/>
        </p:nvGrpSpPr>
        <p:grpSpPr bwMode="auto">
          <a:xfrm>
            <a:off x="1828800" y="1143000"/>
            <a:ext cx="5334000" cy="2667000"/>
            <a:chOff x="1828800" y="876300"/>
            <a:chExt cx="5334000" cy="2667001"/>
          </a:xfrm>
        </p:grpSpPr>
        <p:sp>
          <p:nvSpPr>
            <p:cNvPr id="8" name="Rectangle 7"/>
            <p:cNvSpPr>
              <a:spLocks noChangeArrowheads="1"/>
            </p:cNvSpPr>
            <p:nvPr/>
          </p:nvSpPr>
          <p:spPr bwMode="auto">
            <a:xfrm>
              <a:off x="1828800" y="876300"/>
              <a:ext cx="5334000" cy="2667001"/>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Oval 9"/>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Oval 10"/>
            <p:cNvSpPr>
              <a:spLocks noChangeArrowheads="1"/>
            </p:cNvSpPr>
            <p:nvPr/>
          </p:nvSpPr>
          <p:spPr bwMode="auto">
            <a:xfrm>
              <a:off x="69342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Oval 11"/>
            <p:cNvSpPr>
              <a:spLocks noChangeArrowheads="1"/>
            </p:cNvSpPr>
            <p:nvPr/>
          </p:nvSpPr>
          <p:spPr bwMode="auto">
            <a:xfrm>
              <a:off x="19050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Oval 12"/>
            <p:cNvSpPr>
              <a:spLocks noChangeArrowheads="1"/>
            </p:cNvSpPr>
            <p:nvPr/>
          </p:nvSpPr>
          <p:spPr bwMode="auto">
            <a:xfrm>
              <a:off x="69342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ectangle 13"/>
            <p:cNvSpPr/>
            <p:nvPr/>
          </p:nvSpPr>
          <p:spPr>
            <a:xfrm>
              <a:off x="1905000" y="1244600"/>
              <a:ext cx="5181600" cy="2185989"/>
            </a:xfrm>
            <a:prstGeom prst="rect">
              <a:avLst/>
            </a:prstGeom>
          </p:spPr>
          <p:txBody>
            <a:bodyPr>
              <a:spAutoFit/>
            </a:bodyPr>
            <a:lstStyle/>
            <a:p>
              <a:pPr algn="ctr" fontAlgn="auto">
                <a:spcBef>
                  <a:spcPts val="600"/>
                </a:spcBef>
                <a:spcAft>
                  <a:spcPts val="0"/>
                </a:spcAft>
                <a:defRPr/>
              </a:pPr>
              <a:r>
                <a:rPr lang="en-CA" sz="19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LEVEL 2</a:t>
              </a:r>
            </a:p>
            <a:p>
              <a:pPr algn="ctr" fontAlgn="auto">
                <a:spcBef>
                  <a:spcPts val="600"/>
                </a:spcBef>
                <a:spcAft>
                  <a:spcPts val="0"/>
                </a:spcAft>
                <a:defRPr/>
              </a:pPr>
              <a:r>
                <a:rPr lang="en-CA" sz="28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How much choice does your player really have?</a:t>
              </a:r>
            </a:p>
          </p:txBody>
        </p:sp>
      </p:grpSp>
      <p:sp>
        <p:nvSpPr>
          <p:cNvPr id="220" name="Oval 219"/>
          <p:cNvSpPr/>
          <p:nvPr/>
        </p:nvSpPr>
        <p:spPr>
          <a:xfrm>
            <a:off x="750888" y="5035550"/>
            <a:ext cx="2624137" cy="1098550"/>
          </a:xfrm>
          <a:custGeom>
            <a:avLst/>
            <a:gdLst/>
            <a:ahLst/>
            <a:cxnLst/>
            <a:rect l="l" t="t" r="r" b="b"/>
            <a:pathLst>
              <a:path w="2624447" h="1099655">
                <a:moveTo>
                  <a:pt x="1312223" y="0"/>
                </a:moveTo>
                <a:cubicBezTo>
                  <a:pt x="1448926" y="0"/>
                  <a:pt x="1567341" y="57067"/>
                  <a:pt x="1623945" y="141074"/>
                </a:cubicBezTo>
                <a:cubicBezTo>
                  <a:pt x="1625437" y="139984"/>
                  <a:pt x="1625989" y="138457"/>
                  <a:pt x="1626419" y="136851"/>
                </a:cubicBezTo>
                <a:lnTo>
                  <a:pt x="2624447" y="1099655"/>
                </a:lnTo>
                <a:lnTo>
                  <a:pt x="0" y="1099655"/>
                </a:lnTo>
                <a:lnTo>
                  <a:pt x="998028" y="136852"/>
                </a:lnTo>
                <a:lnTo>
                  <a:pt x="1000502" y="141074"/>
                </a:lnTo>
                <a:cubicBezTo>
                  <a:pt x="1057106" y="57067"/>
                  <a:pt x="1175521" y="0"/>
                  <a:pt x="1312223" y="0"/>
                </a:cubicBezTo>
                <a:close/>
              </a:path>
            </a:pathLst>
          </a:cu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4" name="Oval 223"/>
          <p:cNvSpPr/>
          <p:nvPr/>
        </p:nvSpPr>
        <p:spPr>
          <a:xfrm>
            <a:off x="2127250" y="514350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 name="Oval 224"/>
          <p:cNvSpPr/>
          <p:nvPr/>
        </p:nvSpPr>
        <p:spPr>
          <a:xfrm>
            <a:off x="2000250" y="523875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6" name="Oval 225"/>
          <p:cNvSpPr/>
          <p:nvPr/>
        </p:nvSpPr>
        <p:spPr>
          <a:xfrm>
            <a:off x="1511300" y="565150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7" name="Oval 226"/>
          <p:cNvSpPr/>
          <p:nvPr/>
        </p:nvSpPr>
        <p:spPr>
          <a:xfrm>
            <a:off x="1384300" y="574675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8" name="Oval 227"/>
          <p:cNvSpPr/>
          <p:nvPr/>
        </p:nvSpPr>
        <p:spPr>
          <a:xfrm>
            <a:off x="2422525" y="5724525"/>
            <a:ext cx="77788"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9" name="Oval 228"/>
          <p:cNvSpPr/>
          <p:nvPr/>
        </p:nvSpPr>
        <p:spPr>
          <a:xfrm>
            <a:off x="2295525" y="5819775"/>
            <a:ext cx="76200"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5374" name="TextBox 232"/>
          <p:cNvSpPr txBox="1">
            <a:spLocks noChangeArrowheads="1"/>
          </p:cNvSpPr>
          <p:nvPr/>
        </p:nvSpPr>
        <p:spPr bwMode="auto">
          <a:xfrm>
            <a:off x="2230438" y="5584825"/>
            <a:ext cx="408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latin typeface="Nintendo Dingbats NBP" charset="0"/>
            </a:endParaRPr>
          </a:p>
        </p:txBody>
      </p:sp>
      <p:pic>
        <p:nvPicPr>
          <p:cNvPr id="1537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4513" y="1119188"/>
            <a:ext cx="5462587"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2" name="Group 221"/>
          <p:cNvGrpSpPr/>
          <p:nvPr/>
        </p:nvGrpSpPr>
        <p:grpSpPr>
          <a:xfrm>
            <a:off x="-182093" y="6134793"/>
            <a:ext cx="9436022" cy="1019636"/>
            <a:chOff x="-182093" y="6134793"/>
            <a:chExt cx="9436022" cy="1019636"/>
          </a:xfrm>
        </p:grpSpPr>
        <p:grpSp>
          <p:nvGrpSpPr>
            <p:cNvPr id="223" name="Group 222"/>
            <p:cNvGrpSpPr/>
            <p:nvPr/>
          </p:nvGrpSpPr>
          <p:grpSpPr>
            <a:xfrm>
              <a:off x="-182093" y="6134793"/>
              <a:ext cx="471332" cy="494607"/>
              <a:chOff x="-2147732" y="6134793"/>
              <a:chExt cx="471332" cy="494607"/>
            </a:xfrm>
          </p:grpSpPr>
          <p:sp>
            <p:nvSpPr>
              <p:cNvPr id="425" name="Rectangle 4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6" name="Freeform 4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7" name="Freeform 4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8" name="Freeform 4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0" name="Group 229"/>
            <p:cNvGrpSpPr/>
            <p:nvPr/>
          </p:nvGrpSpPr>
          <p:grpSpPr>
            <a:xfrm>
              <a:off x="289239" y="6134793"/>
              <a:ext cx="471332" cy="494607"/>
              <a:chOff x="-2147732" y="6134793"/>
              <a:chExt cx="471332" cy="494607"/>
            </a:xfrm>
          </p:grpSpPr>
          <p:sp>
            <p:nvSpPr>
              <p:cNvPr id="421" name="Rectangle 4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2" name="Freeform 4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3" name="Freeform 4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4" name="Freeform 4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1" name="Group 230"/>
            <p:cNvGrpSpPr/>
            <p:nvPr/>
          </p:nvGrpSpPr>
          <p:grpSpPr>
            <a:xfrm>
              <a:off x="761746" y="6134793"/>
              <a:ext cx="471332" cy="494607"/>
              <a:chOff x="-2147732" y="6134793"/>
              <a:chExt cx="471332" cy="494607"/>
            </a:xfrm>
          </p:grpSpPr>
          <p:sp>
            <p:nvSpPr>
              <p:cNvPr id="417" name="Rectangle 4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8" name="Freeform 4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9" name="Freeform 4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0" name="Freeform 4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2" name="Group 231"/>
            <p:cNvGrpSpPr/>
            <p:nvPr/>
          </p:nvGrpSpPr>
          <p:grpSpPr>
            <a:xfrm>
              <a:off x="1242830" y="6134793"/>
              <a:ext cx="471332" cy="494607"/>
              <a:chOff x="-2147732" y="6134793"/>
              <a:chExt cx="471332" cy="494607"/>
            </a:xfrm>
          </p:grpSpPr>
          <p:sp>
            <p:nvSpPr>
              <p:cNvPr id="413" name="Rectangle 4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4" name="Freeform 4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5" name="Freeform 4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6" name="Freeform 4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3" name="Group 232"/>
            <p:cNvGrpSpPr/>
            <p:nvPr/>
          </p:nvGrpSpPr>
          <p:grpSpPr>
            <a:xfrm>
              <a:off x="1717574" y="6134793"/>
              <a:ext cx="471332" cy="494607"/>
              <a:chOff x="-2147732" y="6134793"/>
              <a:chExt cx="471332" cy="494607"/>
            </a:xfrm>
          </p:grpSpPr>
          <p:sp>
            <p:nvSpPr>
              <p:cNvPr id="409" name="Rectangle 4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0" name="Freeform 4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1" name="Freeform 4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2" name="Freeform 4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4" name="Group 233"/>
            <p:cNvGrpSpPr/>
            <p:nvPr/>
          </p:nvGrpSpPr>
          <p:grpSpPr>
            <a:xfrm>
              <a:off x="2188906" y="6134793"/>
              <a:ext cx="471332" cy="494607"/>
              <a:chOff x="-2147732" y="6134793"/>
              <a:chExt cx="471332" cy="494607"/>
            </a:xfrm>
          </p:grpSpPr>
          <p:sp>
            <p:nvSpPr>
              <p:cNvPr id="405" name="Rectangle 4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6" name="Freeform 4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7" name="Freeform 4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8" name="Freeform 4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5" name="Group 234"/>
            <p:cNvGrpSpPr/>
            <p:nvPr/>
          </p:nvGrpSpPr>
          <p:grpSpPr>
            <a:xfrm>
              <a:off x="2660238" y="6134793"/>
              <a:ext cx="471332" cy="494607"/>
              <a:chOff x="-2147732" y="6134793"/>
              <a:chExt cx="471332" cy="494607"/>
            </a:xfrm>
          </p:grpSpPr>
          <p:sp>
            <p:nvSpPr>
              <p:cNvPr id="401" name="Rectangle 4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2" name="Freeform 4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3" name="Freeform 4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4" name="Freeform 4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6" name="Group 235"/>
            <p:cNvGrpSpPr/>
            <p:nvPr/>
          </p:nvGrpSpPr>
          <p:grpSpPr>
            <a:xfrm>
              <a:off x="3127569" y="6134793"/>
              <a:ext cx="471332" cy="494607"/>
              <a:chOff x="-2147732" y="6134793"/>
              <a:chExt cx="471332" cy="494607"/>
            </a:xfrm>
          </p:grpSpPr>
          <p:sp>
            <p:nvSpPr>
              <p:cNvPr id="397" name="Rectangle 3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8" name="Freeform 3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9" name="Freeform 3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0" name="Freeform 3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7" name="Group 236"/>
            <p:cNvGrpSpPr/>
            <p:nvPr/>
          </p:nvGrpSpPr>
          <p:grpSpPr>
            <a:xfrm>
              <a:off x="3598901" y="6134793"/>
              <a:ext cx="471332" cy="494607"/>
              <a:chOff x="-2147732" y="6134793"/>
              <a:chExt cx="471332" cy="494607"/>
            </a:xfrm>
          </p:grpSpPr>
          <p:sp>
            <p:nvSpPr>
              <p:cNvPr id="393" name="Rectangle 3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4" name="Freeform 3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5" name="Freeform 3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6" name="Freeform 3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8" name="Group 237"/>
            <p:cNvGrpSpPr/>
            <p:nvPr/>
          </p:nvGrpSpPr>
          <p:grpSpPr>
            <a:xfrm>
              <a:off x="4060258" y="6134793"/>
              <a:ext cx="471332" cy="494607"/>
              <a:chOff x="-2147732" y="6134793"/>
              <a:chExt cx="471332" cy="494607"/>
            </a:xfrm>
          </p:grpSpPr>
          <p:sp>
            <p:nvSpPr>
              <p:cNvPr id="389" name="Rectangle 3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0" name="Freeform 3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1" name="Freeform 3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2" name="Freeform 3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9" name="Group 238"/>
            <p:cNvGrpSpPr/>
            <p:nvPr/>
          </p:nvGrpSpPr>
          <p:grpSpPr>
            <a:xfrm>
              <a:off x="4537002" y="6134793"/>
              <a:ext cx="471332" cy="494607"/>
              <a:chOff x="-2147732" y="6134793"/>
              <a:chExt cx="471332" cy="494607"/>
            </a:xfrm>
          </p:grpSpPr>
          <p:sp>
            <p:nvSpPr>
              <p:cNvPr id="385" name="Rectangle 3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6" name="Freeform 3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7" name="Freeform 3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8" name="Freeform 3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0" name="Group 239"/>
            <p:cNvGrpSpPr/>
            <p:nvPr/>
          </p:nvGrpSpPr>
          <p:grpSpPr>
            <a:xfrm>
              <a:off x="5008334" y="6134793"/>
              <a:ext cx="471332" cy="494607"/>
              <a:chOff x="-2147732" y="6134793"/>
              <a:chExt cx="471332" cy="494607"/>
            </a:xfrm>
          </p:grpSpPr>
          <p:sp>
            <p:nvSpPr>
              <p:cNvPr id="381" name="Rectangle 3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2" name="Freeform 3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3" name="Freeform 3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4" name="Freeform 3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1" name="Group 240"/>
            <p:cNvGrpSpPr/>
            <p:nvPr/>
          </p:nvGrpSpPr>
          <p:grpSpPr>
            <a:xfrm>
              <a:off x="5487290" y="6134793"/>
              <a:ext cx="471332" cy="494607"/>
              <a:chOff x="-2147732" y="6134793"/>
              <a:chExt cx="471332" cy="494607"/>
            </a:xfrm>
          </p:grpSpPr>
          <p:sp>
            <p:nvSpPr>
              <p:cNvPr id="377" name="Rectangle 3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8" name="Freeform 3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9" name="Freeform 3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0" name="Freeform 3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2" name="Group 241"/>
            <p:cNvGrpSpPr/>
            <p:nvPr/>
          </p:nvGrpSpPr>
          <p:grpSpPr>
            <a:xfrm>
              <a:off x="5958622" y="6134793"/>
              <a:ext cx="471332" cy="494607"/>
              <a:chOff x="-2147732" y="6134793"/>
              <a:chExt cx="471332" cy="494607"/>
            </a:xfrm>
          </p:grpSpPr>
          <p:sp>
            <p:nvSpPr>
              <p:cNvPr id="373" name="Rectangle 3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4" name="Freeform 3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5" name="Freeform 3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6" name="Freeform 3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3" name="Group 242"/>
            <p:cNvGrpSpPr/>
            <p:nvPr/>
          </p:nvGrpSpPr>
          <p:grpSpPr>
            <a:xfrm>
              <a:off x="6429954" y="6134793"/>
              <a:ext cx="471332" cy="494607"/>
              <a:chOff x="-2147732" y="6134793"/>
              <a:chExt cx="471332" cy="494607"/>
            </a:xfrm>
          </p:grpSpPr>
          <p:sp>
            <p:nvSpPr>
              <p:cNvPr id="369" name="Rectangle 3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0" name="Freeform 3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1" name="Freeform 3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2" name="Freeform 3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4" name="Group 243"/>
            <p:cNvGrpSpPr/>
            <p:nvPr/>
          </p:nvGrpSpPr>
          <p:grpSpPr>
            <a:xfrm>
              <a:off x="6907244" y="6134793"/>
              <a:ext cx="471332" cy="494607"/>
              <a:chOff x="-2147732" y="6134793"/>
              <a:chExt cx="471332" cy="494607"/>
            </a:xfrm>
          </p:grpSpPr>
          <p:sp>
            <p:nvSpPr>
              <p:cNvPr id="365" name="Rectangle 36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6" name="Freeform 36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7" name="Freeform 36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8" name="Freeform 36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5" name="Group 244"/>
            <p:cNvGrpSpPr/>
            <p:nvPr/>
          </p:nvGrpSpPr>
          <p:grpSpPr>
            <a:xfrm>
              <a:off x="7378576" y="6134793"/>
              <a:ext cx="471332" cy="494607"/>
              <a:chOff x="-2147732" y="6134793"/>
              <a:chExt cx="471332" cy="494607"/>
            </a:xfrm>
          </p:grpSpPr>
          <p:sp>
            <p:nvSpPr>
              <p:cNvPr id="361" name="Rectangle 3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2" name="Freeform 3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3" name="Freeform 3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4" name="Freeform 3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6" name="Group 245"/>
            <p:cNvGrpSpPr/>
            <p:nvPr/>
          </p:nvGrpSpPr>
          <p:grpSpPr>
            <a:xfrm>
              <a:off x="7839933" y="6134793"/>
              <a:ext cx="471332" cy="494607"/>
              <a:chOff x="-2147732" y="6134793"/>
              <a:chExt cx="471332" cy="494607"/>
            </a:xfrm>
          </p:grpSpPr>
          <p:sp>
            <p:nvSpPr>
              <p:cNvPr id="357" name="Rectangle 35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8" name="Freeform 35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9" name="Freeform 35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0" name="Freeform 35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7" name="Group 246"/>
            <p:cNvGrpSpPr/>
            <p:nvPr/>
          </p:nvGrpSpPr>
          <p:grpSpPr>
            <a:xfrm>
              <a:off x="8311265" y="6134793"/>
              <a:ext cx="471332" cy="494607"/>
              <a:chOff x="-2147732" y="6134793"/>
              <a:chExt cx="471332" cy="494607"/>
            </a:xfrm>
          </p:grpSpPr>
          <p:sp>
            <p:nvSpPr>
              <p:cNvPr id="353" name="Rectangle 35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4" name="Freeform 35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5" name="Freeform 35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6" name="Freeform 35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8" name="Group 247"/>
            <p:cNvGrpSpPr/>
            <p:nvPr/>
          </p:nvGrpSpPr>
          <p:grpSpPr>
            <a:xfrm>
              <a:off x="8782597" y="6134793"/>
              <a:ext cx="471332" cy="494607"/>
              <a:chOff x="-2147732" y="6134793"/>
              <a:chExt cx="471332" cy="494607"/>
            </a:xfrm>
          </p:grpSpPr>
          <p:sp>
            <p:nvSpPr>
              <p:cNvPr id="349" name="Rectangle 34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0" name="Freeform 34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1" name="Freeform 35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2" name="Freeform 35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9" name="Group 248"/>
            <p:cNvGrpSpPr/>
            <p:nvPr/>
          </p:nvGrpSpPr>
          <p:grpSpPr>
            <a:xfrm>
              <a:off x="-182093" y="6659822"/>
              <a:ext cx="471332" cy="494607"/>
              <a:chOff x="-2147732" y="6134793"/>
              <a:chExt cx="471332" cy="494607"/>
            </a:xfrm>
          </p:grpSpPr>
          <p:sp>
            <p:nvSpPr>
              <p:cNvPr id="345" name="Rectangle 34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6" name="Freeform 34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7" name="Freeform 34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8" name="Freeform 34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0" name="Group 249"/>
            <p:cNvGrpSpPr/>
            <p:nvPr/>
          </p:nvGrpSpPr>
          <p:grpSpPr>
            <a:xfrm>
              <a:off x="289239" y="6659822"/>
              <a:ext cx="471332" cy="494607"/>
              <a:chOff x="-2147732" y="6134793"/>
              <a:chExt cx="471332" cy="494607"/>
            </a:xfrm>
          </p:grpSpPr>
          <p:sp>
            <p:nvSpPr>
              <p:cNvPr id="341" name="Rectangle 34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2" name="Freeform 34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3" name="Freeform 34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4" name="Freeform 34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1" name="Group 250"/>
            <p:cNvGrpSpPr/>
            <p:nvPr/>
          </p:nvGrpSpPr>
          <p:grpSpPr>
            <a:xfrm>
              <a:off x="761746" y="6659822"/>
              <a:ext cx="471332" cy="494607"/>
              <a:chOff x="-2147732" y="6134793"/>
              <a:chExt cx="471332" cy="494607"/>
            </a:xfrm>
          </p:grpSpPr>
          <p:sp>
            <p:nvSpPr>
              <p:cNvPr id="337" name="Rectangle 33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8" name="Freeform 33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9" name="Freeform 33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0" name="Freeform 33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2" name="Group 251"/>
            <p:cNvGrpSpPr/>
            <p:nvPr/>
          </p:nvGrpSpPr>
          <p:grpSpPr>
            <a:xfrm>
              <a:off x="1242830" y="6659822"/>
              <a:ext cx="471332" cy="494607"/>
              <a:chOff x="-2147732" y="6134793"/>
              <a:chExt cx="471332" cy="494607"/>
            </a:xfrm>
          </p:grpSpPr>
          <p:sp>
            <p:nvSpPr>
              <p:cNvPr id="333" name="Rectangle 33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4" name="Freeform 33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5" name="Freeform 33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6" name="Freeform 33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3" name="Group 252"/>
            <p:cNvGrpSpPr/>
            <p:nvPr/>
          </p:nvGrpSpPr>
          <p:grpSpPr>
            <a:xfrm>
              <a:off x="1717574" y="6659822"/>
              <a:ext cx="471332" cy="494607"/>
              <a:chOff x="-2147732" y="6134793"/>
              <a:chExt cx="471332" cy="494607"/>
            </a:xfrm>
          </p:grpSpPr>
          <p:sp>
            <p:nvSpPr>
              <p:cNvPr id="329" name="Rectangle 32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0" name="Freeform 32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1" name="Freeform 33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2" name="Freeform 33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4" name="Group 253"/>
            <p:cNvGrpSpPr/>
            <p:nvPr/>
          </p:nvGrpSpPr>
          <p:grpSpPr>
            <a:xfrm>
              <a:off x="2188906" y="6659822"/>
              <a:ext cx="471332" cy="494607"/>
              <a:chOff x="-2147732" y="6134793"/>
              <a:chExt cx="471332" cy="494607"/>
            </a:xfrm>
          </p:grpSpPr>
          <p:sp>
            <p:nvSpPr>
              <p:cNvPr id="325" name="Rectangle 3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6" name="Freeform 3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7" name="Freeform 3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8" name="Freeform 3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5" name="Group 254"/>
            <p:cNvGrpSpPr/>
            <p:nvPr/>
          </p:nvGrpSpPr>
          <p:grpSpPr>
            <a:xfrm>
              <a:off x="2660238" y="6659822"/>
              <a:ext cx="471332" cy="494607"/>
              <a:chOff x="-2147732" y="6134793"/>
              <a:chExt cx="471332" cy="494607"/>
            </a:xfrm>
          </p:grpSpPr>
          <p:sp>
            <p:nvSpPr>
              <p:cNvPr id="321" name="Rectangle 3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2" name="Freeform 3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3" name="Freeform 3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4" name="Freeform 3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6" name="Group 255"/>
            <p:cNvGrpSpPr/>
            <p:nvPr/>
          </p:nvGrpSpPr>
          <p:grpSpPr>
            <a:xfrm>
              <a:off x="3127569" y="6659822"/>
              <a:ext cx="471332" cy="494607"/>
              <a:chOff x="-2147732" y="6134793"/>
              <a:chExt cx="471332" cy="494607"/>
            </a:xfrm>
          </p:grpSpPr>
          <p:sp>
            <p:nvSpPr>
              <p:cNvPr id="317" name="Rectangle 3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8" name="Freeform 3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9" name="Freeform 3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0" name="Freeform 3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7" name="Group 256"/>
            <p:cNvGrpSpPr/>
            <p:nvPr/>
          </p:nvGrpSpPr>
          <p:grpSpPr>
            <a:xfrm>
              <a:off x="3598901" y="6659822"/>
              <a:ext cx="471332" cy="494607"/>
              <a:chOff x="-2147732" y="6134793"/>
              <a:chExt cx="471332" cy="494607"/>
            </a:xfrm>
          </p:grpSpPr>
          <p:sp>
            <p:nvSpPr>
              <p:cNvPr id="313" name="Rectangle 3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4" name="Freeform 3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5" name="Freeform 3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6" name="Freeform 3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8" name="Group 257"/>
            <p:cNvGrpSpPr/>
            <p:nvPr/>
          </p:nvGrpSpPr>
          <p:grpSpPr>
            <a:xfrm>
              <a:off x="4060258" y="6659822"/>
              <a:ext cx="471332" cy="494607"/>
              <a:chOff x="-2147732" y="6134793"/>
              <a:chExt cx="471332" cy="494607"/>
            </a:xfrm>
          </p:grpSpPr>
          <p:sp>
            <p:nvSpPr>
              <p:cNvPr id="309" name="Rectangle 3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0" name="Freeform 3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1" name="Freeform 3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2" name="Freeform 3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9" name="Group 258"/>
            <p:cNvGrpSpPr/>
            <p:nvPr/>
          </p:nvGrpSpPr>
          <p:grpSpPr>
            <a:xfrm>
              <a:off x="4537002" y="6659822"/>
              <a:ext cx="471332" cy="494607"/>
              <a:chOff x="-2147732" y="6134793"/>
              <a:chExt cx="471332" cy="494607"/>
            </a:xfrm>
          </p:grpSpPr>
          <p:sp>
            <p:nvSpPr>
              <p:cNvPr id="305" name="Rectangle 3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6" name="Freeform 3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7" name="Freeform 3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8" name="Freeform 3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0" name="Group 259"/>
            <p:cNvGrpSpPr/>
            <p:nvPr/>
          </p:nvGrpSpPr>
          <p:grpSpPr>
            <a:xfrm>
              <a:off x="5008334" y="6659822"/>
              <a:ext cx="471332" cy="494607"/>
              <a:chOff x="-2147732" y="6134793"/>
              <a:chExt cx="471332" cy="494607"/>
            </a:xfrm>
          </p:grpSpPr>
          <p:sp>
            <p:nvSpPr>
              <p:cNvPr id="301" name="Rectangle 3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2" name="Freeform 3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3" name="Freeform 3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4" name="Freeform 3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1" name="Group 260"/>
            <p:cNvGrpSpPr/>
            <p:nvPr/>
          </p:nvGrpSpPr>
          <p:grpSpPr>
            <a:xfrm>
              <a:off x="5487290" y="6659822"/>
              <a:ext cx="471332" cy="494607"/>
              <a:chOff x="-2147732" y="6134793"/>
              <a:chExt cx="471332" cy="494607"/>
            </a:xfrm>
          </p:grpSpPr>
          <p:sp>
            <p:nvSpPr>
              <p:cNvPr id="297" name="Rectangle 2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8" name="Freeform 2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9" name="Freeform 2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0" name="Freeform 2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2" name="Group 261"/>
            <p:cNvGrpSpPr/>
            <p:nvPr/>
          </p:nvGrpSpPr>
          <p:grpSpPr>
            <a:xfrm>
              <a:off x="5958622" y="6659822"/>
              <a:ext cx="471332" cy="494607"/>
              <a:chOff x="-2147732" y="6134793"/>
              <a:chExt cx="471332" cy="494607"/>
            </a:xfrm>
          </p:grpSpPr>
          <p:sp>
            <p:nvSpPr>
              <p:cNvPr id="293" name="Rectangle 2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4" name="Freeform 2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5" name="Freeform 2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6" name="Freeform 2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3" name="Group 262"/>
            <p:cNvGrpSpPr/>
            <p:nvPr/>
          </p:nvGrpSpPr>
          <p:grpSpPr>
            <a:xfrm>
              <a:off x="6429954" y="6659822"/>
              <a:ext cx="471332" cy="494607"/>
              <a:chOff x="-2147732" y="6134793"/>
              <a:chExt cx="471332" cy="494607"/>
            </a:xfrm>
          </p:grpSpPr>
          <p:sp>
            <p:nvSpPr>
              <p:cNvPr id="289" name="Rectangle 2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0" name="Freeform 2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1" name="Freeform 2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2" name="Freeform 2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4" name="Group 263"/>
            <p:cNvGrpSpPr/>
            <p:nvPr/>
          </p:nvGrpSpPr>
          <p:grpSpPr>
            <a:xfrm>
              <a:off x="6907244" y="6659822"/>
              <a:ext cx="471332" cy="494607"/>
              <a:chOff x="-2147732" y="6134793"/>
              <a:chExt cx="471332" cy="494607"/>
            </a:xfrm>
          </p:grpSpPr>
          <p:sp>
            <p:nvSpPr>
              <p:cNvPr id="285" name="Rectangle 2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6" name="Freeform 2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7" name="Freeform 2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8" name="Freeform 2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5" name="Group 264"/>
            <p:cNvGrpSpPr/>
            <p:nvPr/>
          </p:nvGrpSpPr>
          <p:grpSpPr>
            <a:xfrm>
              <a:off x="7378576" y="6659822"/>
              <a:ext cx="471332" cy="494607"/>
              <a:chOff x="-2147732" y="6134793"/>
              <a:chExt cx="471332" cy="494607"/>
            </a:xfrm>
          </p:grpSpPr>
          <p:sp>
            <p:nvSpPr>
              <p:cNvPr id="281" name="Rectangle 2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2" name="Freeform 2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3" name="Freeform 2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4" name="Freeform 2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6" name="Group 265"/>
            <p:cNvGrpSpPr/>
            <p:nvPr/>
          </p:nvGrpSpPr>
          <p:grpSpPr>
            <a:xfrm>
              <a:off x="7839933" y="6659822"/>
              <a:ext cx="471332" cy="494607"/>
              <a:chOff x="-2147732" y="6134793"/>
              <a:chExt cx="471332" cy="494607"/>
            </a:xfrm>
          </p:grpSpPr>
          <p:sp>
            <p:nvSpPr>
              <p:cNvPr id="277" name="Rectangle 2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8" name="Freeform 2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9" name="Freeform 2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0" name="Freeform 2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7" name="Group 266"/>
            <p:cNvGrpSpPr/>
            <p:nvPr/>
          </p:nvGrpSpPr>
          <p:grpSpPr>
            <a:xfrm>
              <a:off x="8311265" y="6659822"/>
              <a:ext cx="471332" cy="494607"/>
              <a:chOff x="-2147732" y="6134793"/>
              <a:chExt cx="471332" cy="494607"/>
            </a:xfrm>
          </p:grpSpPr>
          <p:sp>
            <p:nvSpPr>
              <p:cNvPr id="273" name="Rectangle 2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4" name="Freeform 2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5" name="Freeform 2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6" name="Freeform 2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8" name="Group 267"/>
            <p:cNvGrpSpPr/>
            <p:nvPr/>
          </p:nvGrpSpPr>
          <p:grpSpPr>
            <a:xfrm>
              <a:off x="8782597" y="6659822"/>
              <a:ext cx="471332" cy="494607"/>
              <a:chOff x="-2147732" y="6134793"/>
              <a:chExt cx="471332" cy="494607"/>
            </a:xfrm>
          </p:grpSpPr>
          <p:sp>
            <p:nvSpPr>
              <p:cNvPr id="269" name="Rectangle 2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0" name="Freeform 2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1" name="Freeform 2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2" name="Freeform 2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p:cNvSpPr/>
          <p:nvPr/>
        </p:nvSpPr>
        <p:spPr>
          <a:xfrm>
            <a:off x="3186113" y="5226050"/>
            <a:ext cx="3402012" cy="1062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4" name="Right Arrow 3"/>
          <p:cNvSpPr>
            <a:spLocks noChangeArrowheads="1"/>
          </p:cNvSpPr>
          <p:nvPr/>
        </p:nvSpPr>
        <p:spPr bwMode="auto">
          <a:xfrm>
            <a:off x="512763" y="2214563"/>
            <a:ext cx="8118475" cy="930275"/>
          </a:xfrm>
          <a:prstGeom prst="rightArrow">
            <a:avLst>
              <a:gd name="adj1" fmla="val 50000"/>
              <a:gd name="adj2" fmla="val 49978"/>
            </a:avLst>
          </a:prstGeom>
          <a:solidFill>
            <a:schemeClr val="accent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6388" name="TextBox 4"/>
          <p:cNvSpPr txBox="1">
            <a:spLocks noChangeArrowheads="1"/>
          </p:cNvSpPr>
          <p:nvPr/>
        </p:nvSpPr>
        <p:spPr bwMode="auto">
          <a:xfrm>
            <a:off x="661988" y="760413"/>
            <a:ext cx="750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i="1">
                <a:solidFill>
                  <a:schemeClr val="bg1"/>
                </a:solidFill>
              </a:rPr>
              <a:t>Pretty much just one path to the end</a:t>
            </a:r>
          </a:p>
        </p:txBody>
      </p:sp>
      <p:sp>
        <p:nvSpPr>
          <p:cNvPr id="16389" name="TextBox 6"/>
          <p:cNvSpPr txBox="1">
            <a:spLocks noChangeArrowheads="1"/>
          </p:cNvSpPr>
          <p:nvPr/>
        </p:nvSpPr>
        <p:spPr bwMode="auto">
          <a:xfrm>
            <a:off x="0" y="1143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Linear</a:t>
            </a:r>
          </a:p>
        </p:txBody>
      </p:sp>
      <p:sp>
        <p:nvSpPr>
          <p:cNvPr id="16390" name="TextBox 7"/>
          <p:cNvSpPr txBox="1">
            <a:spLocks noChangeArrowheads="1"/>
          </p:cNvSpPr>
          <p:nvPr/>
        </p:nvSpPr>
        <p:spPr bwMode="auto">
          <a:xfrm>
            <a:off x="512763" y="3144838"/>
            <a:ext cx="733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b="1">
                <a:solidFill>
                  <a:schemeClr val="bg1"/>
                </a:solidFill>
              </a:rPr>
              <a:t>Level </a:t>
            </a:r>
            <a:r>
              <a:rPr lang="en-CA" altLang="en-US" sz="2800" b="1">
                <a:solidFill>
                  <a:schemeClr val="bg1"/>
                </a:solidFill>
              </a:rPr>
              <a:t>1</a:t>
            </a:r>
          </a:p>
        </p:txBody>
      </p:sp>
      <p:sp>
        <p:nvSpPr>
          <p:cNvPr id="16391" name="TextBox 8"/>
          <p:cNvSpPr txBox="1">
            <a:spLocks noChangeArrowheads="1"/>
          </p:cNvSpPr>
          <p:nvPr/>
        </p:nvSpPr>
        <p:spPr bwMode="auto">
          <a:xfrm>
            <a:off x="2216150" y="3144838"/>
            <a:ext cx="733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b="1">
                <a:solidFill>
                  <a:schemeClr val="bg1"/>
                </a:solidFill>
              </a:rPr>
              <a:t>Level </a:t>
            </a:r>
            <a:r>
              <a:rPr lang="en-CA" altLang="en-US" sz="2800" b="1">
                <a:solidFill>
                  <a:schemeClr val="bg1"/>
                </a:solidFill>
              </a:rPr>
              <a:t>2</a:t>
            </a:r>
          </a:p>
        </p:txBody>
      </p:sp>
      <p:sp>
        <p:nvSpPr>
          <p:cNvPr id="16392" name="TextBox 9"/>
          <p:cNvSpPr txBox="1">
            <a:spLocks noChangeArrowheads="1"/>
          </p:cNvSpPr>
          <p:nvPr/>
        </p:nvSpPr>
        <p:spPr bwMode="auto">
          <a:xfrm>
            <a:off x="3919538" y="3144838"/>
            <a:ext cx="733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b="1">
                <a:solidFill>
                  <a:schemeClr val="bg1"/>
                </a:solidFill>
              </a:rPr>
              <a:t>Level </a:t>
            </a:r>
            <a:r>
              <a:rPr lang="en-CA" altLang="en-US" sz="2800" b="1">
                <a:solidFill>
                  <a:schemeClr val="bg1"/>
                </a:solidFill>
              </a:rPr>
              <a:t>3</a:t>
            </a:r>
          </a:p>
        </p:txBody>
      </p:sp>
      <p:sp>
        <p:nvSpPr>
          <p:cNvPr id="16393" name="TextBox 10"/>
          <p:cNvSpPr txBox="1">
            <a:spLocks noChangeArrowheads="1"/>
          </p:cNvSpPr>
          <p:nvPr/>
        </p:nvSpPr>
        <p:spPr bwMode="auto">
          <a:xfrm>
            <a:off x="5622925" y="3144838"/>
            <a:ext cx="733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b="1">
                <a:solidFill>
                  <a:schemeClr val="bg1"/>
                </a:solidFill>
              </a:rPr>
              <a:t>Level </a:t>
            </a:r>
            <a:r>
              <a:rPr lang="en-CA" altLang="en-US" sz="2800" b="1">
                <a:solidFill>
                  <a:schemeClr val="bg1"/>
                </a:solidFill>
              </a:rPr>
              <a:t>4</a:t>
            </a:r>
          </a:p>
        </p:txBody>
      </p:sp>
      <p:sp>
        <p:nvSpPr>
          <p:cNvPr id="16394" name="TextBox 11"/>
          <p:cNvSpPr txBox="1">
            <a:spLocks noChangeArrowheads="1"/>
          </p:cNvSpPr>
          <p:nvPr/>
        </p:nvSpPr>
        <p:spPr bwMode="auto">
          <a:xfrm>
            <a:off x="7326313" y="3144838"/>
            <a:ext cx="733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b="1">
                <a:solidFill>
                  <a:schemeClr val="bg1"/>
                </a:solidFill>
              </a:rPr>
              <a:t>Level </a:t>
            </a:r>
            <a:r>
              <a:rPr lang="en-CA" altLang="en-US" sz="2800" b="1">
                <a:solidFill>
                  <a:schemeClr val="bg1"/>
                </a:solidFill>
              </a:rPr>
              <a:t>5</a:t>
            </a:r>
          </a:p>
        </p:txBody>
      </p:sp>
      <p:pic>
        <p:nvPicPr>
          <p:cNvPr id="16395" name="Picture 2" descr="http://upload.wikimedia.org/wikipedia/fr/1/17/Logo_Super_Mario_Bros.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1850" y="5226050"/>
            <a:ext cx="21240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6" descr="http://upload.wikimedia.org/wikipedia/commons/6/67/The_Last_of_Us_Logo_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2650" y="5440363"/>
            <a:ext cx="29321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8" descr="http://www.yesidisagree.com/wp-content/uploads/2014/08/logocandy-crush-saga.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15138" y="5091113"/>
            <a:ext cx="186372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8913" y="4691063"/>
            <a:ext cx="530225" cy="21463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ight Arrow 4"/>
          <p:cNvSpPr>
            <a:spLocks noChangeArrowheads="1"/>
          </p:cNvSpPr>
          <p:nvPr/>
        </p:nvSpPr>
        <p:spPr bwMode="auto">
          <a:xfrm>
            <a:off x="806450" y="2489200"/>
            <a:ext cx="2846388" cy="930275"/>
          </a:xfrm>
          <a:prstGeom prst="rightArrow">
            <a:avLst>
              <a:gd name="adj1" fmla="val 50000"/>
              <a:gd name="adj2" fmla="val 50004"/>
            </a:avLst>
          </a:prstGeom>
          <a:solidFill>
            <a:schemeClr val="accent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7411" name="TextBox 5"/>
          <p:cNvSpPr txBox="1">
            <a:spLocks noChangeArrowheads="1"/>
          </p:cNvSpPr>
          <p:nvPr/>
        </p:nvSpPr>
        <p:spPr bwMode="auto">
          <a:xfrm>
            <a:off x="661988" y="760413"/>
            <a:ext cx="750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i="1">
                <a:solidFill>
                  <a:schemeClr val="bg1"/>
                </a:solidFill>
              </a:rPr>
              <a:t>You have some degree of choice in choosing your path to the end</a:t>
            </a:r>
          </a:p>
        </p:txBody>
      </p:sp>
      <p:sp>
        <p:nvSpPr>
          <p:cNvPr id="17412" name="TextBox 6"/>
          <p:cNvSpPr txBox="1">
            <a:spLocks noChangeArrowheads="1"/>
          </p:cNvSpPr>
          <p:nvPr/>
        </p:nvSpPr>
        <p:spPr bwMode="auto">
          <a:xfrm>
            <a:off x="0" y="1143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Some choice</a:t>
            </a:r>
          </a:p>
        </p:txBody>
      </p:sp>
      <p:grpSp>
        <p:nvGrpSpPr>
          <p:cNvPr id="17413" name="Group 15"/>
          <p:cNvGrpSpPr>
            <a:grpSpLocks/>
          </p:cNvGrpSpPr>
          <p:nvPr/>
        </p:nvGrpSpPr>
        <p:grpSpPr bwMode="auto">
          <a:xfrm>
            <a:off x="3762375" y="2403475"/>
            <a:ext cx="1103313" cy="1103313"/>
            <a:chOff x="3405353" y="2293888"/>
            <a:chExt cx="1103586" cy="1103586"/>
          </a:xfrm>
        </p:grpSpPr>
        <p:sp>
          <p:nvSpPr>
            <p:cNvPr id="8" name="Oval 7"/>
            <p:cNvSpPr>
              <a:spLocks noChangeArrowheads="1"/>
            </p:cNvSpPr>
            <p:nvPr/>
          </p:nvSpPr>
          <p:spPr bwMode="auto">
            <a:xfrm>
              <a:off x="3405353" y="2293888"/>
              <a:ext cx="1103586" cy="1103586"/>
            </a:xfrm>
            <a:prstGeom prst="ellipse">
              <a:avLst/>
            </a:prstGeom>
            <a:solidFill>
              <a:srgbClr val="CC0000"/>
            </a:solidFill>
            <a:ln w="25400">
              <a:solidFill>
                <a:srgbClr val="950000"/>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9" name="TextBox 8"/>
            <p:cNvSpPr txBox="1"/>
            <p:nvPr/>
          </p:nvSpPr>
          <p:spPr>
            <a:xfrm>
              <a:off x="3405353" y="2614642"/>
              <a:ext cx="1103586" cy="462077"/>
            </a:xfrm>
            <a:prstGeom prst="rect">
              <a:avLst/>
            </a:prstGeom>
            <a:noFill/>
          </p:spPr>
          <p:txBody>
            <a:bodyPr>
              <a:spAutoFit/>
            </a:bodyPr>
            <a:lstStyle/>
            <a:p>
              <a:pPr algn="ctr" fontAlgn="auto">
                <a:spcBef>
                  <a:spcPts val="0"/>
                </a:spcBef>
                <a:spcAft>
                  <a:spcPts val="0"/>
                </a:spcAft>
                <a:defRPr/>
              </a:pPr>
              <a:r>
                <a:rPr lang="en-CA" sz="2400" b="1" dirty="0">
                  <a:solidFill>
                    <a:schemeClr val="bg1"/>
                  </a:solidFill>
                  <a:effectLst>
                    <a:outerShdw blurRad="38100" dist="38100" dir="2700000" algn="tl">
                      <a:srgbClr val="000000">
                        <a:alpha val="43137"/>
                      </a:srgbClr>
                    </a:outerShdw>
                  </a:effectLst>
                  <a:latin typeface="+mn-lt"/>
                  <a:ea typeface="+mn-ea"/>
                  <a:cs typeface="+mn-cs"/>
                </a:rPr>
                <a:t>Choice</a:t>
              </a:r>
            </a:p>
          </p:txBody>
        </p:sp>
      </p:grpSp>
      <p:sp>
        <p:nvSpPr>
          <p:cNvPr id="10" name="Right Arrow 9"/>
          <p:cNvSpPr/>
          <p:nvPr/>
        </p:nvSpPr>
        <p:spPr>
          <a:xfrm>
            <a:off x="5130800" y="2606675"/>
            <a:ext cx="3225800" cy="6969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Bent Arrow 10"/>
          <p:cNvSpPr/>
          <p:nvPr/>
        </p:nvSpPr>
        <p:spPr>
          <a:xfrm rot="5400000">
            <a:off x="5807869" y="2509044"/>
            <a:ext cx="1209675" cy="2563813"/>
          </a:xfrm>
          <a:prstGeom prst="bentArrow">
            <a:avLst>
              <a:gd name="adj1" fmla="val 32368"/>
              <a:gd name="adj2" fmla="val 25000"/>
              <a:gd name="adj3" fmla="val 29421"/>
              <a:gd name="adj4" fmla="val 42559"/>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2" name="Bent Arrow 11"/>
          <p:cNvSpPr/>
          <p:nvPr/>
        </p:nvSpPr>
        <p:spPr>
          <a:xfrm rot="5400000" flipH="1">
            <a:off x="5807869" y="843756"/>
            <a:ext cx="1209675" cy="2563813"/>
          </a:xfrm>
          <a:prstGeom prst="bentArrow">
            <a:avLst>
              <a:gd name="adj1" fmla="val 32368"/>
              <a:gd name="adj2" fmla="val 25000"/>
              <a:gd name="adj3" fmla="val 29421"/>
              <a:gd name="adj4" fmla="val 42559"/>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3" name="TextBox 12"/>
          <p:cNvSpPr txBox="1"/>
          <p:nvPr/>
        </p:nvSpPr>
        <p:spPr>
          <a:xfrm>
            <a:off x="5510213" y="2349500"/>
            <a:ext cx="1435100" cy="400050"/>
          </a:xfrm>
          <a:prstGeom prst="rect">
            <a:avLst/>
          </a:prstGeom>
          <a:noFill/>
        </p:spPr>
        <p:txBody>
          <a:bodyPr>
            <a:spAutoFit/>
          </a:bodyPr>
          <a:lstStyle/>
          <a:p>
            <a:pPr algn="ctr" fontAlgn="auto">
              <a:spcBef>
                <a:spcPts val="0"/>
              </a:spcBef>
              <a:spcAft>
                <a:spcPts val="0"/>
              </a:spcAft>
              <a:defRPr/>
            </a:pPr>
            <a:r>
              <a:rPr lang="en-CA" sz="2000" b="1" dirty="0">
                <a:solidFill>
                  <a:schemeClr val="bg1"/>
                </a:solidFill>
                <a:effectLst>
                  <a:outerShdw blurRad="38100" dist="38100" dir="2700000" algn="tl">
                    <a:srgbClr val="000000">
                      <a:alpha val="43137"/>
                    </a:srgbClr>
                  </a:outerShdw>
                </a:effectLst>
                <a:latin typeface="+mn-lt"/>
                <a:ea typeface="+mn-ea"/>
                <a:cs typeface="+mn-cs"/>
              </a:rPr>
              <a:t>Choice A</a:t>
            </a:r>
          </a:p>
        </p:txBody>
      </p:sp>
      <p:sp>
        <p:nvSpPr>
          <p:cNvPr id="14" name="TextBox 13"/>
          <p:cNvSpPr txBox="1"/>
          <p:nvPr/>
        </p:nvSpPr>
        <p:spPr>
          <a:xfrm>
            <a:off x="5510213" y="2755900"/>
            <a:ext cx="1435100" cy="400050"/>
          </a:xfrm>
          <a:prstGeom prst="rect">
            <a:avLst/>
          </a:prstGeom>
          <a:noFill/>
        </p:spPr>
        <p:txBody>
          <a:bodyPr>
            <a:spAutoFit/>
          </a:bodyPr>
          <a:lstStyle/>
          <a:p>
            <a:pPr algn="ctr" fontAlgn="auto">
              <a:spcBef>
                <a:spcPts val="0"/>
              </a:spcBef>
              <a:spcAft>
                <a:spcPts val="0"/>
              </a:spcAft>
              <a:defRPr/>
            </a:pPr>
            <a:r>
              <a:rPr lang="en-CA" sz="2000" b="1" dirty="0">
                <a:solidFill>
                  <a:schemeClr val="bg1"/>
                </a:solidFill>
                <a:effectLst>
                  <a:outerShdw blurRad="38100" dist="38100" dir="2700000" algn="tl">
                    <a:srgbClr val="000000">
                      <a:alpha val="43137"/>
                    </a:srgbClr>
                  </a:outerShdw>
                </a:effectLst>
                <a:latin typeface="+mn-lt"/>
                <a:ea typeface="+mn-ea"/>
                <a:cs typeface="+mn-cs"/>
              </a:rPr>
              <a:t>Choice B</a:t>
            </a:r>
          </a:p>
        </p:txBody>
      </p:sp>
      <p:sp>
        <p:nvSpPr>
          <p:cNvPr id="15" name="TextBox 14"/>
          <p:cNvSpPr txBox="1"/>
          <p:nvPr/>
        </p:nvSpPr>
        <p:spPr>
          <a:xfrm>
            <a:off x="5510213" y="3173413"/>
            <a:ext cx="1435100" cy="400050"/>
          </a:xfrm>
          <a:prstGeom prst="rect">
            <a:avLst/>
          </a:prstGeom>
          <a:noFill/>
        </p:spPr>
        <p:txBody>
          <a:bodyPr>
            <a:spAutoFit/>
          </a:bodyPr>
          <a:lstStyle/>
          <a:p>
            <a:pPr algn="ctr" fontAlgn="auto">
              <a:spcBef>
                <a:spcPts val="0"/>
              </a:spcBef>
              <a:spcAft>
                <a:spcPts val="0"/>
              </a:spcAft>
              <a:defRPr/>
            </a:pPr>
            <a:r>
              <a:rPr lang="en-CA" sz="2000" b="1" dirty="0">
                <a:solidFill>
                  <a:schemeClr val="bg1"/>
                </a:solidFill>
                <a:effectLst>
                  <a:outerShdw blurRad="38100" dist="38100" dir="2700000" algn="tl">
                    <a:srgbClr val="000000">
                      <a:alpha val="43137"/>
                    </a:srgbClr>
                  </a:outerShdw>
                </a:effectLst>
                <a:latin typeface="+mn-lt"/>
                <a:ea typeface="+mn-ea"/>
                <a:cs typeface="+mn-cs"/>
              </a:rPr>
              <a:t>Choice C</a:t>
            </a:r>
          </a:p>
        </p:txBody>
      </p:sp>
      <p:pic>
        <p:nvPicPr>
          <p:cNvPr id="17420" name="Picture 2" descr="http://img4.wikia.nocookie.net/__cb20131029100921/walkingdead/images/f/f6/TWD_Game_Season_2_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8988" y="5103813"/>
            <a:ext cx="19192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4" descr="http://upload.wikimedia.org/wikipedia/commons/a/aa/Mass_Effect_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95638" y="5365750"/>
            <a:ext cx="2692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6" descr="http://img1.wikia.nocookie.net/__cb20130510180118/fables/images/4/47/WolfAmongUsLog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89663" y="5172075"/>
            <a:ext cx="26701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8913" y="4691063"/>
            <a:ext cx="530225" cy="21463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661988" y="760413"/>
            <a:ext cx="7504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i="1">
                <a:solidFill>
                  <a:schemeClr val="bg1"/>
                </a:solidFill>
              </a:rPr>
              <a:t>You have constant opportunities to choose any number of paths </a:t>
            </a:r>
          </a:p>
          <a:p>
            <a:pPr algn="ctr"/>
            <a:r>
              <a:rPr lang="en-CA" altLang="en-US" i="1">
                <a:solidFill>
                  <a:schemeClr val="bg1"/>
                </a:solidFill>
              </a:rPr>
              <a:t>There may even be no final “end”</a:t>
            </a:r>
          </a:p>
        </p:txBody>
      </p:sp>
      <p:sp>
        <p:nvSpPr>
          <p:cNvPr id="18435" name="TextBox 6"/>
          <p:cNvSpPr txBox="1">
            <a:spLocks noChangeArrowheads="1"/>
          </p:cNvSpPr>
          <p:nvPr/>
        </p:nvSpPr>
        <p:spPr bwMode="auto">
          <a:xfrm>
            <a:off x="0" y="1143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Open World/Sandbox</a:t>
            </a:r>
          </a:p>
        </p:txBody>
      </p:sp>
      <p:grpSp>
        <p:nvGrpSpPr>
          <p:cNvPr id="18436" name="Group 16"/>
          <p:cNvGrpSpPr>
            <a:grpSpLocks/>
          </p:cNvGrpSpPr>
          <p:nvPr/>
        </p:nvGrpSpPr>
        <p:grpSpPr bwMode="auto">
          <a:xfrm>
            <a:off x="3125788" y="1808163"/>
            <a:ext cx="2892425" cy="2892425"/>
            <a:chOff x="3294993" y="1836685"/>
            <a:chExt cx="2554014" cy="2554014"/>
          </a:xfrm>
        </p:grpSpPr>
        <p:sp>
          <p:nvSpPr>
            <p:cNvPr id="8" name="Oval 7"/>
            <p:cNvSpPr/>
            <p:nvPr/>
          </p:nvSpPr>
          <p:spPr>
            <a:xfrm>
              <a:off x="3294993" y="1836685"/>
              <a:ext cx="2554014" cy="2554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Right Arrow 11"/>
            <p:cNvSpPr>
              <a:spLocks noChangeArrowheads="1"/>
            </p:cNvSpPr>
            <p:nvPr/>
          </p:nvSpPr>
          <p:spPr bwMode="auto">
            <a:xfrm rot="8168373" flipH="1">
              <a:off x="4598606" y="2341839"/>
              <a:ext cx="1044466" cy="465083"/>
            </a:xfrm>
            <a:prstGeom prst="rightArrow">
              <a:avLst>
                <a:gd name="adj1" fmla="val 50000"/>
                <a:gd name="adj2" fmla="val 49999"/>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Right Arrow 12"/>
            <p:cNvSpPr>
              <a:spLocks noChangeArrowheads="1"/>
            </p:cNvSpPr>
            <p:nvPr/>
          </p:nvSpPr>
          <p:spPr bwMode="auto">
            <a:xfrm rot="2648148">
              <a:off x="4610196" y="3421313"/>
              <a:ext cx="1072055" cy="465083"/>
            </a:xfrm>
            <a:prstGeom prst="rightArrow">
              <a:avLst>
                <a:gd name="adj1" fmla="val 50000"/>
                <a:gd name="adj2" fmla="val 49997"/>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5" name="Right Arrow 14"/>
            <p:cNvSpPr>
              <a:spLocks noChangeArrowheads="1"/>
            </p:cNvSpPr>
            <p:nvPr/>
          </p:nvSpPr>
          <p:spPr bwMode="auto">
            <a:xfrm rot="2476403" flipH="1">
              <a:off x="3478925" y="2357604"/>
              <a:ext cx="1072055" cy="465083"/>
            </a:xfrm>
            <a:prstGeom prst="rightArrow">
              <a:avLst>
                <a:gd name="adj1" fmla="val 50000"/>
                <a:gd name="adj2" fmla="val 49997"/>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Right Arrow 10"/>
            <p:cNvSpPr>
              <a:spLocks noChangeArrowheads="1"/>
            </p:cNvSpPr>
            <p:nvPr/>
          </p:nvSpPr>
          <p:spPr bwMode="auto">
            <a:xfrm rot="5400000" flipH="1">
              <a:off x="4060367" y="2126376"/>
              <a:ext cx="1044466" cy="465083"/>
            </a:xfrm>
            <a:prstGeom prst="rightArrow">
              <a:avLst>
                <a:gd name="adj1" fmla="val 50000"/>
                <a:gd name="adj2" fmla="val 49999"/>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5" name="Right Arrow 4"/>
            <p:cNvSpPr>
              <a:spLocks noChangeArrowheads="1"/>
            </p:cNvSpPr>
            <p:nvPr/>
          </p:nvSpPr>
          <p:spPr bwMode="auto">
            <a:xfrm>
              <a:off x="4776952" y="2881150"/>
              <a:ext cx="1072055" cy="465083"/>
            </a:xfrm>
            <a:prstGeom prst="rightArrow">
              <a:avLst>
                <a:gd name="adj1" fmla="val 50000"/>
                <a:gd name="adj2" fmla="val 49997"/>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ight Arrow 13"/>
            <p:cNvSpPr>
              <a:spLocks noChangeArrowheads="1"/>
            </p:cNvSpPr>
            <p:nvPr/>
          </p:nvSpPr>
          <p:spPr bwMode="auto">
            <a:xfrm rot="7914893">
              <a:off x="3524313" y="3449393"/>
              <a:ext cx="1072055" cy="465083"/>
            </a:xfrm>
            <a:prstGeom prst="rightArrow">
              <a:avLst>
                <a:gd name="adj1" fmla="val 50000"/>
                <a:gd name="adj2" fmla="val 49997"/>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9" name="Right Arrow 8"/>
            <p:cNvSpPr>
              <a:spLocks noChangeArrowheads="1"/>
            </p:cNvSpPr>
            <p:nvPr/>
          </p:nvSpPr>
          <p:spPr bwMode="auto">
            <a:xfrm flipH="1">
              <a:off x="3294993" y="2881149"/>
              <a:ext cx="1072055" cy="465083"/>
            </a:xfrm>
            <a:prstGeom prst="rightArrow">
              <a:avLst>
                <a:gd name="adj1" fmla="val 50000"/>
                <a:gd name="adj2" fmla="val 49997"/>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Right Arrow 9"/>
            <p:cNvSpPr>
              <a:spLocks noChangeArrowheads="1"/>
            </p:cNvSpPr>
            <p:nvPr/>
          </p:nvSpPr>
          <p:spPr bwMode="auto">
            <a:xfrm rot="5400000">
              <a:off x="4046573" y="3622130"/>
              <a:ext cx="1072055" cy="465083"/>
            </a:xfrm>
            <a:prstGeom prst="rightArrow">
              <a:avLst>
                <a:gd name="adj1" fmla="val 50000"/>
                <a:gd name="adj2" fmla="val 49997"/>
              </a:avLst>
            </a:prstGeom>
            <a:solidFill>
              <a:schemeClr val="bg1"/>
            </a:solidFill>
            <a:ln w="25400">
              <a:solidFill>
                <a:srgbClr val="58892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grpSp>
      <p:pic>
        <p:nvPicPr>
          <p:cNvPr id="18437" name="Picture 2" descr="http://img1.wikia.nocookie.net/__cb20131202211201/youtube/images/7/70/Minecraft-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2863" y="5492750"/>
            <a:ext cx="3019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http://img3.wikia.nocookie.net/__cb20060731201839/gtawiki/images/8/85/GTA_Logo.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92963" y="5183188"/>
            <a:ext cx="16494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6" descr="http://www.google.ca/url?sa=i&amp;source=images&amp;cd=&amp;ved=0CAUQjBw&amp;url=http%3A%2F%2Fweb-vassets.ea.com%2FAssets%2FResources%2FImage%2FFullImageLogo%2FSimCityDDE_gpd-logo.png%3Fcb%3D1412974396&amp;ei=LOl7VNnqKojCsASEqIKIAQ&amp;psig=AFQjCNFH7jaj8YX6Qp8-eYdl7k1FgcM3dw&amp;ust=1417493164828326"/>
          <p:cNvSpPr>
            <a:spLocks noChangeAspect="1" noChangeArrowheads="1"/>
          </p:cNvSpPr>
          <p:nvPr/>
        </p:nvSpPr>
        <p:spPr bwMode="auto">
          <a:xfrm>
            <a:off x="63500" y="-136525"/>
            <a:ext cx="457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sp>
        <p:nvSpPr>
          <p:cNvPr id="18440" name="AutoShape 8" descr="http://www.google.ca/url?sa=i&amp;source=images&amp;cd=&amp;ved=0CAUQjBw&amp;url=http%3A%2F%2Fweb-vassets.ea.com%2FAssets%2FResources%2FImage%2FFullImageLogo%2FSimCityDDE_gpd-logo.png%3Fcb%3D1412974396&amp;ei=LOl7VNnqKojCsASEqIKIAQ&amp;psig=AFQjCNFH7jaj8YX6Qp8-eYdl7k1FgcM3dw&amp;ust=1417493164828326"/>
          <p:cNvSpPr>
            <a:spLocks noChangeAspect="1" noChangeArrowheads="1"/>
          </p:cNvSpPr>
          <p:nvPr/>
        </p:nvSpPr>
        <p:spPr bwMode="auto">
          <a:xfrm>
            <a:off x="215900" y="15875"/>
            <a:ext cx="457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pic>
        <p:nvPicPr>
          <p:cNvPr id="18441" name="Picture 1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3113" y="5592763"/>
            <a:ext cx="30638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8913" y="4691063"/>
            <a:ext cx="530225" cy="21463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0" y="114300"/>
            <a:ext cx="9144000" cy="646113"/>
          </a:xfrm>
          <a:prstGeom prst="rect">
            <a:avLst/>
          </a:prstGeom>
          <a:noFill/>
        </p:spPr>
        <p:txBody>
          <a:bodyPr>
            <a:spAutoFit/>
          </a:bodyPr>
          <a:lstStyle/>
          <a:p>
            <a:pPr algn="ct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How much choice is right for your project?</a:t>
            </a:r>
          </a:p>
        </p:txBody>
      </p:sp>
      <p:sp>
        <p:nvSpPr>
          <p:cNvPr id="6" name="TextBox 5"/>
          <p:cNvSpPr txBox="1"/>
          <p:nvPr/>
        </p:nvSpPr>
        <p:spPr>
          <a:xfrm>
            <a:off x="4419600" y="1474788"/>
            <a:ext cx="4362450" cy="2862322"/>
          </a:xfrm>
          <a:prstGeom prst="rect">
            <a:avLst/>
          </a:prstGeom>
          <a:noFill/>
        </p:spPr>
        <p:txBody>
          <a:bodyPr>
            <a:spAutoFit/>
          </a:bodyPr>
          <a:lstStyle/>
          <a:p>
            <a:pPr fontAlgn="auto">
              <a:spcBef>
                <a:spcPts val="0"/>
              </a:spcBef>
              <a:spcAft>
                <a:spcPts val="0"/>
              </a:spcAft>
              <a:defRPr/>
            </a:pPr>
            <a:r>
              <a:rPr lang="en-CA" sz="3600" b="1" dirty="0">
                <a:solidFill>
                  <a:schemeClr val="tx2">
                    <a:lumMod val="60000"/>
                    <a:lumOff val="40000"/>
                  </a:schemeClr>
                </a:solidFill>
                <a:latin typeface="+mn-lt"/>
                <a:ea typeface="+mn-ea"/>
                <a:cs typeface="+mn-cs"/>
              </a:rPr>
              <a:t>One option:</a:t>
            </a:r>
          </a:p>
          <a:p>
            <a:pPr fontAlgn="auto">
              <a:spcBef>
                <a:spcPts val="0"/>
              </a:spcBef>
              <a:spcAft>
                <a:spcPts val="0"/>
              </a:spcAft>
              <a:defRPr/>
            </a:pPr>
            <a:r>
              <a:rPr lang="en-CA" sz="3600" b="1" dirty="0">
                <a:solidFill>
                  <a:schemeClr val="bg1"/>
                </a:solidFill>
                <a:latin typeface="+mn-lt"/>
                <a:ea typeface="+mn-ea"/>
                <a:cs typeface="+mn-cs"/>
              </a:rPr>
              <a:t>Pick based on </a:t>
            </a:r>
            <a:r>
              <a:rPr lang="en-CA" sz="3600" b="1" dirty="0" smtClean="0">
                <a:solidFill>
                  <a:schemeClr val="bg1"/>
                </a:solidFill>
                <a:latin typeface="+mn-lt"/>
                <a:ea typeface="+mn-ea"/>
                <a:cs typeface="+mn-cs"/>
              </a:rPr>
              <a:t>how skilled your audience already is with the </a:t>
            </a:r>
            <a:r>
              <a:rPr lang="en-CA" sz="3600" b="1" dirty="0">
                <a:solidFill>
                  <a:schemeClr val="bg1"/>
                </a:solidFill>
                <a:latin typeface="+mn-lt"/>
                <a:ea typeface="+mn-ea"/>
                <a:cs typeface="+mn-cs"/>
              </a:rPr>
              <a:t>content</a:t>
            </a:r>
          </a:p>
        </p:txBody>
      </p:sp>
      <p:grpSp>
        <p:nvGrpSpPr>
          <p:cNvPr id="19460" name="Group 6"/>
          <p:cNvGrpSpPr>
            <a:grpSpLocks/>
          </p:cNvGrpSpPr>
          <p:nvPr/>
        </p:nvGrpSpPr>
        <p:grpSpPr bwMode="auto">
          <a:xfrm>
            <a:off x="585788" y="1455738"/>
            <a:ext cx="3529012" cy="1084262"/>
            <a:chOff x="376529" y="2159876"/>
            <a:chExt cx="6216404" cy="1910573"/>
          </a:xfrm>
        </p:grpSpPr>
        <p:sp>
          <p:nvSpPr>
            <p:cNvPr id="8" name="Oval 34"/>
            <p:cNvSpPr>
              <a:spLocks/>
            </p:cNvSpPr>
            <p:nvPr/>
          </p:nvSpPr>
          <p:spPr bwMode="auto">
            <a:xfrm>
              <a:off x="376529"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Oval 34"/>
            <p:cNvSpPr>
              <a:spLocks/>
            </p:cNvSpPr>
            <p:nvPr/>
          </p:nvSpPr>
          <p:spPr bwMode="auto">
            <a:xfrm>
              <a:off x="2173798"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 name="Oval 34"/>
            <p:cNvSpPr>
              <a:spLocks/>
            </p:cNvSpPr>
            <p:nvPr/>
          </p:nvSpPr>
          <p:spPr bwMode="auto">
            <a:xfrm>
              <a:off x="3923771"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1" name="Oval 34"/>
            <p:cNvSpPr>
              <a:spLocks/>
            </p:cNvSpPr>
            <p:nvPr/>
          </p:nvSpPr>
          <p:spPr bwMode="auto">
            <a:xfrm>
              <a:off x="5642212"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grpSp>
        <p:nvGrpSpPr>
          <p:cNvPr id="19461" name="Group 12"/>
          <p:cNvGrpSpPr>
            <a:grpSpLocks/>
          </p:cNvGrpSpPr>
          <p:nvPr/>
        </p:nvGrpSpPr>
        <p:grpSpPr bwMode="auto">
          <a:xfrm>
            <a:off x="885825" y="2217738"/>
            <a:ext cx="2830513" cy="1639887"/>
            <a:chOff x="1069031" y="3436292"/>
            <a:chExt cx="4984947" cy="2889218"/>
          </a:xfrm>
        </p:grpSpPr>
        <p:sp>
          <p:nvSpPr>
            <p:cNvPr id="14" name="Oval 34"/>
            <p:cNvSpPr>
              <a:spLocks/>
            </p:cNvSpPr>
            <p:nvPr/>
          </p:nvSpPr>
          <p:spPr bwMode="auto">
            <a:xfrm>
              <a:off x="1069031" y="3436292"/>
              <a:ext cx="1437705" cy="288921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5" name="Oval 34"/>
            <p:cNvSpPr>
              <a:spLocks/>
            </p:cNvSpPr>
            <p:nvPr/>
          </p:nvSpPr>
          <p:spPr bwMode="auto">
            <a:xfrm>
              <a:off x="2866300" y="3436292"/>
              <a:ext cx="1437705" cy="288921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Oval 34"/>
            <p:cNvSpPr>
              <a:spLocks/>
            </p:cNvSpPr>
            <p:nvPr/>
          </p:nvSpPr>
          <p:spPr bwMode="auto">
            <a:xfrm>
              <a:off x="4616273" y="3436292"/>
              <a:ext cx="1437705" cy="288921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grpSp>
        <p:nvGrpSpPr>
          <p:cNvPr id="19462" name="Group 23"/>
          <p:cNvGrpSpPr>
            <a:grpSpLocks/>
          </p:cNvGrpSpPr>
          <p:nvPr/>
        </p:nvGrpSpPr>
        <p:grpSpPr bwMode="auto">
          <a:xfrm>
            <a:off x="376238" y="4824413"/>
            <a:ext cx="8321675" cy="1636712"/>
            <a:chOff x="376530" y="4710618"/>
            <a:chExt cx="8320727" cy="1635947"/>
          </a:xfrm>
        </p:grpSpPr>
        <p:grpSp>
          <p:nvGrpSpPr>
            <p:cNvPr id="19463" name="Group 20"/>
            <p:cNvGrpSpPr>
              <a:grpSpLocks/>
            </p:cNvGrpSpPr>
            <p:nvPr/>
          </p:nvGrpSpPr>
          <p:grpSpPr bwMode="auto">
            <a:xfrm>
              <a:off x="452729" y="4710618"/>
              <a:ext cx="8119241" cy="1099631"/>
              <a:chOff x="452729" y="5301168"/>
              <a:chExt cx="8119241" cy="1099631"/>
            </a:xfrm>
          </p:grpSpPr>
          <p:sp>
            <p:nvSpPr>
              <p:cNvPr id="18" name="Right Arrow 17"/>
              <p:cNvSpPr>
                <a:spLocks noChangeArrowheads="1"/>
              </p:cNvSpPr>
              <p:nvPr/>
            </p:nvSpPr>
            <p:spPr bwMode="auto">
              <a:xfrm>
                <a:off x="452729" y="5301168"/>
                <a:ext cx="8119241" cy="1099631"/>
              </a:xfrm>
              <a:prstGeom prst="rightArrow">
                <a:avLst>
                  <a:gd name="adj1" fmla="val 50000"/>
                  <a:gd name="adj2" fmla="val 50010"/>
                </a:avLst>
              </a:prstGeom>
              <a:solidFill>
                <a:srgbClr val="7575D1"/>
              </a:solidFill>
              <a:ln w="25400">
                <a:solidFill>
                  <a:schemeClr val="tx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9" name="TextBox 18"/>
              <p:cNvSpPr txBox="1"/>
              <p:nvPr/>
            </p:nvSpPr>
            <p:spPr>
              <a:xfrm>
                <a:off x="1028917" y="5566156"/>
                <a:ext cx="6361975" cy="583927"/>
              </a:xfrm>
              <a:prstGeom prst="rect">
                <a:avLst/>
              </a:prstGeom>
              <a:noFill/>
            </p:spPr>
            <p:txBody>
              <a:bodyPr>
                <a:spAutoFit/>
              </a:bodyPr>
              <a:lstStyle/>
              <a:p>
                <a:pPr algn="ctr" fontAlgn="auto">
                  <a:spcBef>
                    <a:spcPts val="0"/>
                  </a:spcBef>
                  <a:spcAft>
                    <a:spcPts val="0"/>
                  </a:spcAft>
                  <a:defRPr/>
                </a:pPr>
                <a:r>
                  <a:rPr lang="en-CA" sz="3200" b="1" dirty="0">
                    <a:solidFill>
                      <a:schemeClr val="bg1"/>
                    </a:solidFill>
                    <a:effectLst>
                      <a:outerShdw blurRad="38100" dist="38100" dir="2700000" algn="tl">
                        <a:srgbClr val="000000">
                          <a:alpha val="43137"/>
                        </a:srgbClr>
                      </a:outerShdw>
                    </a:effectLst>
                    <a:latin typeface="+mn-lt"/>
                    <a:ea typeface="+mn-ea"/>
                    <a:cs typeface="+mn-cs"/>
                  </a:rPr>
                  <a:t>Skill Level</a:t>
                </a:r>
              </a:p>
            </p:txBody>
          </p:sp>
        </p:grpSp>
        <p:sp>
          <p:nvSpPr>
            <p:cNvPr id="20" name="TextBox 19"/>
            <p:cNvSpPr txBox="1"/>
            <p:nvPr/>
          </p:nvSpPr>
          <p:spPr>
            <a:xfrm>
              <a:off x="376530" y="5884819"/>
              <a:ext cx="1484143" cy="461746"/>
            </a:xfrm>
            <a:prstGeom prst="rect">
              <a:avLst/>
            </a:prstGeom>
            <a:noFill/>
          </p:spPr>
          <p:txBody>
            <a:bodyPr>
              <a:spAutoFit/>
            </a:bodyPr>
            <a:lstStyle/>
            <a:p>
              <a:pPr fontAlgn="auto">
                <a:spcBef>
                  <a:spcPts val="0"/>
                </a:spcBef>
                <a:spcAft>
                  <a:spcPts val="0"/>
                </a:spcAft>
                <a:defRPr/>
              </a:pPr>
              <a:r>
                <a:rPr lang="en-CA" sz="2400" b="1" dirty="0">
                  <a:solidFill>
                    <a:schemeClr val="bg1"/>
                  </a:solidFill>
                  <a:effectLst>
                    <a:outerShdw blurRad="38100" dist="38100" dir="2700000" algn="tl">
                      <a:srgbClr val="000000">
                        <a:alpha val="43137"/>
                      </a:srgbClr>
                    </a:outerShdw>
                  </a:effectLst>
                  <a:latin typeface="+mn-lt"/>
                  <a:ea typeface="+mn-ea"/>
                  <a:cs typeface="+mn-cs"/>
                </a:rPr>
                <a:t>Linear</a:t>
              </a:r>
            </a:p>
          </p:txBody>
        </p:sp>
        <p:sp>
          <p:nvSpPr>
            <p:cNvPr id="22" name="TextBox 21"/>
            <p:cNvSpPr txBox="1"/>
            <p:nvPr/>
          </p:nvSpPr>
          <p:spPr>
            <a:xfrm>
              <a:off x="2930526" y="5884819"/>
              <a:ext cx="2612727" cy="461746"/>
            </a:xfrm>
            <a:prstGeom prst="rect">
              <a:avLst/>
            </a:prstGeom>
            <a:noFill/>
          </p:spPr>
          <p:txBody>
            <a:bodyPr>
              <a:spAutoFit/>
            </a:bodyPr>
            <a:lstStyle/>
            <a:p>
              <a:pPr fontAlgn="auto">
                <a:spcBef>
                  <a:spcPts val="0"/>
                </a:spcBef>
                <a:spcAft>
                  <a:spcPts val="0"/>
                </a:spcAft>
                <a:defRPr/>
              </a:pPr>
              <a:r>
                <a:rPr lang="en-CA" sz="2400" b="1" dirty="0">
                  <a:solidFill>
                    <a:schemeClr val="bg1"/>
                  </a:solidFill>
                  <a:effectLst>
                    <a:outerShdw blurRad="38100" dist="38100" dir="2700000" algn="tl">
                      <a:srgbClr val="000000">
                        <a:alpha val="43137"/>
                      </a:srgbClr>
                    </a:outerShdw>
                  </a:effectLst>
                  <a:latin typeface="+mn-lt"/>
                  <a:ea typeface="+mn-ea"/>
                  <a:cs typeface="+mn-cs"/>
                </a:rPr>
                <a:t>Moderate choice</a:t>
              </a:r>
            </a:p>
          </p:txBody>
        </p:sp>
        <p:sp>
          <p:nvSpPr>
            <p:cNvPr id="23" name="TextBox 22"/>
            <p:cNvSpPr txBox="1"/>
            <p:nvPr/>
          </p:nvSpPr>
          <p:spPr>
            <a:xfrm>
              <a:off x="6082942" y="5884819"/>
              <a:ext cx="2614315" cy="461746"/>
            </a:xfrm>
            <a:prstGeom prst="rect">
              <a:avLst/>
            </a:prstGeom>
            <a:noFill/>
          </p:spPr>
          <p:txBody>
            <a:bodyPr>
              <a:spAutoFit/>
            </a:bodyPr>
            <a:lstStyle/>
            <a:p>
              <a:pPr algn="r" fontAlgn="auto">
                <a:spcBef>
                  <a:spcPts val="0"/>
                </a:spcBef>
                <a:spcAft>
                  <a:spcPts val="0"/>
                </a:spcAft>
                <a:defRPr/>
              </a:pPr>
              <a:r>
                <a:rPr lang="en-CA" sz="2400" b="1" dirty="0">
                  <a:solidFill>
                    <a:schemeClr val="bg1"/>
                  </a:solidFill>
                  <a:effectLst>
                    <a:outerShdw blurRad="38100" dist="38100" dir="2700000" algn="tl">
                      <a:srgbClr val="000000">
                        <a:alpha val="43137"/>
                      </a:srgbClr>
                    </a:outerShdw>
                  </a:effectLst>
                  <a:latin typeface="+mn-lt"/>
                  <a:ea typeface="+mn-ea"/>
                  <a:cs typeface="+mn-cs"/>
                </a:rPr>
                <a:t>Open world</a:t>
              </a:r>
            </a:p>
          </p:txBody>
        </p:sp>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114300"/>
            <a:ext cx="9144000" cy="646113"/>
          </a:xfrm>
          <a:prstGeom prst="rect">
            <a:avLst/>
          </a:prstGeom>
          <a:noFill/>
        </p:spPr>
        <p:txBody>
          <a:bodyPr>
            <a:spAutoFit/>
          </a:bodyPr>
          <a:lstStyle/>
          <a:p>
            <a:pPr algn="ct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How much choice is right for your project?</a:t>
            </a:r>
          </a:p>
        </p:txBody>
      </p:sp>
      <p:sp>
        <p:nvSpPr>
          <p:cNvPr id="5" name="TextBox 4"/>
          <p:cNvSpPr txBox="1"/>
          <p:nvPr/>
        </p:nvSpPr>
        <p:spPr>
          <a:xfrm>
            <a:off x="476250" y="4210050"/>
            <a:ext cx="8324850" cy="1754188"/>
          </a:xfrm>
          <a:prstGeom prst="rect">
            <a:avLst/>
          </a:prstGeom>
          <a:noFill/>
        </p:spPr>
        <p:txBody>
          <a:bodyPr>
            <a:spAutoFit/>
          </a:bodyPr>
          <a:lstStyle/>
          <a:p>
            <a:pPr fontAlgn="auto">
              <a:spcBef>
                <a:spcPts val="0"/>
              </a:spcBef>
              <a:spcAft>
                <a:spcPts val="0"/>
              </a:spcAft>
              <a:defRPr/>
            </a:pPr>
            <a:r>
              <a:rPr lang="en-CA" sz="3600" b="1" dirty="0">
                <a:solidFill>
                  <a:schemeClr val="accent5"/>
                </a:solidFill>
                <a:latin typeface="+mn-lt"/>
                <a:ea typeface="+mn-ea"/>
                <a:cs typeface="+mn-cs"/>
              </a:rPr>
              <a:t>Another option:</a:t>
            </a:r>
          </a:p>
          <a:p>
            <a:pPr fontAlgn="auto">
              <a:spcBef>
                <a:spcPts val="0"/>
              </a:spcBef>
              <a:spcAft>
                <a:spcPts val="0"/>
              </a:spcAft>
              <a:defRPr/>
            </a:pPr>
            <a:r>
              <a:rPr lang="en-CA" sz="3600" b="1" dirty="0">
                <a:solidFill>
                  <a:schemeClr val="bg1"/>
                </a:solidFill>
                <a:latin typeface="+mn-lt"/>
                <a:ea typeface="+mn-ea"/>
                <a:cs typeface="+mn-cs"/>
              </a:rPr>
              <a:t>Let the experience you need to recreate guide what you pick</a:t>
            </a:r>
          </a:p>
        </p:txBody>
      </p:sp>
      <p:pic>
        <p:nvPicPr>
          <p:cNvPr id="23" name="Picture 22"/>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85287" y="1133786"/>
            <a:ext cx="2837475" cy="2837475"/>
          </a:xfrm>
          <a:prstGeom prst="rect">
            <a:avLst/>
          </a:prstGeom>
          <a:effectLst>
            <a:outerShdw blurRad="50800" dist="38100" dir="2700000" algn="tl" rotWithShape="0">
              <a:prstClr val="black">
                <a:alpha val="40000"/>
              </a:prstClr>
            </a:outerShdw>
          </a:effectLst>
        </p:spPr>
      </p:pic>
      <p:sp>
        <p:nvSpPr>
          <p:cNvPr id="20485" name="TextBox 23"/>
          <p:cNvSpPr txBox="1">
            <a:spLocks noChangeArrowheads="1"/>
          </p:cNvSpPr>
          <p:nvPr/>
        </p:nvSpPr>
        <p:spPr bwMode="auto">
          <a:xfrm>
            <a:off x="84138" y="6215063"/>
            <a:ext cx="36115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900" b="1">
                <a:solidFill>
                  <a:schemeClr val="bg1"/>
                </a:solidFill>
              </a:rPr>
              <a:t>Creative Commons Icons  - Dan Hetteix</a:t>
            </a:r>
          </a:p>
          <a:p>
            <a:r>
              <a:rPr lang="en-CA" altLang="en-US" sz="900">
                <a:solidFill>
                  <a:schemeClr val="bg1"/>
                </a:solidFill>
                <a:hlinkClick r:id="rId4"/>
              </a:rPr>
              <a:t>http://thenounproject.com/term/landscape-architect/23837/</a:t>
            </a:r>
            <a:endParaRPr lang="en-CA" altLang="en-US" sz="900">
              <a:solidFill>
                <a:schemeClr val="bg1"/>
              </a:solidFill>
            </a:endParaRPr>
          </a:p>
          <a:p>
            <a:r>
              <a:rPr lang="en-CA" altLang="en-US" sz="900">
                <a:solidFill>
                  <a:schemeClr val="bg1"/>
                </a:solidFill>
                <a:hlinkClick r:id="rId5"/>
              </a:rPr>
              <a:t>http://thenounproject.com/term/welder/23847/</a:t>
            </a:r>
            <a:endParaRPr lang="en-CA" altLang="en-US" sz="900">
              <a:solidFill>
                <a:schemeClr val="bg1"/>
              </a:solidFill>
            </a:endParaRPr>
          </a:p>
          <a:p>
            <a:r>
              <a:rPr lang="en-CA" altLang="en-US" sz="900">
                <a:solidFill>
                  <a:schemeClr val="bg1"/>
                </a:solidFill>
                <a:hlinkClick r:id="rId6"/>
              </a:rPr>
              <a:t>http://thenounproject.com/term/biohazard-team/23835/</a:t>
            </a:r>
            <a:r>
              <a:rPr lang="en-CA" altLang="en-US" sz="900">
                <a:solidFill>
                  <a:schemeClr val="bg1"/>
                </a:solidFill>
              </a:rPr>
              <a:t> </a:t>
            </a:r>
          </a:p>
          <a:p>
            <a:endParaRPr lang="en-CA" altLang="en-US" sz="900">
              <a:solidFill>
                <a:schemeClr val="bg1"/>
              </a:solidFill>
            </a:endParaRPr>
          </a:p>
          <a:p>
            <a:endParaRPr lang="en-CA" altLang="en-US" sz="900">
              <a:solidFill>
                <a:schemeClr val="bg1"/>
              </a:solidFill>
            </a:endParaRPr>
          </a:p>
        </p:txBody>
      </p:sp>
      <p:pic>
        <p:nvPicPr>
          <p:cNvPr id="26" name="Picture 25"/>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70104" y="1567470"/>
            <a:ext cx="2403792" cy="2403792"/>
          </a:xfrm>
          <a:prstGeom prst="rect">
            <a:avLst/>
          </a:prstGeom>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13227" y="1567470"/>
            <a:ext cx="2403792" cy="2403792"/>
          </a:xfrm>
          <a:prstGeom prst="rect">
            <a:avLst/>
          </a:prstGeom>
          <a:effectLst>
            <a:outerShdw blurRad="50800" dist="38100" dir="2700000" algn="tl" rotWithShape="0">
              <a:prstClr val="black">
                <a:alpha val="40000"/>
              </a:prstClr>
            </a:outerShdw>
          </a:effec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9" name="Freeform 8"/>
          <p:cNvSpPr/>
          <p:nvPr/>
        </p:nvSpPr>
        <p:spPr>
          <a:xfrm>
            <a:off x="6059488" y="5649913"/>
            <a:ext cx="1966912" cy="577850"/>
          </a:xfrm>
          <a:custGeom>
            <a:avLst/>
            <a:gdLst>
              <a:gd name="connsiteX0" fmla="*/ 43132 w 1967023"/>
              <a:gd name="connsiteY0" fmla="*/ 508958 h 577970"/>
              <a:gd name="connsiteX1" fmla="*/ 51759 w 1967023"/>
              <a:gd name="connsiteY1" fmla="*/ 465826 h 577970"/>
              <a:gd name="connsiteX2" fmla="*/ 25879 w 1967023"/>
              <a:gd name="connsiteY2" fmla="*/ 457200 h 577970"/>
              <a:gd name="connsiteX3" fmla="*/ 0 w 1967023"/>
              <a:gd name="connsiteY3" fmla="*/ 439947 h 577970"/>
              <a:gd name="connsiteX4" fmla="*/ 8626 w 1967023"/>
              <a:gd name="connsiteY4" fmla="*/ 396815 h 577970"/>
              <a:gd name="connsiteX5" fmla="*/ 34506 w 1967023"/>
              <a:gd name="connsiteY5" fmla="*/ 379562 h 577970"/>
              <a:gd name="connsiteX6" fmla="*/ 51759 w 1967023"/>
              <a:gd name="connsiteY6" fmla="*/ 353683 h 577970"/>
              <a:gd name="connsiteX7" fmla="*/ 60385 w 1967023"/>
              <a:gd name="connsiteY7" fmla="*/ 327804 h 577970"/>
              <a:gd name="connsiteX8" fmla="*/ 138023 w 1967023"/>
              <a:gd name="connsiteY8" fmla="*/ 284672 h 577970"/>
              <a:gd name="connsiteX9" fmla="*/ 155275 w 1967023"/>
              <a:gd name="connsiteY9" fmla="*/ 258792 h 577970"/>
              <a:gd name="connsiteX10" fmla="*/ 207034 w 1967023"/>
              <a:gd name="connsiteY10" fmla="*/ 241540 h 577970"/>
              <a:gd name="connsiteX11" fmla="*/ 232913 w 1967023"/>
              <a:gd name="connsiteY11" fmla="*/ 232913 h 577970"/>
              <a:gd name="connsiteX12" fmla="*/ 284672 w 1967023"/>
              <a:gd name="connsiteY12" fmla="*/ 198407 h 577970"/>
              <a:gd name="connsiteX13" fmla="*/ 301925 w 1967023"/>
              <a:gd name="connsiteY13" fmla="*/ 146649 h 577970"/>
              <a:gd name="connsiteX14" fmla="*/ 327804 w 1967023"/>
              <a:gd name="connsiteY14" fmla="*/ 94890 h 577970"/>
              <a:gd name="connsiteX15" fmla="*/ 336430 w 1967023"/>
              <a:gd name="connsiteY15" fmla="*/ 51758 h 577970"/>
              <a:gd name="connsiteX16" fmla="*/ 396815 w 1967023"/>
              <a:gd name="connsiteY16" fmla="*/ 43132 h 577970"/>
              <a:gd name="connsiteX17" fmla="*/ 439947 w 1967023"/>
              <a:gd name="connsiteY17" fmla="*/ 8626 h 577970"/>
              <a:gd name="connsiteX18" fmla="*/ 474453 w 1967023"/>
              <a:gd name="connsiteY18" fmla="*/ 0 h 577970"/>
              <a:gd name="connsiteX19" fmla="*/ 526211 w 1967023"/>
              <a:gd name="connsiteY19" fmla="*/ 25879 h 577970"/>
              <a:gd name="connsiteX20" fmla="*/ 534838 w 1967023"/>
              <a:gd name="connsiteY20" fmla="*/ 51758 h 577970"/>
              <a:gd name="connsiteX21" fmla="*/ 586596 w 1967023"/>
              <a:gd name="connsiteY21" fmla="*/ 86264 h 577970"/>
              <a:gd name="connsiteX22" fmla="*/ 638355 w 1967023"/>
              <a:gd name="connsiteY22" fmla="*/ 112143 h 577970"/>
              <a:gd name="connsiteX23" fmla="*/ 664234 w 1967023"/>
              <a:gd name="connsiteY23" fmla="*/ 103517 h 577970"/>
              <a:gd name="connsiteX24" fmla="*/ 690113 w 1967023"/>
              <a:gd name="connsiteY24" fmla="*/ 181155 h 577970"/>
              <a:gd name="connsiteX25" fmla="*/ 698740 w 1967023"/>
              <a:gd name="connsiteY25" fmla="*/ 207034 h 577970"/>
              <a:gd name="connsiteX26" fmla="*/ 724619 w 1967023"/>
              <a:gd name="connsiteY26" fmla="*/ 224287 h 577970"/>
              <a:gd name="connsiteX27" fmla="*/ 793630 w 1967023"/>
              <a:gd name="connsiteY27" fmla="*/ 181155 h 577970"/>
              <a:gd name="connsiteX28" fmla="*/ 802257 w 1967023"/>
              <a:gd name="connsiteY28" fmla="*/ 155275 h 577970"/>
              <a:gd name="connsiteX29" fmla="*/ 836762 w 1967023"/>
              <a:gd name="connsiteY29" fmla="*/ 77638 h 577970"/>
              <a:gd name="connsiteX30" fmla="*/ 888521 w 1967023"/>
              <a:gd name="connsiteY30" fmla="*/ 69011 h 577970"/>
              <a:gd name="connsiteX31" fmla="*/ 914400 w 1967023"/>
              <a:gd name="connsiteY31" fmla="*/ 17253 h 577970"/>
              <a:gd name="connsiteX32" fmla="*/ 940279 w 1967023"/>
              <a:gd name="connsiteY32" fmla="*/ 8626 h 577970"/>
              <a:gd name="connsiteX33" fmla="*/ 1043796 w 1967023"/>
              <a:gd name="connsiteY33" fmla="*/ 34506 h 577970"/>
              <a:gd name="connsiteX34" fmla="*/ 1061049 w 1967023"/>
              <a:gd name="connsiteY34" fmla="*/ 60385 h 577970"/>
              <a:gd name="connsiteX35" fmla="*/ 1095555 w 1967023"/>
              <a:gd name="connsiteY35" fmla="*/ 103517 h 577970"/>
              <a:gd name="connsiteX36" fmla="*/ 1121434 w 1967023"/>
              <a:gd name="connsiteY36" fmla="*/ 94890 h 577970"/>
              <a:gd name="connsiteX37" fmla="*/ 1147313 w 1967023"/>
              <a:gd name="connsiteY37" fmla="*/ 103517 h 577970"/>
              <a:gd name="connsiteX38" fmla="*/ 1155940 w 1967023"/>
              <a:gd name="connsiteY38" fmla="*/ 129396 h 577970"/>
              <a:gd name="connsiteX39" fmla="*/ 1181819 w 1967023"/>
              <a:gd name="connsiteY39" fmla="*/ 155275 h 577970"/>
              <a:gd name="connsiteX40" fmla="*/ 1259457 w 1967023"/>
              <a:gd name="connsiteY40" fmla="*/ 198407 h 577970"/>
              <a:gd name="connsiteX41" fmla="*/ 1276709 w 1967023"/>
              <a:gd name="connsiteY41" fmla="*/ 94890 h 577970"/>
              <a:gd name="connsiteX42" fmla="*/ 1285336 w 1967023"/>
              <a:gd name="connsiteY42" fmla="*/ 69011 h 577970"/>
              <a:gd name="connsiteX43" fmla="*/ 1311215 w 1967023"/>
              <a:gd name="connsiteY43" fmla="*/ 60385 h 577970"/>
              <a:gd name="connsiteX44" fmla="*/ 1354347 w 1967023"/>
              <a:gd name="connsiteY44" fmla="*/ 51758 h 577970"/>
              <a:gd name="connsiteX45" fmla="*/ 1406106 w 1967023"/>
              <a:gd name="connsiteY45" fmla="*/ 17253 h 577970"/>
              <a:gd name="connsiteX46" fmla="*/ 1431985 w 1967023"/>
              <a:gd name="connsiteY46" fmla="*/ 0 h 577970"/>
              <a:gd name="connsiteX47" fmla="*/ 1466491 w 1967023"/>
              <a:gd name="connsiteY47" fmla="*/ 8626 h 577970"/>
              <a:gd name="connsiteX48" fmla="*/ 1518249 w 1967023"/>
              <a:gd name="connsiteY48" fmla="*/ 25879 h 577970"/>
              <a:gd name="connsiteX49" fmla="*/ 1544128 w 1967023"/>
              <a:gd name="connsiteY49" fmla="*/ 43132 h 577970"/>
              <a:gd name="connsiteX50" fmla="*/ 1570008 w 1967023"/>
              <a:gd name="connsiteY50" fmla="*/ 94890 h 577970"/>
              <a:gd name="connsiteX51" fmla="*/ 1587260 w 1967023"/>
              <a:gd name="connsiteY51" fmla="*/ 120770 h 577970"/>
              <a:gd name="connsiteX52" fmla="*/ 1673525 w 1967023"/>
              <a:gd name="connsiteY52" fmla="*/ 120770 h 577970"/>
              <a:gd name="connsiteX53" fmla="*/ 1699404 w 1967023"/>
              <a:gd name="connsiteY53" fmla="*/ 138023 h 577970"/>
              <a:gd name="connsiteX54" fmla="*/ 1716657 w 1967023"/>
              <a:gd name="connsiteY54" fmla="*/ 267419 h 577970"/>
              <a:gd name="connsiteX55" fmla="*/ 1733909 w 1967023"/>
              <a:gd name="connsiteY55" fmla="*/ 293298 h 577970"/>
              <a:gd name="connsiteX56" fmla="*/ 1759789 w 1967023"/>
              <a:gd name="connsiteY56" fmla="*/ 301924 h 577970"/>
              <a:gd name="connsiteX57" fmla="*/ 1777042 w 1967023"/>
              <a:gd name="connsiteY57" fmla="*/ 276045 h 577970"/>
              <a:gd name="connsiteX58" fmla="*/ 1785668 w 1967023"/>
              <a:gd name="connsiteY58" fmla="*/ 250166 h 577970"/>
              <a:gd name="connsiteX59" fmla="*/ 1811547 w 1967023"/>
              <a:gd name="connsiteY59" fmla="*/ 258792 h 577970"/>
              <a:gd name="connsiteX60" fmla="*/ 1837426 w 1967023"/>
              <a:gd name="connsiteY60" fmla="*/ 276045 h 577970"/>
              <a:gd name="connsiteX61" fmla="*/ 1820174 w 1967023"/>
              <a:gd name="connsiteY61" fmla="*/ 327804 h 577970"/>
              <a:gd name="connsiteX62" fmla="*/ 1828800 w 1967023"/>
              <a:gd name="connsiteY62" fmla="*/ 362309 h 577970"/>
              <a:gd name="connsiteX63" fmla="*/ 1880559 w 1967023"/>
              <a:gd name="connsiteY63" fmla="*/ 396815 h 577970"/>
              <a:gd name="connsiteX64" fmla="*/ 1958196 w 1967023"/>
              <a:gd name="connsiteY64" fmla="*/ 388189 h 577970"/>
              <a:gd name="connsiteX65" fmla="*/ 1966823 w 1967023"/>
              <a:gd name="connsiteY65" fmla="*/ 414068 h 577970"/>
              <a:gd name="connsiteX66" fmla="*/ 1923691 w 1967023"/>
              <a:gd name="connsiteY66" fmla="*/ 465826 h 577970"/>
              <a:gd name="connsiteX67" fmla="*/ 1897811 w 1967023"/>
              <a:gd name="connsiteY67" fmla="*/ 577970 h 577970"/>
              <a:gd name="connsiteX68" fmla="*/ 1449238 w 1967023"/>
              <a:gd name="connsiteY68" fmla="*/ 552090 h 577970"/>
              <a:gd name="connsiteX69" fmla="*/ 1397479 w 1967023"/>
              <a:gd name="connsiteY69" fmla="*/ 543464 h 577970"/>
              <a:gd name="connsiteX70" fmla="*/ 1259457 w 1967023"/>
              <a:gd name="connsiteY70" fmla="*/ 526211 h 577970"/>
              <a:gd name="connsiteX71" fmla="*/ 974785 w 1967023"/>
              <a:gd name="connsiteY71" fmla="*/ 534838 h 577970"/>
              <a:gd name="connsiteX72" fmla="*/ 931653 w 1967023"/>
              <a:gd name="connsiteY72" fmla="*/ 543464 h 577970"/>
              <a:gd name="connsiteX73" fmla="*/ 819509 w 1967023"/>
              <a:gd name="connsiteY73" fmla="*/ 560717 h 577970"/>
              <a:gd name="connsiteX74" fmla="*/ 362309 w 1967023"/>
              <a:gd name="connsiteY74" fmla="*/ 552090 h 577970"/>
              <a:gd name="connsiteX75" fmla="*/ 172528 w 1967023"/>
              <a:gd name="connsiteY75" fmla="*/ 534838 h 577970"/>
              <a:gd name="connsiteX76" fmla="*/ 86264 w 1967023"/>
              <a:gd name="connsiteY76" fmla="*/ 543464 h 577970"/>
              <a:gd name="connsiteX77" fmla="*/ 34506 w 1967023"/>
              <a:gd name="connsiteY77" fmla="*/ 552090 h 577970"/>
              <a:gd name="connsiteX78" fmla="*/ 17253 w 1967023"/>
              <a:gd name="connsiteY78" fmla="*/ 526211 h 577970"/>
              <a:gd name="connsiteX79" fmla="*/ 43132 w 1967023"/>
              <a:gd name="connsiteY79" fmla="*/ 508958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67023" h="577970">
                <a:moveTo>
                  <a:pt x="43132" y="508958"/>
                </a:moveTo>
                <a:cubicBezTo>
                  <a:pt x="48883" y="498894"/>
                  <a:pt x="56396" y="479736"/>
                  <a:pt x="51759" y="465826"/>
                </a:cubicBezTo>
                <a:cubicBezTo>
                  <a:pt x="48883" y="457199"/>
                  <a:pt x="34012" y="461267"/>
                  <a:pt x="25879" y="457200"/>
                </a:cubicBezTo>
                <a:cubicBezTo>
                  <a:pt x="16606" y="452564"/>
                  <a:pt x="8626" y="445698"/>
                  <a:pt x="0" y="439947"/>
                </a:cubicBezTo>
                <a:cubicBezTo>
                  <a:pt x="2875" y="425570"/>
                  <a:pt x="1352" y="409545"/>
                  <a:pt x="8626" y="396815"/>
                </a:cubicBezTo>
                <a:cubicBezTo>
                  <a:pt x="13770" y="387813"/>
                  <a:pt x="27175" y="386893"/>
                  <a:pt x="34506" y="379562"/>
                </a:cubicBezTo>
                <a:cubicBezTo>
                  <a:pt x="41837" y="372231"/>
                  <a:pt x="46008" y="362309"/>
                  <a:pt x="51759" y="353683"/>
                </a:cubicBezTo>
                <a:cubicBezTo>
                  <a:pt x="54634" y="345057"/>
                  <a:pt x="53955" y="334234"/>
                  <a:pt x="60385" y="327804"/>
                </a:cubicBezTo>
                <a:cubicBezTo>
                  <a:pt x="90049" y="298140"/>
                  <a:pt x="105479" y="295519"/>
                  <a:pt x="138023" y="284672"/>
                </a:cubicBezTo>
                <a:cubicBezTo>
                  <a:pt x="143774" y="276045"/>
                  <a:pt x="146483" y="264287"/>
                  <a:pt x="155275" y="258792"/>
                </a:cubicBezTo>
                <a:cubicBezTo>
                  <a:pt x="170697" y="249153"/>
                  <a:pt x="189781" y="247291"/>
                  <a:pt x="207034" y="241540"/>
                </a:cubicBezTo>
                <a:cubicBezTo>
                  <a:pt x="215660" y="238665"/>
                  <a:pt x="225347" y="237957"/>
                  <a:pt x="232913" y="232913"/>
                </a:cubicBezTo>
                <a:lnTo>
                  <a:pt x="284672" y="198407"/>
                </a:lnTo>
                <a:cubicBezTo>
                  <a:pt x="290423" y="181154"/>
                  <a:pt x="291838" y="161781"/>
                  <a:pt x="301925" y="146649"/>
                </a:cubicBezTo>
                <a:cubicBezTo>
                  <a:pt x="318791" y="121349"/>
                  <a:pt x="320661" y="123461"/>
                  <a:pt x="327804" y="94890"/>
                </a:cubicBezTo>
                <a:cubicBezTo>
                  <a:pt x="331360" y="80666"/>
                  <a:pt x="324700" y="60555"/>
                  <a:pt x="336430" y="51758"/>
                </a:cubicBezTo>
                <a:cubicBezTo>
                  <a:pt x="352696" y="39558"/>
                  <a:pt x="376687" y="46007"/>
                  <a:pt x="396815" y="43132"/>
                </a:cubicBezTo>
                <a:cubicBezTo>
                  <a:pt x="481417" y="14932"/>
                  <a:pt x="361908" y="60652"/>
                  <a:pt x="439947" y="8626"/>
                </a:cubicBezTo>
                <a:cubicBezTo>
                  <a:pt x="449812" y="2050"/>
                  <a:pt x="462951" y="2875"/>
                  <a:pt x="474453" y="0"/>
                </a:cubicBezTo>
                <a:cubicBezTo>
                  <a:pt x="491502" y="5683"/>
                  <a:pt x="514048" y="10676"/>
                  <a:pt x="526211" y="25879"/>
                </a:cubicBezTo>
                <a:cubicBezTo>
                  <a:pt x="531891" y="32979"/>
                  <a:pt x="528408" y="45328"/>
                  <a:pt x="534838" y="51758"/>
                </a:cubicBezTo>
                <a:cubicBezTo>
                  <a:pt x="549500" y="66420"/>
                  <a:pt x="569343" y="74762"/>
                  <a:pt x="586596" y="86264"/>
                </a:cubicBezTo>
                <a:cubicBezTo>
                  <a:pt x="620041" y="108561"/>
                  <a:pt x="602639" y="100239"/>
                  <a:pt x="638355" y="112143"/>
                </a:cubicBezTo>
                <a:cubicBezTo>
                  <a:pt x="646981" y="109268"/>
                  <a:pt x="657804" y="97087"/>
                  <a:pt x="664234" y="103517"/>
                </a:cubicBezTo>
                <a:cubicBezTo>
                  <a:pt x="664238" y="103521"/>
                  <a:pt x="685799" y="168213"/>
                  <a:pt x="690113" y="181155"/>
                </a:cubicBezTo>
                <a:cubicBezTo>
                  <a:pt x="692988" y="189781"/>
                  <a:pt x="691174" y="201990"/>
                  <a:pt x="698740" y="207034"/>
                </a:cubicBezTo>
                <a:lnTo>
                  <a:pt x="724619" y="224287"/>
                </a:lnTo>
                <a:cubicBezTo>
                  <a:pt x="771825" y="208551"/>
                  <a:pt x="774491" y="219431"/>
                  <a:pt x="793630" y="181155"/>
                </a:cubicBezTo>
                <a:cubicBezTo>
                  <a:pt x="797697" y="173022"/>
                  <a:pt x="799381" y="163902"/>
                  <a:pt x="802257" y="155275"/>
                </a:cubicBezTo>
                <a:cubicBezTo>
                  <a:pt x="817434" y="3502"/>
                  <a:pt x="781692" y="77638"/>
                  <a:pt x="836762" y="77638"/>
                </a:cubicBezTo>
                <a:cubicBezTo>
                  <a:pt x="854253" y="77638"/>
                  <a:pt x="871268" y="71887"/>
                  <a:pt x="888521" y="69011"/>
                </a:cubicBezTo>
                <a:cubicBezTo>
                  <a:pt x="894204" y="51962"/>
                  <a:pt x="899197" y="29416"/>
                  <a:pt x="914400" y="17253"/>
                </a:cubicBezTo>
                <a:cubicBezTo>
                  <a:pt x="921500" y="11573"/>
                  <a:pt x="931653" y="11502"/>
                  <a:pt x="940279" y="8626"/>
                </a:cubicBezTo>
                <a:cubicBezTo>
                  <a:pt x="983444" y="13422"/>
                  <a:pt x="1014080" y="4790"/>
                  <a:pt x="1043796" y="34506"/>
                </a:cubicBezTo>
                <a:cubicBezTo>
                  <a:pt x="1051127" y="41837"/>
                  <a:pt x="1055298" y="51759"/>
                  <a:pt x="1061049" y="60385"/>
                </a:cubicBezTo>
                <a:cubicBezTo>
                  <a:pt x="1067777" y="80571"/>
                  <a:pt x="1068011" y="98927"/>
                  <a:pt x="1095555" y="103517"/>
                </a:cubicBezTo>
                <a:cubicBezTo>
                  <a:pt x="1104524" y="105012"/>
                  <a:pt x="1112808" y="97766"/>
                  <a:pt x="1121434" y="94890"/>
                </a:cubicBezTo>
                <a:cubicBezTo>
                  <a:pt x="1130060" y="97766"/>
                  <a:pt x="1140883" y="97087"/>
                  <a:pt x="1147313" y="103517"/>
                </a:cubicBezTo>
                <a:cubicBezTo>
                  <a:pt x="1153743" y="109947"/>
                  <a:pt x="1150896" y="121830"/>
                  <a:pt x="1155940" y="129396"/>
                </a:cubicBezTo>
                <a:cubicBezTo>
                  <a:pt x="1162707" y="139547"/>
                  <a:pt x="1173193" y="146649"/>
                  <a:pt x="1181819" y="155275"/>
                </a:cubicBezTo>
                <a:cubicBezTo>
                  <a:pt x="1205502" y="226323"/>
                  <a:pt x="1181069" y="209606"/>
                  <a:pt x="1259457" y="198407"/>
                </a:cubicBezTo>
                <a:cubicBezTo>
                  <a:pt x="1279681" y="137734"/>
                  <a:pt x="1257447" y="210463"/>
                  <a:pt x="1276709" y="94890"/>
                </a:cubicBezTo>
                <a:cubicBezTo>
                  <a:pt x="1278204" y="85921"/>
                  <a:pt x="1278906" y="75441"/>
                  <a:pt x="1285336" y="69011"/>
                </a:cubicBezTo>
                <a:cubicBezTo>
                  <a:pt x="1291766" y="62581"/>
                  <a:pt x="1302394" y="62590"/>
                  <a:pt x="1311215" y="60385"/>
                </a:cubicBezTo>
                <a:cubicBezTo>
                  <a:pt x="1325439" y="56829"/>
                  <a:pt x="1339970" y="54634"/>
                  <a:pt x="1354347" y="51758"/>
                </a:cubicBezTo>
                <a:lnTo>
                  <a:pt x="1406106" y="17253"/>
                </a:lnTo>
                <a:lnTo>
                  <a:pt x="1431985" y="0"/>
                </a:lnTo>
                <a:cubicBezTo>
                  <a:pt x="1443487" y="2875"/>
                  <a:pt x="1455135" y="5219"/>
                  <a:pt x="1466491" y="8626"/>
                </a:cubicBezTo>
                <a:cubicBezTo>
                  <a:pt x="1483910" y="13852"/>
                  <a:pt x="1518249" y="25879"/>
                  <a:pt x="1518249" y="25879"/>
                </a:cubicBezTo>
                <a:cubicBezTo>
                  <a:pt x="1526875" y="31630"/>
                  <a:pt x="1536797" y="35801"/>
                  <a:pt x="1544128" y="43132"/>
                </a:cubicBezTo>
                <a:cubicBezTo>
                  <a:pt x="1568848" y="67852"/>
                  <a:pt x="1555977" y="66828"/>
                  <a:pt x="1570008" y="94890"/>
                </a:cubicBezTo>
                <a:cubicBezTo>
                  <a:pt x="1574645" y="104163"/>
                  <a:pt x="1581509" y="112143"/>
                  <a:pt x="1587260" y="120770"/>
                </a:cubicBezTo>
                <a:cubicBezTo>
                  <a:pt x="1645550" y="101340"/>
                  <a:pt x="1626761" y="94048"/>
                  <a:pt x="1673525" y="120770"/>
                </a:cubicBezTo>
                <a:cubicBezTo>
                  <a:pt x="1682527" y="125914"/>
                  <a:pt x="1690778" y="132272"/>
                  <a:pt x="1699404" y="138023"/>
                </a:cubicBezTo>
                <a:cubicBezTo>
                  <a:pt x="1701332" y="161166"/>
                  <a:pt x="1699037" y="232179"/>
                  <a:pt x="1716657" y="267419"/>
                </a:cubicBezTo>
                <a:cubicBezTo>
                  <a:pt x="1721293" y="276692"/>
                  <a:pt x="1725813" y="286822"/>
                  <a:pt x="1733909" y="293298"/>
                </a:cubicBezTo>
                <a:cubicBezTo>
                  <a:pt x="1741010" y="298978"/>
                  <a:pt x="1751162" y="299049"/>
                  <a:pt x="1759789" y="301924"/>
                </a:cubicBezTo>
                <a:cubicBezTo>
                  <a:pt x="1765540" y="293298"/>
                  <a:pt x="1772405" y="285318"/>
                  <a:pt x="1777042" y="276045"/>
                </a:cubicBezTo>
                <a:cubicBezTo>
                  <a:pt x="1781108" y="267912"/>
                  <a:pt x="1777535" y="254233"/>
                  <a:pt x="1785668" y="250166"/>
                </a:cubicBezTo>
                <a:cubicBezTo>
                  <a:pt x="1793801" y="246099"/>
                  <a:pt x="1802921" y="255917"/>
                  <a:pt x="1811547" y="258792"/>
                </a:cubicBezTo>
                <a:cubicBezTo>
                  <a:pt x="1820173" y="264543"/>
                  <a:pt x="1836140" y="265757"/>
                  <a:pt x="1837426" y="276045"/>
                </a:cubicBezTo>
                <a:cubicBezTo>
                  <a:pt x="1839682" y="294091"/>
                  <a:pt x="1820174" y="327804"/>
                  <a:pt x="1820174" y="327804"/>
                </a:cubicBezTo>
                <a:cubicBezTo>
                  <a:pt x="1823049" y="339306"/>
                  <a:pt x="1822918" y="352015"/>
                  <a:pt x="1828800" y="362309"/>
                </a:cubicBezTo>
                <a:cubicBezTo>
                  <a:pt x="1844005" y="388918"/>
                  <a:pt x="1855854" y="388581"/>
                  <a:pt x="1880559" y="396815"/>
                </a:cubicBezTo>
                <a:cubicBezTo>
                  <a:pt x="1940943" y="376686"/>
                  <a:pt x="1915064" y="373811"/>
                  <a:pt x="1958196" y="388189"/>
                </a:cubicBezTo>
                <a:cubicBezTo>
                  <a:pt x="1961072" y="396815"/>
                  <a:pt x="1968318" y="405099"/>
                  <a:pt x="1966823" y="414068"/>
                </a:cubicBezTo>
                <a:cubicBezTo>
                  <a:pt x="1964421" y="428479"/>
                  <a:pt x="1931463" y="458054"/>
                  <a:pt x="1923691" y="465826"/>
                </a:cubicBezTo>
                <a:cubicBezTo>
                  <a:pt x="1900008" y="536874"/>
                  <a:pt x="1909010" y="499582"/>
                  <a:pt x="1897811" y="577970"/>
                </a:cubicBezTo>
                <a:cubicBezTo>
                  <a:pt x="1309313" y="563957"/>
                  <a:pt x="1701749" y="594173"/>
                  <a:pt x="1449238" y="552090"/>
                </a:cubicBezTo>
                <a:cubicBezTo>
                  <a:pt x="1431985" y="549215"/>
                  <a:pt x="1414810" y="545827"/>
                  <a:pt x="1397479" y="543464"/>
                </a:cubicBezTo>
                <a:cubicBezTo>
                  <a:pt x="1351539" y="537199"/>
                  <a:pt x="1259457" y="526211"/>
                  <a:pt x="1259457" y="526211"/>
                </a:cubicBezTo>
                <a:cubicBezTo>
                  <a:pt x="1164566" y="529087"/>
                  <a:pt x="1069588" y="529848"/>
                  <a:pt x="974785" y="534838"/>
                </a:cubicBezTo>
                <a:cubicBezTo>
                  <a:pt x="960143" y="535609"/>
                  <a:pt x="946145" y="541235"/>
                  <a:pt x="931653" y="543464"/>
                </a:cubicBezTo>
                <a:cubicBezTo>
                  <a:pt x="795888" y="564350"/>
                  <a:pt x="918392" y="540939"/>
                  <a:pt x="819509" y="560717"/>
                </a:cubicBezTo>
                <a:lnTo>
                  <a:pt x="362309" y="552090"/>
                </a:lnTo>
                <a:cubicBezTo>
                  <a:pt x="229484" y="548295"/>
                  <a:pt x="255155" y="551363"/>
                  <a:pt x="172528" y="534838"/>
                </a:cubicBezTo>
                <a:cubicBezTo>
                  <a:pt x="143773" y="537713"/>
                  <a:pt x="114939" y="539880"/>
                  <a:pt x="86264" y="543464"/>
                </a:cubicBezTo>
                <a:cubicBezTo>
                  <a:pt x="68908" y="545633"/>
                  <a:pt x="51474" y="556332"/>
                  <a:pt x="34506" y="552090"/>
                </a:cubicBezTo>
                <a:cubicBezTo>
                  <a:pt x="24448" y="549575"/>
                  <a:pt x="23004" y="534837"/>
                  <a:pt x="17253" y="526211"/>
                </a:cubicBezTo>
                <a:cubicBezTo>
                  <a:pt x="37696" y="495547"/>
                  <a:pt x="37381" y="519022"/>
                  <a:pt x="43132" y="508958"/>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07" name="AutoShape 2" descr="data:image/jpeg;base64,/9j/4AAQSkZJRgABAQAAAQABAAD/2wCEAAkGBxQTEhQSExQVFhUXGB8YGRgYGRcXHRkWIhgdHBwgHRwbHCggHBwlHBgdITIhJSorMS4uGx8zODMsNyotLisBCgoKDg0OGxAQGzIkICYzLDc0LDQsLSw3LCwyLDIsLzQ0LCwyLCwsLC8sNCwsLCwsLCwsLDQvLCwsLCwsLCwsLP/AABEIAMIBAwMBEQACEQEDEQH/xAAbAAEAAgMBAQAAAAAAAAAAAAAAAwQBAgUGB//EAEkQAAICAQMBBQMHBwoFAwUAAAECAxEABBIhMQUTIkFRBjJhIzNxcoGRsxQVQnOhsdE1UlNUYnSSk7LBJDRDtMJE4eIHZIKDov/EABsBAQACAwEBAAAAAAAAAAAAAAABAgMEBQYH/8QAPhEAAQMCAwQGCAQGAwEBAQAAAQACEQMhBBIxQVFhcQUTgZGxwQYiMjSh0eHwFBUzghYjQlJysmLC8UPSkv/aAAwDAQACEQMRAD8At57Rc5MImETCLKKSQACSTQA8z5ZBIAkopG0zgElGAB2ng8N6H4/DKiow6H/xTBW/5vl3bO7fdV7dpvb0uq6fHK9dTy5swjfKnKdIQaCUts7t91Xt2m69arpk9dTy5swjmmU6Qsr2dKSQIpCRQI2twSLF8emQa9MCS4d6ZTuVYjMqqmETCJhEwiYRMImEWVUkgAWTwAPM5BIAkopV0khsBGJDbT4Tw3ofj8MqarBtG/sUwVv+bpb291JdXW1rodT06c5Xr6cTmHepynctH0cgJBRwVG4gqeF9T6D45IqsIBBF7dqjKVmHRyOpZUdlHBIUkXVnkfDDqrGmHEA80DSdFBmRQmEVh9BKF3GNwprkqQOenP25jFamTAcJ5q2U7ls/Zswq4pBfTwtzxZ8vQHIFekdHDvTK7ctYtBKwBWNyCLBCk2Lq+nS8OrU2mC4d6BpOxRTwMhp1KnrRBBr7cu17XCWmVBBGq0yyhMImETCJhEwiYRMImEU+gl2yxsQTtdWock0wND45jqtzMc3eD4KWmCCvY/np9wMkLMO+8AQIx4VgA4DcSC14P83ON+FblIY4D1bzI3XFtNe9bOc7RtVLT6wLGI2hJ3RSi1YMhVipsyFyQo2ncb4vMz6WZ5cHaFuyDb/jGu7eqAwIjf8AcrV2H5VE2x1jhVdq1HQF8Df3gUqSeGvrxWSAeocJBLp3+ETI2hP6hwUWnjsmIrINmp70WsYJbaLSmkA3cWKJsc1l3uj15F2xqd+thpzAhQBs4rmanSyTPJKqEbmdtpI3dbNA8tV80M2mVKdJrWE6ACdn0lUIJJK52bKosZBIAkqQCTAUen1CuxVTbLVijdG6PxHB5+B9M1sNjaGJaXUnSBb7lZq+Gq0HBtQQVag07P7o8rJNABelkngC+LzO6o1uqwgEqcdly7im2iCB4iqiz0piaN+VHnKfiKeXNP3y1ttU5DMKrJGVJVgQQaIPBBzK1wcJCha5KhS6OUJIjm6V1Y11oMD/ALZSo3MwtG0FSDBleoX2qiDbhCV+V3cVbLTWW5962Jrp5X55yz0dUIgvm0cjb4WWfrRuVU6tdMncOjm4pOoVb7zbV7XNDwmzd89Myim6u7rGkajefZneBv3QqyGiCs6ftBJZWjiWTa8BhRQEtCSD5uAV6myQch9F9Ngc8iQ7MTe/wsUDgTA3KrptdFGixky3HP3oIVBdKF2nxnbyOovjMr6NR7i8RdsanfO6/wAFAcAI4rk6qbe7vQG5i1DoLN0M26bMjQ3csZMmVHl1Cuz6tWghiogozkmhVMR0568fDMDaThVc/eB8FckZQF0ou2YkeF17wmKIxcogs01H3z5kcZrOwtRzXtdHrGdTw4K4eAQdysSe0ySR7ZFO4oVNIrL74IpS4sACsxDAOY+WG0g6mdN8Hap60EXXndUyliU6H+yE5+ChmH7c6VMODYd4z8YCwmNiiy6hMImETCJhEwiYRMImEW0MhVlZTRUhgfQg2P25DmhwLToVIMLrDt9lbfGoQtJ3j2dwL0QasWqmzxZPPBzT/BNc3K8zaBst5n7hX6wi4WNP2vt8KrtgCsGQksSrsARuC7uu0ChxXN85rY91PDUuuqmTLbgbRpbvnyWxhaL8RU6tnFaydtxgNC7/ACWwR7Crq42m1O7u/eBN8rRvpnHPTuFa7NBDpJ0362ndxniukOhcQRqI5ofaGJi3eOG8ayLSyLtdQFH6B3DaoBHw6g5H57hGxlkWINpkG++11P5JiTrHesp7SJauZAZUZ2R9rgDfe61203LEjpz6jjIPTmCu0A5TEiN2l5t97U/JMVraea5Imh/ph/gk/hm5/FGE3FU/IcTvCw0sNfPD/BJ/DKv9JsI5pbBupb0FiWuBEWVbsZIopDK04JO0Uqyrwu4jnbdkub+FD45yOi+k8Ngqb6ZJOY7vv77hv9IdH4jFva+AIG/7++Untx9txBmJcFXTY6hZBx5bTtOzyNci78jQ6B6fwkCJkGQYHx3+K0fyPE8O9b/n6EqUdw0dIFADqV2ClO7Zyau7HN8Vlfz7CA5myDebazrabcL96n8kxOhjvVHW9oRyyNI0w3MbNJIB9nGZ6fpJg6bAxoMBVPQWJJkkKHvof6Yf4JP4Zk/ijCbio/IcTvCd9D/TD/BJ/DH8UYTcU/IcTvCys0Fi5ePOlcGvgdpr7sg+lGFiwPcn5Did4710tX25CzxyRvsZECC1aQEBdo4MYF0T/wC2a1Pp/CBrmOkgmdI471c9CYmQRHesQ9ux98k0kgcpW0Khj5BvmozY6/xw7p/B9WabARPb5oOhMTMmFR1OpgZiyy0Cboq7H48hB5/DM7PSbChoBB7vqVQ9A4mdneo++h/ph/gk/hl/4owm4p+Q4neE76H+mH+CT+GP4owm4p+Q4neE76H+mH+CT+GP4owm4p+Q4neFrPNGpRQ5Jf3RsdbFE3ZFVQOb2C6Yo4up1bAQYm608X0bVwzM7yImLb1tnWXPTCJhEwiYRMImETCJhEwiYRMImEWJT8nL9UfipnnvSb3L9w812Og/e+wrmdmaIzSiMMxLsSWYlj6sSWNnjPBNDq9QSbr1xy0KZgWC9NP7FgKSspLVwCALPp1zddgBFitRuPM3FlS7B9nFnj3lyp3FaAB6V8fjmKhhBUbJKy4jFmm7KBKj0/YKNo/yrvP+m0lUKoX530465IwYNPNtvZQ7FxVyRa110dP7HKyK3esNyg+6PMX65kGAaRMrG7HOBIyrjdu9jGCRUB3Bx4TwLN0R+0ffmrXw5puAF5W1h8QKrSTaF24/YtaFytdc0oq/vzaHR7YuVqHpAzZqqxey6Gd4e9PgRWuhfiJHIv8As5UYFuciVc405A6Nql1vsdtRmSQswFhSAL+F3kvwADSWm6hmPlwDhZeTzmLophEwiYRMImETCJhEwi0TnUQMSxNleWJAURPQAJpRyenrnpvRqo52LDSdAfJee6eptbRDhqXCe4r0Ge/Xk0wiYRMImETCJhEwiYRMImETCJhFrP8ANS/UH4qZ570m9x/cPNdjoL3scitPZjtSPTylpmCIy7S7GgpJBFnyFir+OeJwDoqRvXqMeP5WY7D9F6j2iGtKh9DJAfD7kikhj/ZcHjj1FdORnYbG1cR+fVqg9gNRLJpS86hJWlcuo6BrHTk/T1zBSy3ymRJWzUzw3OIMBc7s/wDkAf3Jvw2zI3bzPiVQ7OTfAL0UuoKQQlastCnPozop/YxxT9kclFYw48/Nc/t7tRRrNDpgflGcyEccRhHFnmxbHjjna3pkPbIB4q1N8Et3gq/q5ZDqFiRwi90znwhiSHVR1PAonMg0WIk5oC5Xs60h1+u7whtoiRWAAtQu7kAmjbn9mYy4F8DcsjWuFOTtPkuxpNeds7vdRSMPCpY7VAPQWSefLMkLGHWMr5hFqu9He8gOSwvg0SSLHrWcDENy1XDiu/hn56LXbwFvmBZ0wiYRMImETCJhEwi1j+fg+s34T56P0Y98PIrg+kHu7f8ALyK7+fQl5BMImETCJhEwiYRMImETCJhEwiYRaz/NS/UH4qZ570m9x/cPNdjoL3sciqvYSwNL3eoQOkg2U11uJFdPXp9ueHwJHW3C9Tjp6k/c7F7zSaGDSRNsURRKCxALbVAsmhZrqTx1JztSSuKA1gsuD/8AT72gXUpJxsZ5HlVeeYy9A2QPQff0zBTAa57RsPjdZnvL2MebSPAwpPbfVRaPs54lUKHXuIkF9XG3jg9ASefSr5GZgNTzWFzogch5Lf2tlZezgyHawOn2n0PfR0cxZstOeHks5aHVcvHzXgPZ1po9UNbrZe+kWl3CztjF3Xh+N0B6+uatXHNqPaGCBO1bGH6PfTa91QguItGwfD75r63Noo5drkWdtBlZl8Jo9VI44BzfWjAK5nZUCR6zURopHycbNZJsksLskkmlr7BmPKesLt4WbMOqDRsJW/s25MmtBPA1Jr4fJof35fascANB5+K+fyvbOarxt0+sc4OIEVXDiu7hzNJp4LXMKzJhEwiYRMImETCJhFrH8/B9Zvwnz0fox74eRXB9IPd2/wCXkV38+hLyCYRMImETCJhEwiYRMImETCJhEwi1n+al+oPxUzz3pN7j+4ea7HQXvY5FcKSPcCvrxx1+z4589Y4tcCNV7N7Q5padCuJqvZmf3ZNXqNjdVffyt9OWo/dnXPSTm604++S4o6IDv/rI5fVdXX9lsYgEMkNVsdQVoegIrgjyvNGjWfSf1hEz8V0MRh2VqfVAxGnBc/Q+zshkV5JpdR3fIVgzAN5Hkmv4gembNXHvqsLGsiVqUOjG0age98xsNr96n1HY8/fh3nm27gwibft4qhRauo9MocW4UeqLdkT9hZPwINfrg+0zH2V2PyOT+jf/AAt/DNLqn7iuh1jd471wJfZ+dnIi1WoQXxGu87B6ABhQHSq4zpU+kXABpZJC5NXooOcXipAP3vC3HYc6o0Z1M4kZlO7xhqAIC+9ZHOVdj3daHZNkRP0Vm9GjqSzrNszH1WZfZ/UrEq/lGoSmZmenG4tQG7xeVVZOWGOc17nlljHZHYoPRwdTbTFS4m++e1XtHAURULFioosfM+uc2q/rHl29dOjT6um1kzAVxdK5FhHIPmFP8MgU3nYrl7RtWjRMDtKkH0IN/dkFpBghSHAiZUn5HJ/Rv/hb+GW6p+4qvWM3jvUNeXn/AL5SDMK6lfTOBZRwPUqR/tljTeNQqh7ToVHHGWNKCT6AE/uyoaTopJA1W0kLL7ysPpBH78kscNQgcDoVHlVK1j+fg+s34T56P0Y98PIrg+kHu7f8vIrv59CXkEwiYRMImETCJhEwiYRMImETCJhFrP8ANS/UH4qZ570m9x/cPNdjoL3scitvY3SB9RZ/QXeB6mwB++/szw+CYHVJOxeqxry2nA2r1XaMMOqLwFwXhZS4F2u4WAfrLnUq0RUaA5cujXNNxyqZjFqYpI1YMoYxNX6LqeR9KmstUphzcp2qlOrldmGxcz2UaKLRDUFgFZTKznoFF8/QALzDhaWRkbVnxdUOfOweGqk9pkR4op792SMqfUO6qB9u4H7MmvSzQdoKYarlJGwj/wAXZ1OrRCgdgpkbYgP6TUTQ+NAn7M2FqkgLkPCq9oIQfFJCxI+qVF/tA+zNfq4rZxtC2usmgWHYQo4oQ/aUhb/pQxlfpYuCfsA/bljSBqh/BVbVcKJZxXWMsU4liDBtp7uQC/CxANH40QcyObIg7VhY+HS3UL5fKAGYA2ASL9aNf7Z5+o3I4t3L0LHB7Q4bV9G7O1aRaOOSRgqLEpZj0AoZ3aF6beQXCxJAqOJ3lQe0enXdppCaYTIo+NsOP2XmOvTzFrtxHismHqZQ5m8HwXUm1qI8cbOA8m7Yp6ttG5q+gc5swtUkAwuE3Z0Z7R+PdiYr/a3bAfvF/ZmmaI/EB3D4hbornqCzbp2FdtdXFI0sAYMyACRL5UOpK36WLzbLbXWm1wzW1C43shokTv2U3UrRX8ENfv8A3Zq4aj1Zdz+C3MTW6wN5fHRT9tyw6jRPMrhowjSq46eAEk/RQIzLiKWdhbtWDDVgx4dNvJfPs4C761j+fg+s34T56P0Y98PIrg+kHu7f8vIrv59CXkEwiYRMImETCJhEwiYRMImETCJhFrP81L9QfipnnvSb3H9w812OgvexyKtewnz7/q//ACXPFdH+2eS9Pj/YHPyXW9n4x+XdptXJkhBPwGlSv3n786mY5o4DxK5DWiC7bJ8Asew6AR6mvPW6kn6e+YfuAyxJJP3sCNADZG2fErmaEX7P1/8AZN+G2VZt5nxKs4SADub4BdL2gUDQxAdA+lA+jv4sgGWyd3krwGvgb/NW+3tNvm0XTw6gvz8IJf45e8WWL1ZGb7Kh1X8pwf3aX8SPIOxXbo7sW2h/lDU/qYf9UmQfa7FI9jt8lr7MIBNrz5nVc/5UeTJmFQNAbI2yvA+bfXb/AFnOFiv1nc13cL+i3kvb9o6fvOyu748cSJzwPEVHl9OdmhPViN3kuPicvWuzaT8JVz2n6ab+9R/75ap7Pd4hUZ7Y7f8AUqLtbT79foG/o11D+f8AMjTj1+c/fl7xb71WOBmvutzkeUrK/wAqN/dF/GfKO9pvJ3/VXbo79v8A2WnYUY/Lu0mrkvCCfgNOpH+o/fk5jmjgPEqGtEF22T4D5rPsgw26oXyNZPx/+01+7Kt9p3Mf6hWj1G9v+xXk+1+3YtB2cezZo5llOmeJWCXGzsjKCHJ5Fm+n2eWZacu9Y71r1i1jcg2geHzXPOeZXqitI/n4PrN+E+ej9GPfDyK4PpB7u3/LyK7+fQl5BMImETCJhEwiYRMImETCJhEwiYRaz/NS/UH4qZ570m9x/cPNdjoL3scirXsJ8+/6v/yXPFdH+2eS9Pj/AGBz8l2OwP8AnO0v1sP/AGsedP8Ar7B4lcpvs9p8GrHsT83qP75qfx2y209ngFA9kdv+xVb2Z0Xfdjww3t7zTbN1XW5SLqxfXIbt5nxKsdByb4BW/amPbpEXrUunF/RqIhiIbHBTMvnirXbM+2bR8XumK/RcEnP7MmYCoG5jyVKTRxr2okoJ7yTTsCLJBVXWiPT3vL1ypJkbrq7WtyuO23cpdD/KGp/Uw/6pMk+12IPY7fJY9mfndd/eT+FHk7So/oHb4rwHm312/wBZzhYr9Z3NdvC/ot5L23aOq7rsrva3d3Ej1dXtKtV0auuudvD+w3kFxcWYe48VP7VaGN30kzXvj1CBKJrxcEEdOg65FQnLbePEJTa0vk7j4FS9pS7ddoxXvRzr9HETf+FfbmQmBzPkVjyy6dw8wFX02ijTtSV1J3y6ZWcEkjiQqpF9OB0+GY3E9Y3dB8QsjWtDXEayPAx5qTsP/nO0f1kP/bpk/wBfYPEqB7HafBq4XZXY+peSefT6rua1U6shj7xXHetVjcOl5DBFR5PDwCPk0mAWIn/YrqTaoarstp9Sij5J5GX3grJuNjrfu+XXn1yagzsIZtFtnJKTgxwNQaG+3mvFZ51eiWsfz8H1m/CfPR+jHvh5FcH0g93b/l5Fd/PoS8gmETCJhEwiYRMImETCJhEwiYRMItZ/mpfqD8VM896Te4/uHmux0F72ORVr2E+ff9X/AOS54ro/2zyXp8f7A5+S7HYH/OdpfrYf+1jzp/19g8SuU32e0+DVj2J+b1H981P47ZbaezwCgeyO3/Yql2DrWh7EjmQAtHpC6g2QWVCRdEGrHrkM17T4lHkhojcP9QrntHKX0UTsKZpNMxA8idRESPvyTEGFLJkSpvaH57Q/3k/gS5DtO5WZqeRWmq/lOD+7S/iRZJ2KG6O7FrpZlHaU6k0Whi2/GjJf28/vypIzgcFIHqE8fJdPTaNIO/k3GpHMrliKU7QDXA4pfO8ttVSYEL5Zp5g43ryrEsD04LEj9hzh4r9Z3NdvCGaDOS9/PEH7NVDdNHGprrRZRx9+diiJpgcPJcjEOy1SRsPms+1msRX0cRPjfUoVHqFsn9+Wqez3eIWNh9cDn/qVntj+UNB9XUfhpku2c/Io3U8v+zVq8yr2pRNbtKqj4nvZDX7Mq4+u393kpYLPP+P/AGXV0vZ6xSTzBjcxVmsil2oEFccCls2TlovP3t+aiYEdvh8lxPYPXxyx6go1htTM48rRpWo0foyo9tw4jwCn/wCbDz/2Kx7TRxaPsieIsdi6doULUWLMpRBwByWYdB8fLMrBdYqp9TsjyXP7Z7Aih03fh33eDglatmUV7t/pcc5yquDa2lmbMrsU8Y51XI6IXmY/n4PrN+E+dL0Y98PIrQ9IPd2/5eRXfz6EvIJhEwiYRMImETCJhEwiYRMImETCLEguOUf2R+Kmef8ASX3L9w812Og/e+wri6jWTxCT8jkAk90OVFEBhfDqeOOtZ4ei9uHresZHBeoxDHYih6gg8bbVQg7S7URZHWZBPLKGkbbGQyrGqLwUoEbfIZufjqPWzfLHxkrQ/AYjqYtmmeyAPJYg7S7UijVYZkVmaSSW1jIaR3LWLQ116ChhuOo53F0xaO5H4DEdW0Nibz3ytZ9V2iIk0sUqDTiIRshVORVOAxTdzfW8rTx1INObWTCtVwNcubkiIE8xqrGr7S7RkkCNKp0wdGCbUBpGVl5CXwyg9cqMbTFDL/VCucFW/EZrZJ+CL2r2m8weaZWWMs8dLGCrlWVTwgvhiOb65apjqZYA3W31VaWBrioS6Mt48lHpu0+1N7TSTIZRGUiYLH4bYE2NlfojqD0y1THUi5uWYm/JVpYHEBrw+JItzTTTa1y008o/KRXdyKq+GgQOAoH6RB45DEZhrYxnWtezQarNQwVXqXMqRJ0O4qtrdf2vOjQzahO6cbXAWNSV8xaoDm1+YYcXEytP8txbrOIj74LpwwhVCqKAFAfDOI5xcS4rvsYGtDRoFDqu1O0t6xpMo0wKUpVL2rtJ52X1HrnTo42m2jlPtQfouVXwVZ9fMIyyPqodI+sk1C6nWSh5Ih8lQWlN2TQUC+BkYrHMc0NpJhMBUa8vrXtbtSHtLtRpBLLMheONxEQsY2u4AsgIARQ87zLVx1E5cs6ieSxUcBiBmzxoQOdiPBZ002tkdpdVKDIFURugQFdpZgaCgWGa+Qcw4jGUy5jqeyfJZsLgaoa9tbbHwlRavtTtmRGjfUpscFWpY1O08HkRgjj0za/MMPrdah6OxZsSPvsViFZ9NGo0UndSKu2yFIZfPcCpBN83XXNGhjIql1TQ/YXQxGBJotZSsW6efzVTUv2hqjGmumV4UbfsVUFsBxe1BY58/K82q3SFLIRTmVp0eja5qA1oyj73K32hr+0JXEbyqdLvQ7NqA0pUjkJfvLfXMX4ymaGQ+1CznB1vxOcRlkFWiFGo04DbjyxoEBSY5PDZ4JFWa9RnT9G6eXFgzMtPktTp6pmo5YIhw7bFd3PfLyaYRMImETCJhEwiYRMImETCJhEwijngV1Kuqsp6qwDA/YeMq5rXCHCQpBjRVPzJpv6vB/lR/wAMxfhqP9g7gpzu3p+ZNN/V4P8AKj/hj8NR/sHcEzu3p+ZNN/V4P8qP+GPw1H+wdwTO7en5k039Xg/yo/4Y/DUf7B3BM7t6fmTTf1eD/Kj/AIY/DUf7B3BM7t6fmTTf1eD/ACo/4Y/DUf7B3BM7t6tdndhaUsb00BPkO6jP08bef2/Qc1cXQptbZojbYD47PhzCz0CSbm/39+SuafsHSCVd+l0o97eGjiAA52mio5+z40M0q1FpoHq2zpBAmd9727eElbFMxVGbjM/C1vDjC07O7G0goPpdKNrEsTHp2sV05Un/AA+uZMXhWul1NuosMpEH4D/+lSg8CA/ZqZB+Z7lMvYuh2itNpduw3cUPvWauxvvp04zCcM7MZZfMNmy0/wDCNdbrIHsy62g7tf8AaeSi1PY2kZGJ02kXgFdkcBs+lbAw+3MtHCtZUaA3NczLTYb5nKeEKlSoHNJMDdBF/hKq9ldiaTvU36fT7eb3RR17p62tdc2cdhmfh3dWwTwF9Vhwz/5ozG3HkrWp7E0VRmLT6ayzEhooeOBwdy0QOavNajhjmqCuywAiAb63EbTaY7bLNUe2Gmmdp1i3f8FPJ2LoN02/TaXadoTZFDYFmyNq+XU5rswz8lLI31vWmQbmBYzv2bO1ZS+nmfmNrREeS0PY+iE7gafSbNnHyMJG4IKq1635ZkGEzYZhLPWzX1mM3yVTUaKzgCIjhrC0/M2lMSEabS76bd8lpRzu4sMv7sv+FYK7w5nq2iz9IvEear1k02kG959nfx8lP+ZOz9v/AC+mDiH+iiott+r74P285r/hqwf7Hq591wJ/1I7Fkz0sut8vxjxWJ+xNDvO7T6Tb3i7NsUPu8bt21fd+nm8mlhndUMrDmymZG3ZE7eVoR72ZzmIiREbtsxs5qGXs+CNSY4oEcuQDEkSkxUOCYx0sDrm/g6QZVljSBlEyD7U8b91lrV3AsvEydI07PO6hzqLUTCJhEwiYRMImETCJhEwiYRMImETCJhEwiYRMImETCJhEwiYRMImETCJhEwiYRMImETCJhEwiYRMImETCJhEwiYRMImETCJhEwiYRMImETCKIzre2+c0H9J4ZmIGHLvXOznpfRbjcBXdR68N9X72KXN9aan1ejePbvFblDjm/Cbr92Y6dVtScuwwpLSNVtotC0u7btAQbmLEKALrqcipWbTidvapDSVvJ2XIockCkVXJBBBVvdIPmDlW4hhgbyR2jVMhWNJ2bJIpZRxdCyAWNE0oPvGh0GTUrspmHH6c9yBpOizD2XIwQgDxhytkD3Pe+ish2IptJBOkfHRAwlSS9jurbC0Yc0NveLu5quL+IyG4pjhmAMb4OxTkIstNX2XJGCx2kK21trBtrehrocmniGPIAm9xIiQoLCFX0umaRgiCyfsAHmSfID1zJUqNY3M5QBJgKeLsx2bapjahuLB1KqOnLdAfhmN2Ia0SQRwgyexSGk6KVOw5z0jPD92R5hqB5+FEc9MqcXRGrtk9n3sU9W5JuxpEre0aWWA3SKtlW2tVn1GG4pjvZBOmgO0SELCNVzs2VRMImETCJhEwiYRMImETCJhEwiYRMImETCJhEwiYRMIoToo9pNv3m6x7u2rHBHW6vn6M8xU9HGvxXXZzBM8d+5d1nTj20RTyiQI8t6mHxz064Svdpa5ZRGAhUxoEFuGtRfUbBzz1/ZmCjRdTLiTMmdIv3lXc4GFjs7tAxCUBQ3eLt5ogc3dEEH6MVqPWFpmIP3yUNdEqWHtY1Isi7xIqp4SE2qpsBQFIA+FZR2GEtLDEEnfJPapD9ZUmm7a7sRBYxUblxuKsTdcBinhPHUf7ZV+EzlxLrkAWkfCb9qkPiLKJe12Ec0YsCVt17vd5tgOObFA9OmX/DNL2P/tG7Xd3KM5gjerWr9oO8YMVcUVYL3g2WtVx3d+Xr55ip4LI0tBG28Xv2qxqSVF2n233yFNgS5GfwtQNm/EtUxH87jLUcJ1T80zYC/kdnJQ58iFS7P1ndMTW5WUo6k1uQ9RfUeXI9Mz1qXWNiYIMg7iFVphdCbt+4zGIxyiJblZPcZmsgoASd1dOKzXbg4eHF20m1tQBvVjUtEKeT2rk/QXZbh2puoCKpX3eL23fxzGOjmf1GbRpxJnXirdadij1XtD3i7SjqLckJKACHYsQbjN1dZangshkEHTUbhG9Qakrh5vrEmETCJhEwiYRMImETCJhEwiYRMImETCJhEwiYRMImETCLeBQWUEkAkAkCz9g8z8Mq8kNJCkLpdsdlCFUJLBmJ+Tbbu2eTeHgC+KP8c1sPiTVcRFhtGk7rq72ZQouyOzxKJSd/gXcAgstzVDLYiuaZaBFzt2KGNmVPqOx1VZW3HwRxybSACC55VvQjKMxRcWiNS4d20c1JZqs9l9id6isS/jYqu1SwBA6ufIWQPvORXxfVuIEWEmTHcjWSFjT9jqULs9BN4l6eBh7grqd3wGS/FODsoGsRxB17kDBEqbW9iJHIse5jbIt7ourV+he/i/TKU8W97C6Bt2HZx0UlgBhRdq9jiJGa2BWQoA+0FwDW5R1r4/HLUMUajgIFxNtnA8VDmQFS7M0YkYgnaqIXYgWdq9aHmeRmevV6togSSQBzKq0Sr8XYl21SBAitS7ZHbcSF2hCRXBu+lZruxcQ20yRtAEazKuKauReyV7gZQpWTbzxabVaxf6VN0zC7pKIhuontkjusrCjxUGu7CSJdxZm5kHvRLQRyvRiCxNXxeZKWMfUMAAabCdROzTtVXUwFwM6CxJhEwiYRMImETCJhEwiYRMImETCJhEwiYRVZe0YVO1pYwfQuoP3XmJ1ek0w5wB5hTBVkG+mZVCzhEwiYRbwTMjB1NMpsH0P25V7Q9pa7QqQYuptXr5JffIPN3tQEn4lVBOUp0WU/ZHxPmpLidVHDqGUMFNBxtbpyLvLOY1xBI0UAkLfSa1492w1uoMCFYEDkcMDkVKTKkZhpzHgpDiNFse0ZLU7uUYstKopjVkACvIZXqKcERrY66JmKj/Kn2uu7iQguOPEQbH7T5Zfq2yDGmiiSrEnbEzGywJ452R3x0523xQzEMLSFgPifmrZ3KPUdoyupR3LKWL0QPeJskGrFk9Bxl2UKbHZmiDEdiguJsVDp52Rg6Eqw5BGXexr25XCQoBi4U8/acrqVZvCQAQFUClJKjgCqJJzG3D02mQL9u1SXEpN2pK9bnJpg44X3wAoPT0AGG4em3QbI7NULiVI3bMx6sDyT4kjbkmz1XzJvKjC0hoPidnapzuVDNhUTCJhEwiYRMImETCJhEwiYRMImETCLBNc4Ree7S7QMvhWxH69C/wDuF/f9HXyXS3TBceqoG212/l81gqVYs1czUzLEm6vDYFADzIH++ecawvMLAxpe6Fr2DPNEXLD9M0vADJ5VXAPWj9+dbCdJnCvblMs2j5cfFbJqsaQG6R8V7HS6hZFDKbH7QfMH0Oe1o1mVmB7DIKyqbMqJhEwiYRYvCJeEWcImEWMImES8Il4RMIs4RMImETCJhEwiYRMImETCJhEwiYRMIsE4Ree7T7QMhKrxGP8A+/8A4/v+jr5HpfpcvJoUTbad/AcPFYKtWPVaqd55tayEX1wiXhVkaKTS6lo23pzfVfJh/H0OdLo7pF+DfvadR8uKz06mWx0XpNLqFkUMpsfuPmD8c93RrMrMD2GQVtqbMqJhFlJCp3KaI6HILQ4QUXp9T2hG00+11FxgRN0Aal3Ua45BzlsovFJkg6mRwvCzlwkpP2jEI+JKk+S3GMAlmCEP1IsXVnDaFQvu23rROwTbehcI7ly31OmeSR5ElXc1qsZQAL8bHW+eM2hTrsY1rSDA2yqS0kkrmPVmrryvrXlfxzaExdY135tXBtPAaIqmyMe+jg+Oz1FjcbvncM57adadzrydhGzy2WWYlvYpH1mn3jvNsid7uj2j3IiPdYcHg0Npv3TlRSr5fUsYvxdvHO9+KZm7VGNTFuVZGVpArqJh7oJ+aY11rnysWPTi2SpBLAQ23q+I+9Ukbdd6x+VxktTKs/dr8rxtMgYlunHiWhdeR9eXVvAEglkm22NncbpI7VINZBucx7Yz3is24cPFtAdQOR71muLsenFTSrZQH3sewzY90CUzNmy4OqZS7lBSFiVHot8D7s6FMODQHa7ViMTZQSOFFsQAPMmh9+WJA1UIjgiwQQehHIwDOiLWSZVoMwF9LIF/RfXrguA1UwpMlQtBMu7buG4dVsX93XzyJEwpW+SoTCJhEwiYRMImEWCcIvPdpdod74V+b+7f/wDH4ef0dfIdL9L9ZNGibbTv4Dh4rBVqx6rVTzzi1VztJpGMizycPs2FR9a/U+WZ3vaGljdJWw+o0NNNukzK6QzXWAAEgFeh7jTmPm7PlzYFdKorYPPQ5rtfBmV9KeQMKGlvqQLZGmN3qwRM8NV5jTaZY12ISVBNbgAaLE8gcDr5ZtvfndmXzvE1BUrOcBF+XwVrTaho23L/APkvkw/iPI50OjukX4R+9p1HmOKinVy2Oi9HpdQsihlPH3EH0I8jnu6NZlZgewyCttTZlRMImETCJhEwiYRMImETCJhFHNMFFm/sBYn6AAST8AMxVq1OiwvqOAA2mykAkwFvo9NuYSuhP8wMSNq1RYr03G+LG4AkcWRnzP0k6a/F1TSovPVjucZ+I522rcpMyjS6xq9I63JGCxLC4xtAIJALAmqIXmvgetinQXpE7BltCof5d73JHLt8UfSzX2qTR6HarbkDOw8bMdwY/wA0XdLyeBQsnjk5yOkukqmMrmq55iTlH9om2lp+5V2jKIAVaTQSKVjUsUYcuSo2AEeGxTHct89bs2OK9FhvSx/4So2qfXAAbHKJMzzvvWM0RmBCtP2cpjVFXu6Ngg2wIN2TySWNhrNsGazyc81Q6Sr0MV+KD8z9bzfeDwWSJEQqY1AVjG7eINtHqQQCCa4F3XkLoeYGfUeh+lW4zCsqVCA4mI4j6XWpUp5TZWc7SxJhEwiYRNyWR3icC2PjpeaF+G7J9Ac4P8R4OJ9aBtj6rrfk2JmLTun6LQzJuCiRTYLEgPSqCos2oPVgOAeuB6R4MgkZoGtvqoPQ2KBAIEniqHaERlFCWJYrI57z5Qg0eiHwg8Uav6OvK6U6cFZmSkcrTtOpHZNviqu6FxjhDI4304aLnnQcOxkiCoa3fKUxCK5C+C+Aw6gdfPOBa19dNVq/kGMkj1ba30+Cl/NBHDSwqfMEyWD6GoyPuOVLmgwT4/JWHo9jXCW5SOf0UUXZ5YRnfGDIAQpL2FKGSz4K9wbuCfv4y5EOLdoVG9BYstDvVg6XPyUo0ndsjB4pD3iKEXfbFnCj3kAqzzz0vKth9mkE33/JZqfQuMw9RtVwEAjbx5K0stksClCiVo/pMaHTz2MevQfZmt/880WXuPxD83U5BljXNed8REds7VWm0RkkZg0QBBc8vSDcAAfBdkt5Ajg85sNILM02HwXicT0JjKldzobLiTr9FHD2duG7vYgCWAvvOdrFCRUZ43KRzXTJcQ32jHyWFvo/jHezlPade5b6bTPFulEke0Egi3qWgL2+Dgi6BNfdznT6O6RdhHi8tds38uPOFkpdC4tszlga3Nvh4LuzuiBt0qArdinsEdR7lXxXXPQ/xJgpj1p5fVbH5LiomBHNYDr4QXUMRZU7rQbdx3UK4HoTlv4hwkkQ62thb4+CgdD4iAbX0vr8PGFh5kBUCRWLGgFD+hJJ3KOAAT6+gOQ30jwbvZzHs+qO6GxTfajvWVkQk/KJQobqerIuvdu6+GR/EeDjN60b4+qn8mxM5bTun6LCyoWIEi0oBLU9DcWCj3bs7GPSuOuT/EeDjN60cvqo/JsVmy2nmspIhAJkRbFiw/KnoeFPB65B9I8G2zsw7Pqpb0LiXCWwe36LRdQhFhxyxVR4rc7zH4eKouCPER08st/EOEkAB0nSwv8AHxVfyjEQSYga30+HgsavVRRo8hlQhFLEASWaF0LQC+PMjIb6R4Jzg0TJ4KX9DYpjS4gQOK3eRA+wyLupiw8fgClVO7w/znVeL5Ppzj+IsJcw62thb4+Ep+T4iQLX0vr8PGEaVLVRIrE303+EBSxY2o4AXys9OMN9I8G6YzW4fVHdDYlpAMX47USWM7vlEoNt3U9FtqsQPDfAdeoHXi+cH0jwYAJzQdDGvxUjobEkkCJGonT4LGgkQSSM8ilRt2NTbRYNr7u7d4SSelEDyzynpDi39IFvVP8A5Y2EEet2TNlnpdFV2ktgZuexX49dEQpMiruAaiHuiAR0UjkEH7c807o97TDnAHt+Syt6NruGZsEb5WidoxlVO7lyAq0bNttB6VR68m68vLLfllWcsie3TuVRgauXNaNO3TxW0vaEQFiQMeAFUPZJNADcoHU+ZGVb0e9xgOE9vyVndG12iXC3NbHWR7iO8HAtjTUvNc+G7s+V5P5dUgnMIHP5J+XV5i0njqtTr4twUSA2CSQGpQKFm1vqwHF9cDo95BIcLc/kh6OrggEa8VFPJBIp3OtE0GpxZUg8EKSKb188zYehiMNUbVY8Ai4N+WkKPyys6QADvvoufptSgR90i1HwW8ZDEIHIXw2dquosgXfnzn0Sh0/hmUmB5cTGsakWO3etQ9EYgudEW1vptVkyLaqXUMQSR4vCALO7w1x8LzN/EWEvZ1tbC3x8JUfk+ItpfS5v8PGFh5UtVEisWNAAPwArOSbUcBUJ459AchvpHg3TlzGOH1R3Q2KbGaL8VWn7TgRiplWx6CT0v+ZgekWENwHd31UHojENMEgdp+SqRuiiVURgNi83JJwJPMte3/fPFgmtSfkbeRptXpzFCqzO60HXZ2qDTIrMzEFkWMg0xXxNJGVFqQf+mx49BfXnDQPV03ucNyy129ZUY0HebbFs0o7tKUqoaQWd1e+T7ze8efXLYljnMY9otHcow1RrXvY43nvsopVQQOzKWLNIy+N1G3u40ulNG3iYc+Q9DzZrwxjGOEnwvZUdTL31HgwPG11P2lqAJHY2P0qKkNVWKWrPHkMw4ii/rSI1Nlmw1en1IM6C/DsW2njWN4U7tjIF7tiGdzvGkZCAoJXhhVgVQJ+ObnWCpVc1o2G60xTNKix7idRbVV4qZ4gD0kR2rghEYO59RSqftoDkjNXCscyrLhEA+C2cW5tSkAwzJEd8+RUkbKBIqIygd0Sbd6Hyw5ZrrqKH0/HLma1Eljdug5KoIo14e6bannvW2k2ESFgWXao4ZlBYvuAtT5BCfuvqLrRd1dFxcNSLFXqt6yu0NMQDcbJ08FBHMO7j42gd4BYIHGol6Mfe6iz63k4um45XgWgdn3sVcHVaMzCb5ndt9fmpJSggDFWZvGw8TgBdwrwg0bKngjn6DmZjg006ZF7dklYXtLm1agNr9sBbdsNukmUAhmdgFYFTZJrg8+YzVfRf1+mp81tNrMNCQdB5KxIUWUhUcsVcE3JISe7N8WQosdRxm3nFV1RrReNd91qZepbTc4mJ03WKqaZQ7r5qu5nolSF7tlPINjlgOOec1sKHU3Oc4aArZxJbUY1rTqQt+9XY4VCoDqSfGw5Q9XN+nS8u8GpQDmN2mwVGOFLEFr3agXKxpVUiRmBZSYwtOygsokLe6RdCRevHi9RxVj+ro+sJk6FXezra/qmIGoWZphtiNFR3SgWCBwK4J6jjr54xlN2YOAtAUYOq3KWTcE+KafYggZkYvuVvefhW1LSL4AaJ2uDVXZo8iszteG1GUyLiL7rLXewmk+qCYJNthEqr2hEXWSJR8o4KBTwd58IBvpyeSeBzmrSpPbXbI2rar1WPw7i06gjtNlb1Mid/J3aN4o5TuuSQkd/C183tFWT0HQembObrmVAwXt238VrkdRUpl5tfXZbw+i10pVn5sqEctRK8FCgFryLZwOOep8jWDDTTzucNB8ZWfExULGtOpnsjX4rAlXYwClVE78+IjmDT9XPU8Hz4FfDL1mmpRY5otfsuqUHtp1nsc69tdtlmAIVZmUsC4C07oOEO4+Ei/fUX9Poahr+qoAOEyTYqxZ1tdxaSIAEjfqtZJxUZIK3FERYK/wDSUcA+XGVxtJ4qkxYqcDWY6i0TcDRTxhYzpwUYyBor5dqJcGggNXTDoP2jNtrwawpxcDXsWm5pbQNSTBOn7tVXi5dFHvb1sdCKYE9elAE5pUKbm1hmEQt6vVa+iS0zPirPeIO+CI1FQbuSTgSDkk3t/wB8zz11J+Rt5Gm1YDFCqzO60HXZptUGmCsWJtkCUaYrbF0Ki1N/oE18OeuYqB6tjnOHBZq4FR7Gg7zbZ9lbySr3aUpVQ7jncR1B99up+3LYhhfTY9otHddUw72sqPY43nbtsqrxqIZXZS25pGTxso291Gl0po28ZHPkvoebteGMpscJPheyo6mXvqPBgD42urplQy3GjHekniuRybUG9pvaPurMgcKpqNaLxrvWMt6nq3ONp03W2KDTBWkW7KqHL0SpCmF06jkEs6jjnk+hzWwwNNznOGg81tYmKjWtadT8I1XI7SkQSNUfp1Zz5DzJzZpPaWg5fFalZjmvIzT3LtdnMhEzxSykbUsiSIn3+NpEVJ5k8En4VlZDKbvVgA6b+3gsoBfUbD5JGsC3CNL+SxqNSnCs7qtGRmZorY3HGqg90FX5y7ok1gVRXYZbMbJUGkaDxDozbYHZw4bFvpSFiQq820l6p4jY7w8ktCQ1mzwAB0AyH1hTymNm+I4cVLKBfmbm23kAyd99OQsqfaMsRRgzOoAMaRiSNSVSKMkljGSSxkriq8vhJcH5auWSdu7y/wDFQNLM1EPgDZGtrjf8dq60soSXxNK+yQNt3xqpZWDCh3JZRuF0G+3KnFdU8iL7517FkGE61jSTaLCBbt1suboGRpIakdpNhZqaOl3aVnbwCO+A2wEkgXdHpmQsax7gGxY33jdw+ixNe6oxrnOkyLbjv474NrqaaUGhvl3OyRb3aJtiPPGXNCJbPgHLE1laVZtY9URa+3ddWr0XUf5wN5GwDUgH7hR6B0IkeOSari8QkiJvbNQB7naABZIqzv5PFZUvaxk5Yg6Tt3zrwVwwvqEB8yNYGm6NOM6reV46O53QC5GJaLdI7GKMc91tUBUHAXnLdYK7C4tmNk/fmqimaFQNa6M22Bs++CaFgsUdNOFIegHiNjv5eTuhO4sba+B4uBWKlcU3AxsG2IG7s0Sjh+sYRMCTqAZO++/WNFFrWjIB3uCaRIg8YpYwiKCTGWfdXNEday1nObUy3O3cd+7jsVCC1j6Wazdm8axOvDaV0NfqO7kkLNK5R2ai8YUsGJHAh3AbhdBvvygxQY8tA27/ACWV2FztzE7LWFtouqWkRO92rNI7IjhiHir3fEQoj8JvgElqs+uWyinnAbHHeNw3b+xUl1TI4uknZb1Tv47r71JLOtUzyDdw0jtEdqKGkIFRKLJSrN1kU6wrDq4+O5TUomh/NzX3wBY6/PRY0RXY7I820yDkSREk7Oee6K7QAPCB8TeVNQMpg5YE6TEcZ1urCkX1HNzTYXgGeEaCOG9aTzx9Gd0Va/TiDO8hkJNmKhQi6BfP75c8VmZy2Y2SdFVtM0X9WHxN9Br98tFMQBHGpabaYl8IeOtpWgDuhYk1wWuz8MVMR1T9L84+Glkp4brGRNr2In4m91FJqElmRi7iR5gyoHSlrUGNbHd7nru9x8Qvp063EF7Xht3bdYPh4aqhnI5hdIb/AE6SOevjosazV93G7gysUjfZveIgN3bKDxCCQAx4usx0sQ0kUstjbXfZZK+Hc1pql0kCfZGousRLGJpAkkrFI3VnDxcbZ4l8IEVIWajZ3cJQ9ctDabXjLAEfu3X2RrbeoEvew5pJBvb1d4jQzpfcpJXTnc8i34ndmiJKRRysqj5IKLLnxEE4ZVGIBYRpeJ7FD6Rw7g8OiTBMAW15feqxoWAjLI820zSUQ8R3HuoCxJMJBHRQAABs8yeIdVFNrXZd8CYj5zrdWZSL3Pbm3SYBzW3aCNLKPVyREU0kiADYAHiDMzNLI7ljF1tugAAyXPbVaKpZJ01UNYabjRD8oidBqdfn5Kw4G1UczbWijDIHjC7TEvh5hLDw+G7vz4yKmJ6qodp3zE9miU8L11Js2EaRMdtj5qKORXmibvHMryiTaGjpN0hobdm5to55PUWR5ZkDQKktbEiZ12aeSxlxdT9Z0wYy6aGAezVSd6KHilJI2KzvEwTf4C1CJd1Kx4JrMVLEtceriAeMrNWwxZ/NmSL6AffxWNFsuZo5ZSAqgsJIifnOKqKkvkngk1V8ZMhjHerAB039vBQAX1G+tJI1gW4RpfyTUalNu1ndVB7xmZorY+GNVHyQVeXu6J4+6RVFdpBbMXiSoNI0HAh0ZrTA7PlsW2mIWJCsk20s9U8RvxckkwkNz0oADpkPrCmGmOQmI+allAvzNzbbmAZ4303WVDtDURssgZnAA7tIxJGpISGMklu7JJYy14dteXwsS1+Wrlkn4Xj75KgaW56OeANka2kjeO/arOmjjEpVJJGKI4JDx8UBdKI/CbFW26vtwAGZxHb/AHct2+yXeWHN2f289+66klnX3WeQbr3SO0RIRI5JaFRAWSlbjfXIp1hXBpxs3q1SiaBFQOvtMAW+7rz2vWEyMflm6cidRfA/mxgfDjLU3gNADY4f+rFVpy8y4njMeFl6kTs3f7mZqVask18r8cwZ3OoPzGbhbeRra7Moix8lW0jlZCQSCIXojgj5SHMdAltKoRw8Veu0Oq0wRv8ABbFy0aFiSS0nJNn5w4xJJawncmGADqgG/wAlDJOy6abazLckl0SL/wCHh619OXa9zWU4MXPisZY1z6uYTYeCtdofOv8AWzXxP6ruZWxhv0m8gtdLO16VNzbe5Xw2a/5Fj06dc6Dnu66o2bQbLQpsb1FN0XkX7VAnzkH6+H8Zc1MF+sOR8CtnH/o9rf8AYKRZ2cS7mZvmepJ/rHrkue51CXGfW8lZrGsxENEer5qTQyFe+Kkg92OQaPzq+eKLi2i8jgoqtDq7ARNneSrQuTFGSSSe95PP/qpsYy5af+IUYKzXD/k7xU8szLpgFYgFpLAJF8r19czscR1IB1+awVGNIrkjT/8AKx297+o+tJ+85pv/AFjz81uj9Ls8lb1EzGUqWJUI9CzQ+S8hm457i6qCbQfFaTGNDKLgLkjwKpaU/KxH+0x+3unzWwlnHkVs4sS1o4jxW4lZkcsxY94vJJP/AE/jlqji7DtJM3Kim1rcQ4NEWHmmilZe/KkqfkRYJBq5/TDHFuHJaYv5KXMa7EAOE281iZrWEnk9yn+nIxn6nYPBMH+n2nxWdLOwXTqGYKZeQCQD/wAa/UfZmwx7hUptBtAWs9jTSquIvJuuf2x8xN+rb/Sc08P+s3mPFbeK/QfyPgup2hOx1MylmIEctAkkD/idP0Hlm05ziyqCdCPErXDGtq0SBqD4BR6FiJARwQkpBHke5fMOEMZyP7T4hZcUATTB/uHgVokrNGxYkn8ofkkn/wBPpvXJruLqNMnj4qMO0NrVQBA9XwUmmmZUkKsVJdBwSONr+mA9zcOC0xc+AU5GvxDg4T6o8So36R/qovwUyuN/WcpwX6DOSmgmYfki7jtuPw2a+dPl0zcDndcGzbLp+1aTmN6gui+bX9yrR+8n10/1rmjhv1m81v4v9F3JXZJ2Zp9zMaAqyTXyo6Xmcvc6i+TNwsWRrazMoix8lW0jlXYgkERNRHBHykWYqBIY8jh4rJXaHVGA7z4LeSQtGhYkndJyTZ94ZOIJLGE7vNVw4DX1AN/kqTTssGo2sy3JJdEi/wDhoOtfSfvzKHubTpQYufFYyxrqlbMJgD/VdPUzMZypZioSSgSaHhHQZkc5xNUE2jzWNrGgUSBc/JVtGanhI6gyH7fyabNbCWc7/E+S2cUJDR/yC4fauskMrW7+X6R/mj45sUajywST3rUxFNgqEADu4L//2Q=="/>
          <p:cNvSpPr>
            <a:spLocks noChangeAspect="1"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grpSp>
        <p:nvGrpSpPr>
          <p:cNvPr id="21508" name="Group 231"/>
          <p:cNvGrpSpPr>
            <a:grpSpLocks/>
          </p:cNvGrpSpPr>
          <p:nvPr/>
        </p:nvGrpSpPr>
        <p:grpSpPr bwMode="auto">
          <a:xfrm>
            <a:off x="1828800" y="1143000"/>
            <a:ext cx="5334000" cy="2667000"/>
            <a:chOff x="1828800" y="876300"/>
            <a:chExt cx="5334000" cy="2667001"/>
          </a:xfrm>
        </p:grpSpPr>
        <p:sp>
          <p:nvSpPr>
            <p:cNvPr id="8" name="Rectangle 7"/>
            <p:cNvSpPr>
              <a:spLocks noChangeArrowheads="1"/>
            </p:cNvSpPr>
            <p:nvPr/>
          </p:nvSpPr>
          <p:spPr bwMode="auto">
            <a:xfrm>
              <a:off x="1828800" y="876300"/>
              <a:ext cx="5334000" cy="2667001"/>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Oval 9"/>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Oval 10"/>
            <p:cNvSpPr>
              <a:spLocks noChangeArrowheads="1"/>
            </p:cNvSpPr>
            <p:nvPr/>
          </p:nvSpPr>
          <p:spPr bwMode="auto">
            <a:xfrm>
              <a:off x="69342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Oval 11"/>
            <p:cNvSpPr>
              <a:spLocks noChangeArrowheads="1"/>
            </p:cNvSpPr>
            <p:nvPr/>
          </p:nvSpPr>
          <p:spPr bwMode="auto">
            <a:xfrm>
              <a:off x="19050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Oval 12"/>
            <p:cNvSpPr>
              <a:spLocks noChangeArrowheads="1"/>
            </p:cNvSpPr>
            <p:nvPr/>
          </p:nvSpPr>
          <p:spPr bwMode="auto">
            <a:xfrm>
              <a:off x="69342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ectangle 13"/>
            <p:cNvSpPr/>
            <p:nvPr/>
          </p:nvSpPr>
          <p:spPr>
            <a:xfrm>
              <a:off x="1905000" y="1244600"/>
              <a:ext cx="5181600" cy="2185989"/>
            </a:xfrm>
            <a:prstGeom prst="rect">
              <a:avLst/>
            </a:prstGeom>
          </p:spPr>
          <p:txBody>
            <a:bodyPr>
              <a:spAutoFit/>
            </a:bodyPr>
            <a:lstStyle/>
            <a:p>
              <a:pPr algn="ctr" fontAlgn="auto">
                <a:spcBef>
                  <a:spcPts val="600"/>
                </a:spcBef>
                <a:spcAft>
                  <a:spcPts val="0"/>
                </a:spcAft>
                <a:defRPr/>
              </a:pPr>
              <a:r>
                <a:rPr lang="en-CA" sz="19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LEVEL 3</a:t>
              </a:r>
            </a:p>
            <a:p>
              <a:pPr algn="ctr" fontAlgn="auto">
                <a:spcBef>
                  <a:spcPts val="600"/>
                </a:spcBef>
                <a:spcAft>
                  <a:spcPts val="0"/>
                </a:spcAft>
                <a:defRPr/>
              </a:pPr>
              <a:r>
                <a:rPr lang="en-CA" sz="28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How do you avoid the uncanny valley of </a:t>
              </a:r>
              <a:r>
                <a:rPr lang="en-CA" sz="2800" dirty="0" err="1">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sims</a:t>
              </a:r>
              <a:r>
                <a:rPr lang="en-CA" sz="28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a:t>
              </a:r>
            </a:p>
          </p:txBody>
        </p:sp>
      </p:grpSp>
      <p:grpSp>
        <p:nvGrpSpPr>
          <p:cNvPr id="2" name="Group 1"/>
          <p:cNvGrpSpPr/>
          <p:nvPr/>
        </p:nvGrpSpPr>
        <p:grpSpPr>
          <a:xfrm>
            <a:off x="-182093" y="6134793"/>
            <a:ext cx="9436022" cy="1019636"/>
            <a:chOff x="-182093" y="6134793"/>
            <a:chExt cx="9436022" cy="1019636"/>
          </a:xfrm>
        </p:grpSpPr>
        <p:grpSp>
          <p:nvGrpSpPr>
            <p:cNvPr id="19" name="Group 18"/>
            <p:cNvGrpSpPr/>
            <p:nvPr/>
          </p:nvGrpSpPr>
          <p:grpSpPr>
            <a:xfrm>
              <a:off x="-182093" y="6134793"/>
              <a:ext cx="471332" cy="494607"/>
              <a:chOff x="-2147732" y="6134793"/>
              <a:chExt cx="471332" cy="494607"/>
            </a:xfrm>
          </p:grpSpPr>
          <p:sp>
            <p:nvSpPr>
              <p:cNvPr id="15" name="Rectangle 1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 name="Freeform 1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8" name="Freeform 1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Freeform 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0" name="Group 19"/>
            <p:cNvGrpSpPr/>
            <p:nvPr/>
          </p:nvGrpSpPr>
          <p:grpSpPr>
            <a:xfrm>
              <a:off x="289239" y="6134793"/>
              <a:ext cx="471332" cy="494607"/>
              <a:chOff x="-2147732" y="6134793"/>
              <a:chExt cx="471332" cy="494607"/>
            </a:xfrm>
          </p:grpSpPr>
          <p:sp>
            <p:nvSpPr>
              <p:cNvPr id="21" name="Rectangle 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 name="Freeform 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3" name="Freeform 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 name="Freeform 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 name="Group 24"/>
            <p:cNvGrpSpPr/>
            <p:nvPr/>
          </p:nvGrpSpPr>
          <p:grpSpPr>
            <a:xfrm>
              <a:off x="761746" y="6134793"/>
              <a:ext cx="471332" cy="494607"/>
              <a:chOff x="-2147732" y="6134793"/>
              <a:chExt cx="471332" cy="494607"/>
            </a:xfrm>
          </p:grpSpPr>
          <p:sp>
            <p:nvSpPr>
              <p:cNvPr id="26" name="Rectangle 2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 name="Freeform 2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 name="Freeform 2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 name="Freeform 2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0" name="Group 29"/>
            <p:cNvGrpSpPr/>
            <p:nvPr/>
          </p:nvGrpSpPr>
          <p:grpSpPr>
            <a:xfrm>
              <a:off x="1242830" y="6134793"/>
              <a:ext cx="471332" cy="494607"/>
              <a:chOff x="-2147732" y="6134793"/>
              <a:chExt cx="471332" cy="494607"/>
            </a:xfrm>
          </p:grpSpPr>
          <p:sp>
            <p:nvSpPr>
              <p:cNvPr id="31" name="Rectangle 3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 name="Freeform 3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 name="Freeform 3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 name="Freeform 3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5" name="Group 34"/>
            <p:cNvGrpSpPr/>
            <p:nvPr/>
          </p:nvGrpSpPr>
          <p:grpSpPr>
            <a:xfrm>
              <a:off x="1717574" y="6134793"/>
              <a:ext cx="471332" cy="494607"/>
              <a:chOff x="-2147732" y="6134793"/>
              <a:chExt cx="471332" cy="494607"/>
            </a:xfrm>
          </p:grpSpPr>
          <p:sp>
            <p:nvSpPr>
              <p:cNvPr id="36" name="Rectangle 3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 name="Freeform 3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 name="Freeform 3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 name="Freeform 3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0" name="Group 39"/>
            <p:cNvGrpSpPr/>
            <p:nvPr/>
          </p:nvGrpSpPr>
          <p:grpSpPr>
            <a:xfrm>
              <a:off x="2188906" y="6134793"/>
              <a:ext cx="471332" cy="494607"/>
              <a:chOff x="-2147732" y="6134793"/>
              <a:chExt cx="471332" cy="494607"/>
            </a:xfrm>
          </p:grpSpPr>
          <p:sp>
            <p:nvSpPr>
              <p:cNvPr id="41" name="Rectangle 4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 name="Freeform 4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3" name="Freeform 4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4" name="Freeform 4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5" name="Group 44"/>
            <p:cNvGrpSpPr/>
            <p:nvPr/>
          </p:nvGrpSpPr>
          <p:grpSpPr>
            <a:xfrm>
              <a:off x="2660238" y="6134793"/>
              <a:ext cx="471332" cy="494607"/>
              <a:chOff x="-2147732" y="6134793"/>
              <a:chExt cx="471332" cy="494607"/>
            </a:xfrm>
          </p:grpSpPr>
          <p:sp>
            <p:nvSpPr>
              <p:cNvPr id="46" name="Rectangle 4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7" name="Freeform 4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8" name="Freeform 4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9" name="Freeform 4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0" name="Group 49"/>
            <p:cNvGrpSpPr/>
            <p:nvPr/>
          </p:nvGrpSpPr>
          <p:grpSpPr>
            <a:xfrm>
              <a:off x="3127569" y="6134793"/>
              <a:ext cx="471332" cy="494607"/>
              <a:chOff x="-2147732" y="6134793"/>
              <a:chExt cx="471332" cy="494607"/>
            </a:xfrm>
          </p:grpSpPr>
          <p:sp>
            <p:nvSpPr>
              <p:cNvPr id="51" name="Rectangle 5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2" name="Freeform 5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53" name="Freeform 5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4" name="Freeform 5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5" name="Group 54"/>
            <p:cNvGrpSpPr/>
            <p:nvPr/>
          </p:nvGrpSpPr>
          <p:grpSpPr>
            <a:xfrm>
              <a:off x="3598901" y="6134793"/>
              <a:ext cx="471332" cy="494607"/>
              <a:chOff x="-2147732" y="6134793"/>
              <a:chExt cx="471332" cy="494607"/>
            </a:xfrm>
          </p:grpSpPr>
          <p:sp>
            <p:nvSpPr>
              <p:cNvPr id="56" name="Rectangle 5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7" name="Freeform 5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58" name="Freeform 5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9" name="Freeform 5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60" name="Group 59"/>
            <p:cNvGrpSpPr/>
            <p:nvPr/>
          </p:nvGrpSpPr>
          <p:grpSpPr>
            <a:xfrm>
              <a:off x="4060258" y="6134793"/>
              <a:ext cx="471332" cy="494607"/>
              <a:chOff x="-2147732" y="6134793"/>
              <a:chExt cx="471332" cy="494607"/>
            </a:xfrm>
          </p:grpSpPr>
          <p:sp>
            <p:nvSpPr>
              <p:cNvPr id="61" name="Rectangle 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2" name="Freeform 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63" name="Freeform 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4" name="Freeform 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65" name="Group 64"/>
            <p:cNvGrpSpPr/>
            <p:nvPr/>
          </p:nvGrpSpPr>
          <p:grpSpPr>
            <a:xfrm>
              <a:off x="4537002" y="6134793"/>
              <a:ext cx="471332" cy="494607"/>
              <a:chOff x="-2147732" y="6134793"/>
              <a:chExt cx="471332" cy="494607"/>
            </a:xfrm>
          </p:grpSpPr>
          <p:sp>
            <p:nvSpPr>
              <p:cNvPr id="66" name="Rectangle 6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7" name="Freeform 6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68" name="Freeform 6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9" name="Freeform 6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70" name="Group 69"/>
            <p:cNvGrpSpPr/>
            <p:nvPr/>
          </p:nvGrpSpPr>
          <p:grpSpPr>
            <a:xfrm>
              <a:off x="5008334" y="6134793"/>
              <a:ext cx="471332" cy="494607"/>
              <a:chOff x="-2147732" y="6134793"/>
              <a:chExt cx="471332" cy="494607"/>
            </a:xfrm>
          </p:grpSpPr>
          <p:sp>
            <p:nvSpPr>
              <p:cNvPr id="71" name="Rectangle 7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2" name="Freeform 7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73" name="Freeform 7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4" name="Freeform 7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75" name="Group 74"/>
            <p:cNvGrpSpPr/>
            <p:nvPr/>
          </p:nvGrpSpPr>
          <p:grpSpPr>
            <a:xfrm>
              <a:off x="5487290" y="6134793"/>
              <a:ext cx="471332" cy="494607"/>
              <a:chOff x="-2147732" y="6134793"/>
              <a:chExt cx="471332" cy="494607"/>
            </a:xfrm>
          </p:grpSpPr>
          <p:sp>
            <p:nvSpPr>
              <p:cNvPr id="76" name="Rectangle 7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7" name="Freeform 7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78" name="Freeform 7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9" name="Freeform 7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80" name="Group 79"/>
            <p:cNvGrpSpPr/>
            <p:nvPr/>
          </p:nvGrpSpPr>
          <p:grpSpPr>
            <a:xfrm>
              <a:off x="5958622" y="6134793"/>
              <a:ext cx="471332" cy="494607"/>
              <a:chOff x="-2147732" y="6134793"/>
              <a:chExt cx="471332" cy="494607"/>
            </a:xfrm>
          </p:grpSpPr>
          <p:sp>
            <p:nvSpPr>
              <p:cNvPr id="81" name="Rectangle 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2" name="Freeform 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83" name="Freeform 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4" name="Freeform 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85" name="Group 84"/>
            <p:cNvGrpSpPr/>
            <p:nvPr/>
          </p:nvGrpSpPr>
          <p:grpSpPr>
            <a:xfrm>
              <a:off x="6429954" y="6134793"/>
              <a:ext cx="471332" cy="494607"/>
              <a:chOff x="-2147732" y="6134793"/>
              <a:chExt cx="471332" cy="494607"/>
            </a:xfrm>
          </p:grpSpPr>
          <p:sp>
            <p:nvSpPr>
              <p:cNvPr id="86" name="Rectangle 8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7" name="Freeform 8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88" name="Freeform 8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9" name="Freeform 8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90" name="Group 89"/>
            <p:cNvGrpSpPr/>
            <p:nvPr/>
          </p:nvGrpSpPr>
          <p:grpSpPr>
            <a:xfrm>
              <a:off x="6907244" y="6134793"/>
              <a:ext cx="471332" cy="494607"/>
              <a:chOff x="-2147732" y="6134793"/>
              <a:chExt cx="471332" cy="494607"/>
            </a:xfrm>
          </p:grpSpPr>
          <p:sp>
            <p:nvSpPr>
              <p:cNvPr id="91" name="Rectangle 9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2" name="Freeform 9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93" name="Freeform 9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4" name="Freeform 9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95" name="Group 94"/>
            <p:cNvGrpSpPr/>
            <p:nvPr/>
          </p:nvGrpSpPr>
          <p:grpSpPr>
            <a:xfrm>
              <a:off x="7378576" y="6134793"/>
              <a:ext cx="471332" cy="494607"/>
              <a:chOff x="-2147732" y="6134793"/>
              <a:chExt cx="471332" cy="494607"/>
            </a:xfrm>
          </p:grpSpPr>
          <p:sp>
            <p:nvSpPr>
              <p:cNvPr id="96" name="Rectangle 9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7" name="Freeform 9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98" name="Freeform 9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9" name="Freeform 9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00" name="Group 99"/>
            <p:cNvGrpSpPr/>
            <p:nvPr/>
          </p:nvGrpSpPr>
          <p:grpSpPr>
            <a:xfrm>
              <a:off x="7839933" y="6134793"/>
              <a:ext cx="471332" cy="494607"/>
              <a:chOff x="-2147732" y="6134793"/>
              <a:chExt cx="471332" cy="494607"/>
            </a:xfrm>
          </p:grpSpPr>
          <p:sp>
            <p:nvSpPr>
              <p:cNvPr id="101" name="Rectangle 1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2" name="Freeform 1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03" name="Freeform 1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4" name="Freeform 1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05" name="Group 104"/>
            <p:cNvGrpSpPr/>
            <p:nvPr/>
          </p:nvGrpSpPr>
          <p:grpSpPr>
            <a:xfrm>
              <a:off x="8311265" y="6134793"/>
              <a:ext cx="471332" cy="494607"/>
              <a:chOff x="-2147732" y="6134793"/>
              <a:chExt cx="471332" cy="494607"/>
            </a:xfrm>
          </p:grpSpPr>
          <p:sp>
            <p:nvSpPr>
              <p:cNvPr id="106" name="Rectangle 105"/>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7" name="Freeform 106"/>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08" name="Freeform 107"/>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9" name="Freeform 108"/>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10" name="Group 109"/>
            <p:cNvGrpSpPr/>
            <p:nvPr/>
          </p:nvGrpSpPr>
          <p:grpSpPr>
            <a:xfrm>
              <a:off x="8782597" y="6134793"/>
              <a:ext cx="471332" cy="494607"/>
              <a:chOff x="-2147732" y="6134793"/>
              <a:chExt cx="471332" cy="494607"/>
            </a:xfrm>
          </p:grpSpPr>
          <p:sp>
            <p:nvSpPr>
              <p:cNvPr id="111" name="Rectangle 11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2" name="Freeform 11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13" name="Freeform 11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4" name="Freeform 11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17" name="Group 116"/>
            <p:cNvGrpSpPr/>
            <p:nvPr/>
          </p:nvGrpSpPr>
          <p:grpSpPr>
            <a:xfrm>
              <a:off x="-182093" y="6659822"/>
              <a:ext cx="471332" cy="494607"/>
              <a:chOff x="-2147732" y="6134793"/>
              <a:chExt cx="471332" cy="494607"/>
            </a:xfrm>
          </p:grpSpPr>
          <p:sp>
            <p:nvSpPr>
              <p:cNvPr id="213" name="Rectangle 2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4" name="Freeform 2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15" name="Freeform 2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6" name="Freeform 2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18" name="Group 117"/>
            <p:cNvGrpSpPr/>
            <p:nvPr/>
          </p:nvGrpSpPr>
          <p:grpSpPr>
            <a:xfrm>
              <a:off x="289239" y="6659822"/>
              <a:ext cx="471332" cy="494607"/>
              <a:chOff x="-2147732" y="6134793"/>
              <a:chExt cx="471332" cy="494607"/>
            </a:xfrm>
          </p:grpSpPr>
          <p:sp>
            <p:nvSpPr>
              <p:cNvPr id="209" name="Rectangle 2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0" name="Freeform 2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11" name="Freeform 2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2" name="Freeform 2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19" name="Group 118"/>
            <p:cNvGrpSpPr/>
            <p:nvPr/>
          </p:nvGrpSpPr>
          <p:grpSpPr>
            <a:xfrm>
              <a:off x="761746" y="6659822"/>
              <a:ext cx="471332" cy="494607"/>
              <a:chOff x="-2147732" y="6134793"/>
              <a:chExt cx="471332" cy="494607"/>
            </a:xfrm>
          </p:grpSpPr>
          <p:sp>
            <p:nvSpPr>
              <p:cNvPr id="205" name="Rectangle 2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6" name="Freeform 2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07" name="Freeform 2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8" name="Freeform 2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0" name="Group 119"/>
            <p:cNvGrpSpPr/>
            <p:nvPr/>
          </p:nvGrpSpPr>
          <p:grpSpPr>
            <a:xfrm>
              <a:off x="1242830" y="6659822"/>
              <a:ext cx="471332" cy="494607"/>
              <a:chOff x="-2147732" y="6134793"/>
              <a:chExt cx="471332" cy="494607"/>
            </a:xfrm>
          </p:grpSpPr>
          <p:sp>
            <p:nvSpPr>
              <p:cNvPr id="201" name="Rectangle 2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2" name="Freeform 2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03" name="Freeform 2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4" name="Freeform 2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1" name="Group 120"/>
            <p:cNvGrpSpPr/>
            <p:nvPr/>
          </p:nvGrpSpPr>
          <p:grpSpPr>
            <a:xfrm>
              <a:off x="1717574" y="6659822"/>
              <a:ext cx="471332" cy="494607"/>
              <a:chOff x="-2147732" y="6134793"/>
              <a:chExt cx="471332" cy="494607"/>
            </a:xfrm>
          </p:grpSpPr>
          <p:sp>
            <p:nvSpPr>
              <p:cNvPr id="197" name="Rectangle 1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8" name="Freeform 1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99" name="Freeform 1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0" name="Freeform 1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2" name="Group 121"/>
            <p:cNvGrpSpPr/>
            <p:nvPr/>
          </p:nvGrpSpPr>
          <p:grpSpPr>
            <a:xfrm>
              <a:off x="2188906" y="6659822"/>
              <a:ext cx="471332" cy="494607"/>
              <a:chOff x="-2147732" y="6134793"/>
              <a:chExt cx="471332" cy="494607"/>
            </a:xfrm>
          </p:grpSpPr>
          <p:sp>
            <p:nvSpPr>
              <p:cNvPr id="193" name="Rectangle 1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4" name="Freeform 1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95" name="Freeform 1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6" name="Freeform 1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3" name="Group 122"/>
            <p:cNvGrpSpPr/>
            <p:nvPr/>
          </p:nvGrpSpPr>
          <p:grpSpPr>
            <a:xfrm>
              <a:off x="2660238" y="6659822"/>
              <a:ext cx="471332" cy="494607"/>
              <a:chOff x="-2147732" y="6134793"/>
              <a:chExt cx="471332" cy="494607"/>
            </a:xfrm>
          </p:grpSpPr>
          <p:sp>
            <p:nvSpPr>
              <p:cNvPr id="189" name="Rectangle 1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0" name="Freeform 1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91" name="Freeform 1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2" name="Freeform 1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4" name="Group 123"/>
            <p:cNvGrpSpPr/>
            <p:nvPr/>
          </p:nvGrpSpPr>
          <p:grpSpPr>
            <a:xfrm>
              <a:off x="3127569" y="6659822"/>
              <a:ext cx="471332" cy="494607"/>
              <a:chOff x="-2147732" y="6134793"/>
              <a:chExt cx="471332" cy="494607"/>
            </a:xfrm>
          </p:grpSpPr>
          <p:sp>
            <p:nvSpPr>
              <p:cNvPr id="185" name="Rectangle 1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6" name="Freeform 1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87" name="Freeform 1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8" name="Freeform 1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5" name="Group 124"/>
            <p:cNvGrpSpPr/>
            <p:nvPr/>
          </p:nvGrpSpPr>
          <p:grpSpPr>
            <a:xfrm>
              <a:off x="3598901" y="6659822"/>
              <a:ext cx="471332" cy="494607"/>
              <a:chOff x="-2147732" y="6134793"/>
              <a:chExt cx="471332" cy="494607"/>
            </a:xfrm>
          </p:grpSpPr>
          <p:sp>
            <p:nvSpPr>
              <p:cNvPr id="181" name="Rectangle 1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2" name="Freeform 1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83" name="Freeform 1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 name="Freeform 1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6" name="Group 125"/>
            <p:cNvGrpSpPr/>
            <p:nvPr/>
          </p:nvGrpSpPr>
          <p:grpSpPr>
            <a:xfrm>
              <a:off x="4060258" y="6659822"/>
              <a:ext cx="471332" cy="494607"/>
              <a:chOff x="-2147732" y="6134793"/>
              <a:chExt cx="471332" cy="494607"/>
            </a:xfrm>
          </p:grpSpPr>
          <p:sp>
            <p:nvSpPr>
              <p:cNvPr id="177" name="Rectangle 1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8" name="Freeform 1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79" name="Freeform 1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0" name="Freeform 1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7" name="Group 126"/>
            <p:cNvGrpSpPr/>
            <p:nvPr/>
          </p:nvGrpSpPr>
          <p:grpSpPr>
            <a:xfrm>
              <a:off x="4537002" y="6659822"/>
              <a:ext cx="471332" cy="494607"/>
              <a:chOff x="-2147732" y="6134793"/>
              <a:chExt cx="471332" cy="494607"/>
            </a:xfrm>
          </p:grpSpPr>
          <p:sp>
            <p:nvSpPr>
              <p:cNvPr id="173" name="Rectangle 1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4" name="Freeform 1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75" name="Freeform 1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6" name="Freeform 1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8" name="Group 127"/>
            <p:cNvGrpSpPr/>
            <p:nvPr/>
          </p:nvGrpSpPr>
          <p:grpSpPr>
            <a:xfrm>
              <a:off x="5008334" y="6659822"/>
              <a:ext cx="471332" cy="494607"/>
              <a:chOff x="-2147732" y="6134793"/>
              <a:chExt cx="471332" cy="494607"/>
            </a:xfrm>
          </p:grpSpPr>
          <p:sp>
            <p:nvSpPr>
              <p:cNvPr id="169" name="Rectangle 1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0" name="Freeform 1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71" name="Freeform 1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2" name="Freeform 1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29" name="Group 128"/>
            <p:cNvGrpSpPr/>
            <p:nvPr/>
          </p:nvGrpSpPr>
          <p:grpSpPr>
            <a:xfrm>
              <a:off x="5487290" y="6659822"/>
              <a:ext cx="471332" cy="494607"/>
              <a:chOff x="-2147732" y="6134793"/>
              <a:chExt cx="471332" cy="494607"/>
            </a:xfrm>
          </p:grpSpPr>
          <p:sp>
            <p:nvSpPr>
              <p:cNvPr id="165" name="Rectangle 16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6" name="Freeform 16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67" name="Freeform 16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8" name="Freeform 16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30" name="Group 129"/>
            <p:cNvGrpSpPr/>
            <p:nvPr/>
          </p:nvGrpSpPr>
          <p:grpSpPr>
            <a:xfrm>
              <a:off x="5958622" y="6659822"/>
              <a:ext cx="471332" cy="494607"/>
              <a:chOff x="-2147732" y="6134793"/>
              <a:chExt cx="471332" cy="494607"/>
            </a:xfrm>
          </p:grpSpPr>
          <p:sp>
            <p:nvSpPr>
              <p:cNvPr id="161" name="Rectangle 1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2" name="Freeform 1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63" name="Freeform 1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4" name="Freeform 1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31" name="Group 130"/>
            <p:cNvGrpSpPr/>
            <p:nvPr/>
          </p:nvGrpSpPr>
          <p:grpSpPr>
            <a:xfrm>
              <a:off x="6429954" y="6659822"/>
              <a:ext cx="471332" cy="494607"/>
              <a:chOff x="-2147732" y="6134793"/>
              <a:chExt cx="471332" cy="494607"/>
            </a:xfrm>
          </p:grpSpPr>
          <p:sp>
            <p:nvSpPr>
              <p:cNvPr id="157" name="Rectangle 15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8" name="Freeform 15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59" name="Freeform 15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0" name="Freeform 15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32" name="Group 131"/>
            <p:cNvGrpSpPr/>
            <p:nvPr/>
          </p:nvGrpSpPr>
          <p:grpSpPr>
            <a:xfrm>
              <a:off x="6907244" y="6659822"/>
              <a:ext cx="471332" cy="494607"/>
              <a:chOff x="-2147732" y="6134793"/>
              <a:chExt cx="471332" cy="494607"/>
            </a:xfrm>
          </p:grpSpPr>
          <p:sp>
            <p:nvSpPr>
              <p:cNvPr id="153" name="Rectangle 15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4" name="Freeform 15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55" name="Freeform 15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6" name="Freeform 15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33" name="Group 132"/>
            <p:cNvGrpSpPr/>
            <p:nvPr/>
          </p:nvGrpSpPr>
          <p:grpSpPr>
            <a:xfrm>
              <a:off x="7378576" y="6659822"/>
              <a:ext cx="471332" cy="494607"/>
              <a:chOff x="-2147732" y="6134793"/>
              <a:chExt cx="471332" cy="494607"/>
            </a:xfrm>
          </p:grpSpPr>
          <p:sp>
            <p:nvSpPr>
              <p:cNvPr id="149" name="Rectangle 14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0" name="Freeform 14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51" name="Freeform 15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2" name="Freeform 15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34" name="Group 133"/>
            <p:cNvGrpSpPr/>
            <p:nvPr/>
          </p:nvGrpSpPr>
          <p:grpSpPr>
            <a:xfrm>
              <a:off x="7839933" y="6659822"/>
              <a:ext cx="471332" cy="494607"/>
              <a:chOff x="-2147732" y="6134793"/>
              <a:chExt cx="471332" cy="494607"/>
            </a:xfrm>
          </p:grpSpPr>
          <p:sp>
            <p:nvSpPr>
              <p:cNvPr id="145" name="Rectangle 14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6" name="Freeform 14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47" name="Freeform 14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8" name="Freeform 14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35" name="Group 134"/>
            <p:cNvGrpSpPr/>
            <p:nvPr/>
          </p:nvGrpSpPr>
          <p:grpSpPr>
            <a:xfrm>
              <a:off x="8311265" y="6659822"/>
              <a:ext cx="471332" cy="494607"/>
              <a:chOff x="-2147732" y="6134793"/>
              <a:chExt cx="471332" cy="494607"/>
            </a:xfrm>
          </p:grpSpPr>
          <p:sp>
            <p:nvSpPr>
              <p:cNvPr id="141" name="Rectangle 14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2" name="Freeform 14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43" name="Freeform 14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4" name="Freeform 14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136" name="Group 135"/>
            <p:cNvGrpSpPr/>
            <p:nvPr/>
          </p:nvGrpSpPr>
          <p:grpSpPr>
            <a:xfrm>
              <a:off x="8782597" y="6659822"/>
              <a:ext cx="471332" cy="494607"/>
              <a:chOff x="-2147732" y="6134793"/>
              <a:chExt cx="471332" cy="494607"/>
            </a:xfrm>
          </p:grpSpPr>
          <p:sp>
            <p:nvSpPr>
              <p:cNvPr id="137" name="Rectangle 13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8" name="Freeform 13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39" name="Freeform 13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0" name="Freeform 13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sp>
        <p:nvSpPr>
          <p:cNvPr id="220" name="Oval 219"/>
          <p:cNvSpPr/>
          <p:nvPr/>
        </p:nvSpPr>
        <p:spPr>
          <a:xfrm>
            <a:off x="750888" y="5035550"/>
            <a:ext cx="2624137" cy="1098550"/>
          </a:xfrm>
          <a:custGeom>
            <a:avLst/>
            <a:gdLst/>
            <a:ahLst/>
            <a:cxnLst/>
            <a:rect l="l" t="t" r="r" b="b"/>
            <a:pathLst>
              <a:path w="2624447" h="1099655">
                <a:moveTo>
                  <a:pt x="1312223" y="0"/>
                </a:moveTo>
                <a:cubicBezTo>
                  <a:pt x="1448926" y="0"/>
                  <a:pt x="1567341" y="57067"/>
                  <a:pt x="1623945" y="141074"/>
                </a:cubicBezTo>
                <a:cubicBezTo>
                  <a:pt x="1625437" y="139984"/>
                  <a:pt x="1625989" y="138457"/>
                  <a:pt x="1626419" y="136851"/>
                </a:cubicBezTo>
                <a:lnTo>
                  <a:pt x="2624447" y="1099655"/>
                </a:lnTo>
                <a:lnTo>
                  <a:pt x="0" y="1099655"/>
                </a:lnTo>
                <a:lnTo>
                  <a:pt x="998028" y="136852"/>
                </a:lnTo>
                <a:lnTo>
                  <a:pt x="1000502" y="141074"/>
                </a:lnTo>
                <a:cubicBezTo>
                  <a:pt x="1057106" y="57067"/>
                  <a:pt x="1175521" y="0"/>
                  <a:pt x="1312223" y="0"/>
                </a:cubicBezTo>
                <a:close/>
              </a:path>
            </a:pathLst>
          </a:cu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4" name="Oval 223"/>
          <p:cNvSpPr/>
          <p:nvPr/>
        </p:nvSpPr>
        <p:spPr>
          <a:xfrm>
            <a:off x="2127250" y="514350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 name="Oval 224"/>
          <p:cNvSpPr/>
          <p:nvPr/>
        </p:nvSpPr>
        <p:spPr>
          <a:xfrm>
            <a:off x="2000250" y="523875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6" name="Oval 225"/>
          <p:cNvSpPr/>
          <p:nvPr/>
        </p:nvSpPr>
        <p:spPr>
          <a:xfrm>
            <a:off x="1511300" y="565150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7" name="Oval 226"/>
          <p:cNvSpPr/>
          <p:nvPr/>
        </p:nvSpPr>
        <p:spPr>
          <a:xfrm>
            <a:off x="1384300" y="574675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8" name="Oval 227"/>
          <p:cNvSpPr/>
          <p:nvPr/>
        </p:nvSpPr>
        <p:spPr>
          <a:xfrm>
            <a:off x="2422525" y="5724525"/>
            <a:ext cx="77788"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9" name="Oval 228"/>
          <p:cNvSpPr/>
          <p:nvPr/>
        </p:nvSpPr>
        <p:spPr>
          <a:xfrm>
            <a:off x="2295525" y="5819775"/>
            <a:ext cx="76200"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1518" name="TextBox 232"/>
          <p:cNvSpPr txBox="1">
            <a:spLocks noChangeArrowheads="1"/>
          </p:cNvSpPr>
          <p:nvPr/>
        </p:nvSpPr>
        <p:spPr bwMode="auto">
          <a:xfrm>
            <a:off x="2230438" y="5584825"/>
            <a:ext cx="408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latin typeface="Nintendo Dingbats NBP" charset="0"/>
            </a:endParaRPr>
          </a:p>
        </p:txBody>
      </p:sp>
      <p:pic>
        <p:nvPicPr>
          <p:cNvPr id="2151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04988" y="1119188"/>
            <a:ext cx="5815012"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pic>
        <p:nvPicPr>
          <p:cNvPr id="6" name="Picture 3" descr="C:\Documents and Settings\bwood05\Local Settings\Temp\wza588\HiRes.jpg"/>
          <p:cNvPicPr>
            <a:picLocks noChangeAspect="1" noChangeArrowheads="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7612"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descr="File:Intellivision-II-Console-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666750"/>
            <a:ext cx="8859837"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ardrop 7"/>
          <p:cNvSpPr/>
          <p:nvPr/>
        </p:nvSpPr>
        <p:spPr>
          <a:xfrm rot="9106865" flipH="1">
            <a:off x="341313" y="596900"/>
            <a:ext cx="1298575" cy="1052513"/>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Teardrop 7"/>
          <p:cNvSpPr/>
          <p:nvPr/>
        </p:nvSpPr>
        <p:spPr>
          <a:xfrm rot="11678075" flipH="1">
            <a:off x="7408863" y="500063"/>
            <a:ext cx="1298575" cy="1052512"/>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Teardrop 7"/>
          <p:cNvSpPr/>
          <p:nvPr/>
        </p:nvSpPr>
        <p:spPr>
          <a:xfrm rot="11136360" flipH="1">
            <a:off x="5905500" y="234950"/>
            <a:ext cx="1763713" cy="1431925"/>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Teardrop 7"/>
          <p:cNvSpPr/>
          <p:nvPr/>
        </p:nvSpPr>
        <p:spPr>
          <a:xfrm rot="10410678" flipH="1">
            <a:off x="1292225" y="246063"/>
            <a:ext cx="1746250" cy="1417637"/>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 name="Teardrop 7"/>
          <p:cNvSpPr/>
          <p:nvPr/>
        </p:nvSpPr>
        <p:spPr>
          <a:xfrm rot="7914099" flipH="1">
            <a:off x="301625" y="1490663"/>
            <a:ext cx="995363" cy="808037"/>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Teardrop 7"/>
          <p:cNvSpPr/>
          <p:nvPr/>
        </p:nvSpPr>
        <p:spPr>
          <a:xfrm rot="13292236" flipH="1">
            <a:off x="7956550" y="1257300"/>
            <a:ext cx="1009650" cy="819150"/>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 name="Teardrop 7"/>
          <p:cNvSpPr/>
          <p:nvPr/>
        </p:nvSpPr>
        <p:spPr>
          <a:xfrm rot="10004931" flipH="1">
            <a:off x="6710363" y="5546725"/>
            <a:ext cx="1296987" cy="1052513"/>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Teardrop 7"/>
          <p:cNvSpPr/>
          <p:nvPr/>
        </p:nvSpPr>
        <p:spPr>
          <a:xfrm rot="11682915" flipH="1">
            <a:off x="1517650" y="5441950"/>
            <a:ext cx="1296988" cy="1054100"/>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 name="Teardrop 7"/>
          <p:cNvSpPr/>
          <p:nvPr/>
        </p:nvSpPr>
        <p:spPr>
          <a:xfrm rot="11257456" flipH="1">
            <a:off x="7329488" y="5305425"/>
            <a:ext cx="1646237" cy="1335088"/>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 name="Teardrop 7"/>
          <p:cNvSpPr/>
          <p:nvPr/>
        </p:nvSpPr>
        <p:spPr>
          <a:xfrm rot="9106865" flipH="1">
            <a:off x="269875" y="5322888"/>
            <a:ext cx="1695450" cy="1374775"/>
          </a:xfrm>
          <a:custGeom>
            <a:avLst/>
            <a:gdLst/>
            <a:ahLst/>
            <a:cxnLst/>
            <a:rect l="l" t="t" r="r" b="b"/>
            <a:pathLst>
              <a:path w="2324100" h="2867820">
                <a:moveTo>
                  <a:pt x="581024" y="2867820"/>
                </a:moveTo>
                <a:cubicBezTo>
                  <a:pt x="869971" y="2867820"/>
                  <a:pt x="1109654" y="2532424"/>
                  <a:pt x="1152602" y="2092906"/>
                </a:cubicBezTo>
                <a:cubicBezTo>
                  <a:pt x="1196256" y="2532427"/>
                  <a:pt x="1439868" y="2867819"/>
                  <a:pt x="1733550" y="2867819"/>
                </a:cubicBezTo>
                <a:cubicBezTo>
                  <a:pt x="2059702" y="2867819"/>
                  <a:pt x="2324100" y="2454164"/>
                  <a:pt x="2324100" y="1943894"/>
                </a:cubicBezTo>
                <a:cubicBezTo>
                  <a:pt x="2324100" y="1676230"/>
                  <a:pt x="2251349" y="1435150"/>
                  <a:pt x="2133345" y="1267620"/>
                </a:cubicBezTo>
                <a:lnTo>
                  <a:pt x="2133599" y="1267620"/>
                </a:lnTo>
                <a:lnTo>
                  <a:pt x="1162049" y="0"/>
                </a:lnTo>
                <a:lnTo>
                  <a:pt x="268498" y="1165850"/>
                </a:lnTo>
                <a:cubicBezTo>
                  <a:pt x="106826" y="1329581"/>
                  <a:pt x="0" y="1616900"/>
                  <a:pt x="0" y="1943895"/>
                </a:cubicBezTo>
                <a:cubicBezTo>
                  <a:pt x="0" y="2454165"/>
                  <a:pt x="260133" y="2867820"/>
                  <a:pt x="581024" y="2867820"/>
                </a:cubicBezTo>
                <a:close/>
              </a:path>
            </a:pathLst>
          </a:custGeom>
          <a:solidFill>
            <a:srgbClr val="FFFFFF">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0" y="1143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The uncanny valley</a:t>
            </a:r>
          </a:p>
        </p:txBody>
      </p:sp>
      <p:cxnSp>
        <p:nvCxnSpPr>
          <p:cNvPr id="7" name="Straight Connector 6"/>
          <p:cNvCxnSpPr/>
          <p:nvPr/>
        </p:nvCxnSpPr>
        <p:spPr>
          <a:xfrm>
            <a:off x="685800" y="1676400"/>
            <a:ext cx="0" cy="487680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47701" y="5143500"/>
            <a:ext cx="8162470"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2533" name="TextBox 10"/>
          <p:cNvSpPr txBox="1">
            <a:spLocks noChangeArrowheads="1"/>
          </p:cNvSpPr>
          <p:nvPr/>
        </p:nvSpPr>
        <p:spPr bwMode="auto">
          <a:xfrm rot="-5400000">
            <a:off x="-1476374" y="3675062"/>
            <a:ext cx="3771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2400" b="1">
                <a:solidFill>
                  <a:schemeClr val="bg1"/>
                </a:solidFill>
              </a:rPr>
              <a:t>Familiarity</a:t>
            </a:r>
          </a:p>
        </p:txBody>
      </p:sp>
      <p:sp>
        <p:nvSpPr>
          <p:cNvPr id="22534" name="TextBox 11"/>
          <p:cNvSpPr txBox="1">
            <a:spLocks noChangeArrowheads="1"/>
          </p:cNvSpPr>
          <p:nvPr/>
        </p:nvSpPr>
        <p:spPr bwMode="auto">
          <a:xfrm>
            <a:off x="971550" y="5200650"/>
            <a:ext cx="377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2400" b="1">
                <a:solidFill>
                  <a:schemeClr val="bg1"/>
                </a:solidFill>
              </a:rPr>
              <a:t>Human likeness</a:t>
            </a:r>
          </a:p>
        </p:txBody>
      </p:sp>
      <p:sp>
        <p:nvSpPr>
          <p:cNvPr id="19" name="Freeform 18"/>
          <p:cNvSpPr/>
          <p:nvPr/>
        </p:nvSpPr>
        <p:spPr>
          <a:xfrm>
            <a:off x="723899" y="1704975"/>
            <a:ext cx="7113815" cy="4976813"/>
          </a:xfrm>
          <a:custGeom>
            <a:avLst/>
            <a:gdLst>
              <a:gd name="connsiteX0" fmla="*/ 0 w 5249029"/>
              <a:gd name="connsiteY0" fmla="*/ 3476863 h 4942408"/>
              <a:gd name="connsiteX1" fmla="*/ 1295400 w 5249029"/>
              <a:gd name="connsiteY1" fmla="*/ 3114913 h 4942408"/>
              <a:gd name="connsiteX2" fmla="*/ 3429000 w 5249029"/>
              <a:gd name="connsiteY2" fmla="*/ 1286113 h 4942408"/>
              <a:gd name="connsiteX3" fmla="*/ 4057650 w 5249029"/>
              <a:gd name="connsiteY3" fmla="*/ 2124313 h 4942408"/>
              <a:gd name="connsiteX4" fmla="*/ 4133850 w 5249029"/>
              <a:gd name="connsiteY4" fmla="*/ 4143613 h 4942408"/>
              <a:gd name="connsiteX5" fmla="*/ 4400550 w 5249029"/>
              <a:gd name="connsiteY5" fmla="*/ 4772263 h 4942408"/>
              <a:gd name="connsiteX6" fmla="*/ 4914900 w 5249029"/>
              <a:gd name="connsiteY6" fmla="*/ 1209913 h 4942408"/>
              <a:gd name="connsiteX7" fmla="*/ 5219700 w 5249029"/>
              <a:gd name="connsiteY7" fmla="*/ 85963 h 4942408"/>
              <a:gd name="connsiteX8" fmla="*/ 5219700 w 5249029"/>
              <a:gd name="connsiteY8" fmla="*/ 162163 h 4942408"/>
              <a:gd name="connsiteX0" fmla="*/ 0 w 5249029"/>
              <a:gd name="connsiteY0" fmla="*/ 3476863 h 4942408"/>
              <a:gd name="connsiteX1" fmla="*/ 1295400 w 5249029"/>
              <a:gd name="connsiteY1" fmla="*/ 3114913 h 4942408"/>
              <a:gd name="connsiteX2" fmla="*/ 3429000 w 5249029"/>
              <a:gd name="connsiteY2" fmla="*/ 1286113 h 4942408"/>
              <a:gd name="connsiteX3" fmla="*/ 4057650 w 5249029"/>
              <a:gd name="connsiteY3" fmla="*/ 2124313 h 4942408"/>
              <a:gd name="connsiteX4" fmla="*/ 4133850 w 5249029"/>
              <a:gd name="connsiteY4" fmla="*/ 4143613 h 4942408"/>
              <a:gd name="connsiteX5" fmla="*/ 4400550 w 5249029"/>
              <a:gd name="connsiteY5" fmla="*/ 4772263 h 4942408"/>
              <a:gd name="connsiteX6" fmla="*/ 4914900 w 5249029"/>
              <a:gd name="connsiteY6" fmla="*/ 1209913 h 4942408"/>
              <a:gd name="connsiteX7" fmla="*/ 5219700 w 5249029"/>
              <a:gd name="connsiteY7" fmla="*/ 85963 h 4942408"/>
              <a:gd name="connsiteX8" fmla="*/ 5219700 w 5249029"/>
              <a:gd name="connsiteY8" fmla="*/ 162163 h 4942408"/>
              <a:gd name="connsiteX0" fmla="*/ 0 w 5249029"/>
              <a:gd name="connsiteY0" fmla="*/ 3476863 h 4947406"/>
              <a:gd name="connsiteX1" fmla="*/ 1295400 w 5249029"/>
              <a:gd name="connsiteY1" fmla="*/ 3114913 h 4947406"/>
              <a:gd name="connsiteX2" fmla="*/ 3429000 w 5249029"/>
              <a:gd name="connsiteY2" fmla="*/ 1286113 h 4947406"/>
              <a:gd name="connsiteX3" fmla="*/ 4057650 w 5249029"/>
              <a:gd name="connsiteY3" fmla="*/ 2124313 h 4947406"/>
              <a:gd name="connsiteX4" fmla="*/ 4133850 w 5249029"/>
              <a:gd name="connsiteY4" fmla="*/ 4143613 h 4947406"/>
              <a:gd name="connsiteX5" fmla="*/ 4400550 w 5249029"/>
              <a:gd name="connsiteY5" fmla="*/ 4772263 h 4947406"/>
              <a:gd name="connsiteX6" fmla="*/ 4914900 w 5249029"/>
              <a:gd name="connsiteY6" fmla="*/ 1209913 h 4947406"/>
              <a:gd name="connsiteX7" fmla="*/ 5219700 w 5249029"/>
              <a:gd name="connsiteY7" fmla="*/ 85963 h 4947406"/>
              <a:gd name="connsiteX8" fmla="*/ 5219700 w 5249029"/>
              <a:gd name="connsiteY8" fmla="*/ 162163 h 4947406"/>
              <a:gd name="connsiteX0" fmla="*/ 0 w 5249029"/>
              <a:gd name="connsiteY0" fmla="*/ 3476863 h 4977726"/>
              <a:gd name="connsiteX1" fmla="*/ 1295400 w 5249029"/>
              <a:gd name="connsiteY1" fmla="*/ 3114913 h 4977726"/>
              <a:gd name="connsiteX2" fmla="*/ 3429000 w 5249029"/>
              <a:gd name="connsiteY2" fmla="*/ 1286113 h 4977726"/>
              <a:gd name="connsiteX3" fmla="*/ 4057650 w 5249029"/>
              <a:gd name="connsiteY3" fmla="*/ 2124313 h 4977726"/>
              <a:gd name="connsiteX4" fmla="*/ 4133850 w 5249029"/>
              <a:gd name="connsiteY4" fmla="*/ 4143613 h 4977726"/>
              <a:gd name="connsiteX5" fmla="*/ 4400550 w 5249029"/>
              <a:gd name="connsiteY5" fmla="*/ 4772263 h 4977726"/>
              <a:gd name="connsiteX6" fmla="*/ 4914900 w 5249029"/>
              <a:gd name="connsiteY6" fmla="*/ 1209913 h 4977726"/>
              <a:gd name="connsiteX7" fmla="*/ 5219700 w 5249029"/>
              <a:gd name="connsiteY7" fmla="*/ 85963 h 4977726"/>
              <a:gd name="connsiteX8" fmla="*/ 5219700 w 5249029"/>
              <a:gd name="connsiteY8" fmla="*/ 162163 h 4977726"/>
              <a:gd name="connsiteX0" fmla="*/ 0 w 5249029"/>
              <a:gd name="connsiteY0" fmla="*/ 3476863 h 4977726"/>
              <a:gd name="connsiteX1" fmla="*/ 1295400 w 5249029"/>
              <a:gd name="connsiteY1" fmla="*/ 3114913 h 4977726"/>
              <a:gd name="connsiteX2" fmla="*/ 3429000 w 5249029"/>
              <a:gd name="connsiteY2" fmla="*/ 1286113 h 4977726"/>
              <a:gd name="connsiteX3" fmla="*/ 4057650 w 5249029"/>
              <a:gd name="connsiteY3" fmla="*/ 2124313 h 4977726"/>
              <a:gd name="connsiteX4" fmla="*/ 4133850 w 5249029"/>
              <a:gd name="connsiteY4" fmla="*/ 4143613 h 4977726"/>
              <a:gd name="connsiteX5" fmla="*/ 4400550 w 5249029"/>
              <a:gd name="connsiteY5" fmla="*/ 4772263 h 4977726"/>
              <a:gd name="connsiteX6" fmla="*/ 4914900 w 5249029"/>
              <a:gd name="connsiteY6" fmla="*/ 1209913 h 4977726"/>
              <a:gd name="connsiteX7" fmla="*/ 5219700 w 5249029"/>
              <a:gd name="connsiteY7" fmla="*/ 85963 h 4977726"/>
              <a:gd name="connsiteX8" fmla="*/ 5219700 w 5249029"/>
              <a:gd name="connsiteY8" fmla="*/ 162163 h 497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9029" h="4977726">
                <a:moveTo>
                  <a:pt x="0" y="3476863"/>
                </a:moveTo>
                <a:cubicBezTo>
                  <a:pt x="361950" y="3478450"/>
                  <a:pt x="723900" y="3480038"/>
                  <a:pt x="1295400" y="3114913"/>
                </a:cubicBezTo>
                <a:cubicBezTo>
                  <a:pt x="1866900" y="2749788"/>
                  <a:pt x="2968625" y="1451213"/>
                  <a:pt x="3429000" y="1286113"/>
                </a:cubicBezTo>
                <a:cubicBezTo>
                  <a:pt x="3889375" y="1121013"/>
                  <a:pt x="3999552" y="1541185"/>
                  <a:pt x="4057650" y="2124313"/>
                </a:cubicBezTo>
                <a:cubicBezTo>
                  <a:pt x="4115748" y="2707441"/>
                  <a:pt x="4124201" y="3666662"/>
                  <a:pt x="4133850" y="4143613"/>
                </a:cubicBezTo>
                <a:cubicBezTo>
                  <a:pt x="4143499" y="4620564"/>
                  <a:pt x="4258500" y="5332465"/>
                  <a:pt x="4400550" y="4772263"/>
                </a:cubicBezTo>
                <a:cubicBezTo>
                  <a:pt x="4542600" y="4212061"/>
                  <a:pt x="4778375" y="1967212"/>
                  <a:pt x="4914900" y="1209913"/>
                </a:cubicBezTo>
                <a:cubicBezTo>
                  <a:pt x="5051425" y="452614"/>
                  <a:pt x="5168900" y="260588"/>
                  <a:pt x="5219700" y="85963"/>
                </a:cubicBezTo>
                <a:cubicBezTo>
                  <a:pt x="5270500" y="-88662"/>
                  <a:pt x="5245100" y="36750"/>
                  <a:pt x="5219700" y="162163"/>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nvGrpSpPr>
          <p:cNvPr id="22536" name="Group 23"/>
          <p:cNvGrpSpPr>
            <a:grpSpLocks/>
          </p:cNvGrpSpPr>
          <p:nvPr/>
        </p:nvGrpSpPr>
        <p:grpSpPr bwMode="auto">
          <a:xfrm>
            <a:off x="7735661" y="1519238"/>
            <a:ext cx="1393825" cy="646112"/>
            <a:chOff x="5591503" y="1518740"/>
            <a:chExt cx="1393450" cy="646331"/>
          </a:xfrm>
        </p:grpSpPr>
        <p:sp>
          <p:nvSpPr>
            <p:cNvPr id="21" name="Oval 20"/>
            <p:cNvSpPr/>
            <p:nvPr/>
          </p:nvSpPr>
          <p:spPr>
            <a:xfrm>
              <a:off x="5591503" y="1660075"/>
              <a:ext cx="231713" cy="231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58" name="TextBox 21"/>
            <p:cNvSpPr txBox="1">
              <a:spLocks noChangeArrowheads="1"/>
            </p:cNvSpPr>
            <p:nvPr/>
          </p:nvSpPr>
          <p:spPr bwMode="auto">
            <a:xfrm>
              <a:off x="5822731" y="1518740"/>
              <a:ext cx="11622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dirty="0">
                  <a:solidFill>
                    <a:schemeClr val="bg1"/>
                  </a:solidFill>
                </a:rPr>
                <a:t>Healthy</a:t>
              </a:r>
            </a:p>
            <a:p>
              <a:r>
                <a:rPr lang="en-CA" altLang="en-US" dirty="0">
                  <a:solidFill>
                    <a:schemeClr val="bg1"/>
                  </a:solidFill>
                </a:rPr>
                <a:t>person</a:t>
              </a:r>
            </a:p>
          </p:txBody>
        </p:sp>
      </p:grpSp>
      <p:grpSp>
        <p:nvGrpSpPr>
          <p:cNvPr id="22537" name="Group 25"/>
          <p:cNvGrpSpPr>
            <a:grpSpLocks/>
          </p:cNvGrpSpPr>
          <p:nvPr/>
        </p:nvGrpSpPr>
        <p:grpSpPr bwMode="auto">
          <a:xfrm>
            <a:off x="6650246" y="6099175"/>
            <a:ext cx="1393825" cy="369888"/>
            <a:chOff x="5591503" y="1581804"/>
            <a:chExt cx="1393450" cy="369332"/>
          </a:xfrm>
        </p:grpSpPr>
        <p:sp>
          <p:nvSpPr>
            <p:cNvPr id="27" name="Oval 26"/>
            <p:cNvSpPr/>
            <p:nvPr/>
          </p:nvSpPr>
          <p:spPr>
            <a:xfrm>
              <a:off x="5591503" y="1661060"/>
              <a:ext cx="231713" cy="2314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56" name="TextBox 27"/>
            <p:cNvSpPr txBox="1">
              <a:spLocks noChangeArrowheads="1"/>
            </p:cNvSpPr>
            <p:nvPr/>
          </p:nvSpPr>
          <p:spPr bwMode="auto">
            <a:xfrm>
              <a:off x="5822731" y="1581804"/>
              <a:ext cx="1162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a:solidFill>
                    <a:schemeClr val="bg1"/>
                  </a:solidFill>
                </a:rPr>
                <a:t>Corpse</a:t>
              </a:r>
            </a:p>
          </p:txBody>
        </p:sp>
      </p:grpSp>
      <p:grpSp>
        <p:nvGrpSpPr>
          <p:cNvPr id="22538" name="Group 28"/>
          <p:cNvGrpSpPr>
            <a:grpSpLocks/>
          </p:cNvGrpSpPr>
          <p:nvPr/>
        </p:nvGrpSpPr>
        <p:grpSpPr bwMode="auto">
          <a:xfrm>
            <a:off x="1136191" y="4373563"/>
            <a:ext cx="1189038" cy="646112"/>
            <a:chOff x="4662165" y="1259770"/>
            <a:chExt cx="1188325" cy="646331"/>
          </a:xfrm>
        </p:grpSpPr>
        <p:sp>
          <p:nvSpPr>
            <p:cNvPr id="30" name="Oval 29"/>
            <p:cNvSpPr/>
            <p:nvPr/>
          </p:nvSpPr>
          <p:spPr>
            <a:xfrm>
              <a:off x="5591882" y="1659956"/>
              <a:ext cx="231636" cy="231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54" name="TextBox 30"/>
            <p:cNvSpPr txBox="1">
              <a:spLocks noChangeArrowheads="1"/>
            </p:cNvSpPr>
            <p:nvPr/>
          </p:nvSpPr>
          <p:spPr bwMode="auto">
            <a:xfrm>
              <a:off x="4662165" y="1259770"/>
              <a:ext cx="1188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dirty="0">
                  <a:solidFill>
                    <a:schemeClr val="bg1"/>
                  </a:solidFill>
                </a:rPr>
                <a:t>Industrial robot</a:t>
              </a:r>
            </a:p>
          </p:txBody>
        </p:sp>
      </p:grpSp>
      <p:grpSp>
        <p:nvGrpSpPr>
          <p:cNvPr id="22539" name="Group 31"/>
          <p:cNvGrpSpPr>
            <a:grpSpLocks/>
          </p:cNvGrpSpPr>
          <p:nvPr/>
        </p:nvGrpSpPr>
        <p:grpSpPr bwMode="auto">
          <a:xfrm>
            <a:off x="2647876" y="2849344"/>
            <a:ext cx="1600653" cy="938894"/>
            <a:chOff x="4221001" y="951223"/>
            <a:chExt cx="1601730" cy="939905"/>
          </a:xfrm>
        </p:grpSpPr>
        <p:sp>
          <p:nvSpPr>
            <p:cNvPr id="33" name="Oval 32"/>
            <p:cNvSpPr/>
            <p:nvPr/>
          </p:nvSpPr>
          <p:spPr>
            <a:xfrm>
              <a:off x="5590800" y="1660692"/>
              <a:ext cx="231931" cy="2304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52" name="TextBox 33"/>
            <p:cNvSpPr txBox="1">
              <a:spLocks noChangeArrowheads="1"/>
            </p:cNvSpPr>
            <p:nvPr/>
          </p:nvSpPr>
          <p:spPr bwMode="auto">
            <a:xfrm>
              <a:off x="4221001" y="951223"/>
              <a:ext cx="12941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r"/>
              <a:r>
                <a:rPr lang="en-CA" altLang="en-US" dirty="0">
                  <a:solidFill>
                    <a:schemeClr val="bg1"/>
                  </a:solidFill>
                </a:rPr>
                <a:t>Slightly humanoid robot</a:t>
              </a:r>
            </a:p>
          </p:txBody>
        </p:sp>
      </p:grpSp>
      <p:grpSp>
        <p:nvGrpSpPr>
          <p:cNvPr id="22540" name="Group 34"/>
          <p:cNvGrpSpPr>
            <a:grpSpLocks/>
          </p:cNvGrpSpPr>
          <p:nvPr/>
        </p:nvGrpSpPr>
        <p:grpSpPr bwMode="auto">
          <a:xfrm>
            <a:off x="5051202" y="4051300"/>
            <a:ext cx="1393825" cy="646113"/>
            <a:chOff x="4429281" y="1436385"/>
            <a:chExt cx="1393450" cy="646331"/>
          </a:xfrm>
        </p:grpSpPr>
        <p:sp>
          <p:nvSpPr>
            <p:cNvPr id="36" name="Oval 35"/>
            <p:cNvSpPr/>
            <p:nvPr/>
          </p:nvSpPr>
          <p:spPr>
            <a:xfrm>
              <a:off x="5591018" y="1660299"/>
              <a:ext cx="231713" cy="23185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50" name="TextBox 36"/>
            <p:cNvSpPr txBox="1">
              <a:spLocks noChangeArrowheads="1"/>
            </p:cNvSpPr>
            <p:nvPr/>
          </p:nvSpPr>
          <p:spPr bwMode="auto">
            <a:xfrm>
              <a:off x="4429281" y="1436385"/>
              <a:ext cx="11622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r"/>
              <a:r>
                <a:rPr lang="en-CA" altLang="en-US" dirty="0">
                  <a:solidFill>
                    <a:schemeClr val="bg1"/>
                  </a:solidFill>
                </a:rPr>
                <a:t>Creepy bad CGI</a:t>
              </a:r>
            </a:p>
          </p:txBody>
        </p:sp>
      </p:grpSp>
      <p:grpSp>
        <p:nvGrpSpPr>
          <p:cNvPr id="22541" name="Group 38"/>
          <p:cNvGrpSpPr>
            <a:grpSpLocks/>
          </p:cNvGrpSpPr>
          <p:nvPr/>
        </p:nvGrpSpPr>
        <p:grpSpPr bwMode="auto">
          <a:xfrm>
            <a:off x="7008327" y="3951288"/>
            <a:ext cx="1511300" cy="922337"/>
            <a:chOff x="5591503" y="1340920"/>
            <a:chExt cx="1511278" cy="923330"/>
          </a:xfrm>
        </p:grpSpPr>
        <p:sp>
          <p:nvSpPr>
            <p:cNvPr id="40" name="Oval 39"/>
            <p:cNvSpPr/>
            <p:nvPr/>
          </p:nvSpPr>
          <p:spPr>
            <a:xfrm>
              <a:off x="5591503" y="1660351"/>
              <a:ext cx="231772" cy="232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48" name="TextBox 40"/>
            <p:cNvSpPr txBox="1">
              <a:spLocks noChangeArrowheads="1"/>
            </p:cNvSpPr>
            <p:nvPr/>
          </p:nvSpPr>
          <p:spPr bwMode="auto">
            <a:xfrm>
              <a:off x="5940559" y="1340920"/>
              <a:ext cx="11622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dirty="0">
                  <a:solidFill>
                    <a:schemeClr val="bg1"/>
                  </a:solidFill>
                </a:rPr>
                <a:t>Hyper-realistic android</a:t>
              </a:r>
            </a:p>
          </p:txBody>
        </p:sp>
      </p:grpSp>
      <p:grpSp>
        <p:nvGrpSpPr>
          <p:cNvPr id="22542" name="Group 41"/>
          <p:cNvGrpSpPr>
            <a:grpSpLocks/>
          </p:cNvGrpSpPr>
          <p:nvPr/>
        </p:nvGrpSpPr>
        <p:grpSpPr bwMode="auto">
          <a:xfrm>
            <a:off x="5115133" y="6108700"/>
            <a:ext cx="1408113" cy="369888"/>
            <a:chOff x="5822731" y="1581804"/>
            <a:chExt cx="1408558" cy="369332"/>
          </a:xfrm>
        </p:grpSpPr>
        <p:sp>
          <p:nvSpPr>
            <p:cNvPr id="43" name="Oval 42"/>
            <p:cNvSpPr/>
            <p:nvPr/>
          </p:nvSpPr>
          <p:spPr>
            <a:xfrm>
              <a:off x="6999441" y="1661060"/>
              <a:ext cx="231848" cy="2314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46" name="TextBox 43"/>
            <p:cNvSpPr txBox="1">
              <a:spLocks noChangeArrowheads="1"/>
            </p:cNvSpPr>
            <p:nvPr/>
          </p:nvSpPr>
          <p:spPr bwMode="auto">
            <a:xfrm>
              <a:off x="5822731" y="1581804"/>
              <a:ext cx="1162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r"/>
              <a:r>
                <a:rPr lang="en-CA" altLang="en-US" dirty="0">
                  <a:solidFill>
                    <a:schemeClr val="bg1"/>
                  </a:solidFill>
                </a:rPr>
                <a:t>Zombie</a:t>
              </a:r>
            </a:p>
          </p:txBody>
        </p:sp>
      </p:grpSp>
      <p:sp>
        <p:nvSpPr>
          <p:cNvPr id="9216" name="Left Brace 9215"/>
          <p:cNvSpPr>
            <a:spLocks/>
          </p:cNvSpPr>
          <p:nvPr/>
        </p:nvSpPr>
        <p:spPr bwMode="auto">
          <a:xfrm rot="5400000">
            <a:off x="6498187" y="2966917"/>
            <a:ext cx="393700" cy="922338"/>
          </a:xfrm>
          <a:prstGeom prst="leftBrace">
            <a:avLst>
              <a:gd name="adj1" fmla="val 8330"/>
              <a:gd name="adj2" fmla="val 50000"/>
            </a:avLst>
          </a:prstGeom>
          <a:noFill/>
          <a:ln w="76200">
            <a:solidFill>
              <a:srgbClr val="CC0000"/>
            </a:solidFill>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p>
        </p:txBody>
      </p:sp>
      <p:sp>
        <p:nvSpPr>
          <p:cNvPr id="9217" name="TextBox 9216"/>
          <p:cNvSpPr txBox="1"/>
          <p:nvPr/>
        </p:nvSpPr>
        <p:spPr>
          <a:xfrm>
            <a:off x="5662821" y="2350174"/>
            <a:ext cx="1974850" cy="831850"/>
          </a:xfrm>
          <a:prstGeom prst="rect">
            <a:avLst/>
          </a:prstGeom>
          <a:noFill/>
        </p:spPr>
        <p:txBody>
          <a:bodyPr>
            <a:spAutoFit/>
          </a:bodyPr>
          <a:lstStyle/>
          <a:p>
            <a:pPr algn="ctr" fontAlgn="auto">
              <a:spcBef>
                <a:spcPts val="0"/>
              </a:spcBef>
              <a:spcAft>
                <a:spcPts val="0"/>
              </a:spcAft>
              <a:defRPr/>
            </a:pPr>
            <a:r>
              <a:rPr lang="en-CA" sz="2400" b="1" dirty="0">
                <a:solidFill>
                  <a:schemeClr val="accent6">
                    <a:lumMod val="60000"/>
                    <a:lumOff val="40000"/>
                  </a:schemeClr>
                </a:solidFill>
                <a:effectLst>
                  <a:outerShdw blurRad="38100" dist="38100" dir="2700000" algn="tl">
                    <a:srgbClr val="000000">
                      <a:alpha val="43137"/>
                    </a:srgbClr>
                  </a:outerShdw>
                </a:effectLst>
                <a:latin typeface="+mn-lt"/>
                <a:ea typeface="+mn-ea"/>
                <a:cs typeface="+mn-cs"/>
              </a:rPr>
              <a:t>Considered creepy</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obot ar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5059" y="0"/>
            <a:ext cx="7531981" cy="5650139"/>
          </a:xfrm>
          <a:prstGeom prst="rect">
            <a:avLst/>
          </a:prstGeom>
        </p:spPr>
      </p:pic>
      <p:pic>
        <p:nvPicPr>
          <p:cNvPr id="3" name="Human-ish rob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7791" y="0"/>
            <a:ext cx="7458552" cy="5650139"/>
          </a:xfrm>
          <a:prstGeom prst="rect">
            <a:avLst/>
          </a:prstGeom>
        </p:spPr>
      </p:pic>
      <p:pic>
        <p:nvPicPr>
          <p:cNvPr id="4" name="Kid robo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 y="0"/>
            <a:ext cx="9142134" cy="6858000"/>
          </a:xfrm>
          <a:prstGeom prst="rect">
            <a:avLst/>
          </a:prstGeom>
        </p:spPr>
      </p:pic>
      <p:grpSp>
        <p:nvGrpSpPr>
          <p:cNvPr id="9" name="Android"/>
          <p:cNvGrpSpPr/>
          <p:nvPr/>
        </p:nvGrpSpPr>
        <p:grpSpPr>
          <a:xfrm>
            <a:off x="0" y="9973"/>
            <a:ext cx="9143067" cy="5640166"/>
            <a:chOff x="0" y="9973"/>
            <a:chExt cx="9143067" cy="5640166"/>
          </a:xfrm>
        </p:grpSpPr>
        <p:pic>
          <p:nvPicPr>
            <p:cNvPr id="1028" name="Picture 4" descr="https://farm3.staticflickr.com/2115/2257092340_cf52bf91be_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0" y="9973"/>
              <a:ext cx="9143067" cy="56401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9"/>
            <p:cNvSpPr txBox="1">
              <a:spLocks noChangeArrowheads="1"/>
            </p:cNvSpPr>
            <p:nvPr/>
          </p:nvSpPr>
          <p:spPr bwMode="auto">
            <a:xfrm>
              <a:off x="5259614" y="5222873"/>
              <a:ext cx="3878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r"/>
              <a:r>
                <a:rPr lang="en-CA" altLang="en-US" sz="1000" b="1" dirty="0"/>
                <a:t>Creative Commons photo credit: </a:t>
              </a:r>
              <a:r>
                <a:rPr lang="en-CA" altLang="en-US" sz="1000" b="1" dirty="0" smtClean="0"/>
                <a:t>Nathan Alderman</a:t>
              </a:r>
            </a:p>
            <a:p>
              <a:pPr algn="r"/>
              <a:r>
                <a:rPr lang="en-CA" altLang="en-US" sz="1000" b="1" dirty="0">
                  <a:hlinkClick r:id="rId7"/>
                </a:rPr>
                <a:t>https://</a:t>
              </a:r>
              <a:r>
                <a:rPr lang="en-CA" altLang="en-US" sz="1000" b="1" dirty="0" smtClean="0">
                  <a:hlinkClick r:id="rId7"/>
                </a:rPr>
                <a:t>www.flickr.com/photos/nathan_alderman/2257092340</a:t>
              </a:r>
              <a:r>
                <a:rPr lang="en-CA" altLang="en-US" sz="1000" b="1" dirty="0" smtClean="0"/>
                <a:t> </a:t>
              </a:r>
              <a:endParaRPr lang="en-CA" altLang="en-US" sz="1000" dirty="0"/>
            </a:p>
          </p:txBody>
        </p:sp>
      </p:grpSp>
      <p:grpSp>
        <p:nvGrpSpPr>
          <p:cNvPr id="6" name="Polar Express"/>
          <p:cNvGrpSpPr/>
          <p:nvPr/>
        </p:nvGrpSpPr>
        <p:grpSpPr>
          <a:xfrm>
            <a:off x="0" y="0"/>
            <a:ext cx="9144000" cy="5810250"/>
            <a:chOff x="0" y="0"/>
            <a:chExt cx="9144000" cy="5810250"/>
          </a:xfrm>
        </p:grpSpPr>
        <p:sp>
          <p:nvSpPr>
            <p:cNvPr id="5" name="Rectangle 4"/>
            <p:cNvSpPr/>
            <p:nvPr/>
          </p:nvSpPr>
          <p:spPr>
            <a:xfrm>
              <a:off x="0" y="0"/>
              <a:ext cx="9144000" cy="581025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http://imageserver.moviepilot.com/pe-group-disney-is-making-sure-we-never-again-have-to-see-the-uncanny-valley.jpeg?width=1280&amp;height=544"/>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933" y="741752"/>
              <a:ext cx="9143067" cy="41897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555" name="Group 5"/>
          <p:cNvGrpSpPr>
            <a:grpSpLocks/>
          </p:cNvGrpSpPr>
          <p:nvPr/>
        </p:nvGrpSpPr>
        <p:grpSpPr bwMode="auto">
          <a:xfrm>
            <a:off x="0" y="5676900"/>
            <a:ext cx="9144000" cy="1181100"/>
            <a:chOff x="0" y="5676900"/>
            <a:chExt cx="9144000" cy="1181100"/>
          </a:xfrm>
        </p:grpSpPr>
        <p:sp>
          <p:nvSpPr>
            <p:cNvPr id="7" name="Rectangle 6"/>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8" name="TextBox 7"/>
            <p:cNvSpPr txBox="1"/>
            <p:nvPr/>
          </p:nvSpPr>
          <p:spPr>
            <a:xfrm>
              <a:off x="228600" y="5810250"/>
              <a:ext cx="8724900" cy="923925"/>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3600" b="1" dirty="0" smtClean="0">
                  <a:solidFill>
                    <a:schemeClr val="bg1"/>
                  </a:solidFill>
                  <a:effectLst>
                    <a:outerShdw blurRad="38100" dist="38100" dir="2700000" algn="tl">
                      <a:srgbClr val="C0C0C0"/>
                    </a:outerShdw>
                  </a:effectLst>
                </a:rPr>
                <a:t>Creepy or not creepy</a:t>
              </a:r>
              <a:endParaRPr lang="en-CA" altLang="en-US" sz="3600" b="1" dirty="0">
                <a:solidFill>
                  <a:schemeClr val="bg1"/>
                </a:solidFill>
                <a:effectLst>
                  <a:outerShdw blurRad="38100" dist="38100" dir="2700000" algn="tl">
                    <a:srgbClr val="C0C0C0"/>
                  </a:outerShdw>
                </a:effectLst>
              </a:endParaRPr>
            </a:p>
            <a:p>
              <a:r>
                <a:rPr lang="en-CA" altLang="en-US" i="1" dirty="0" smtClean="0">
                  <a:solidFill>
                    <a:schemeClr val="bg1"/>
                  </a:solidFill>
                </a:rPr>
                <a:t>You be the judge</a:t>
              </a:r>
              <a:endParaRPr lang="en-CA" altLang="en-US" i="1" dirty="0">
                <a:solidFill>
                  <a:schemeClr val="bg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5"/>
          <p:cNvGrpSpPr>
            <a:grpSpLocks/>
          </p:cNvGrpSpPr>
          <p:nvPr/>
        </p:nvGrpSpPr>
        <p:grpSpPr bwMode="auto">
          <a:xfrm>
            <a:off x="0" y="5676900"/>
            <a:ext cx="9144000" cy="1181100"/>
            <a:chOff x="0" y="5676900"/>
            <a:chExt cx="9144000" cy="1181100"/>
          </a:xfrm>
        </p:grpSpPr>
        <p:sp>
          <p:nvSpPr>
            <p:cNvPr id="7" name="Rectangle 6"/>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8" name="TextBox 7"/>
            <p:cNvSpPr txBox="1"/>
            <p:nvPr/>
          </p:nvSpPr>
          <p:spPr>
            <a:xfrm>
              <a:off x="228600" y="5810250"/>
              <a:ext cx="8724900" cy="923925"/>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3600" b="1">
                  <a:solidFill>
                    <a:schemeClr val="bg1"/>
                  </a:solidFill>
                  <a:effectLst>
                    <a:outerShdw blurRad="38100" dist="38100" dir="2700000" algn="tl">
                      <a:srgbClr val="C0C0C0"/>
                    </a:outerShdw>
                  </a:effectLst>
                </a:rPr>
                <a:t>The uncanny valley in sims</a:t>
              </a:r>
            </a:p>
            <a:p>
              <a:r>
                <a:rPr lang="en-CA" altLang="en-US" i="1">
                  <a:solidFill>
                    <a:schemeClr val="bg1"/>
                  </a:solidFill>
                </a:rPr>
                <a:t>When something’s really close to reality, but not </a:t>
              </a:r>
              <a:r>
                <a:rPr lang="en-CA" altLang="en-US" b="1" i="1">
                  <a:solidFill>
                    <a:schemeClr val="bg1"/>
                  </a:solidFill>
                </a:rPr>
                <a:t>quite</a:t>
              </a:r>
              <a:r>
                <a:rPr lang="en-CA" altLang="en-US" i="1">
                  <a:solidFill>
                    <a:schemeClr val="bg1"/>
                  </a:solidFill>
                </a:rPr>
                <a:t> right…</a:t>
              </a:r>
            </a:p>
          </p:txBody>
        </p:sp>
      </p:grpSp>
    </p:spTree>
    <p:extLst>
      <p:ext uri="{BB962C8B-B14F-4D97-AF65-F5344CB8AC3E}">
        <p14:creationId xmlns:p14="http://schemas.microsoft.com/office/powerpoint/2010/main" val="32308457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1143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Two options for avoiding </a:t>
            </a:r>
            <a:br>
              <a:rPr lang="en-CA" altLang="en-US" sz="3600" b="1">
                <a:solidFill>
                  <a:schemeClr val="bg1"/>
                </a:solidFill>
              </a:rPr>
            </a:br>
            <a:r>
              <a:rPr lang="en-CA" altLang="en-US" sz="3600" b="1">
                <a:solidFill>
                  <a:schemeClr val="bg1"/>
                </a:solidFill>
              </a:rPr>
              <a:t>the uncanny valley of sims</a:t>
            </a:r>
          </a:p>
        </p:txBody>
      </p:sp>
      <p:grpSp>
        <p:nvGrpSpPr>
          <p:cNvPr id="24579" name="Group 11"/>
          <p:cNvGrpSpPr>
            <a:grpSpLocks/>
          </p:cNvGrpSpPr>
          <p:nvPr/>
        </p:nvGrpSpPr>
        <p:grpSpPr bwMode="auto">
          <a:xfrm>
            <a:off x="393700" y="1350963"/>
            <a:ext cx="3941763" cy="4922837"/>
            <a:chOff x="260131" y="1742089"/>
            <a:chExt cx="3421118" cy="4272456"/>
          </a:xfrm>
        </p:grpSpPr>
        <p:pic>
          <p:nvPicPr>
            <p:cNvPr id="24585"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325" y="2130461"/>
              <a:ext cx="2774730" cy="347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0131" y="1742089"/>
              <a:ext cx="3421118" cy="4272456"/>
            </a:xfrm>
            <a:custGeom>
              <a:avLst/>
              <a:gdLst/>
              <a:ahLst/>
              <a:cxnLst/>
              <a:rect l="l" t="t" r="r" b="b"/>
              <a:pathLst>
                <a:path w="3421118" h="4272456">
                  <a:moveTo>
                    <a:pt x="785658" y="396255"/>
                  </a:moveTo>
                  <a:cubicBezTo>
                    <a:pt x="530246" y="396255"/>
                    <a:pt x="323194" y="603307"/>
                    <a:pt x="323194" y="858719"/>
                  </a:cubicBezTo>
                  <a:lnTo>
                    <a:pt x="323194" y="3413737"/>
                  </a:lnTo>
                  <a:cubicBezTo>
                    <a:pt x="323194" y="3669149"/>
                    <a:pt x="530246" y="3876201"/>
                    <a:pt x="785658" y="3876201"/>
                  </a:cubicBezTo>
                  <a:lnTo>
                    <a:pt x="2635460" y="3876201"/>
                  </a:lnTo>
                  <a:cubicBezTo>
                    <a:pt x="2890872" y="3876201"/>
                    <a:pt x="3097924" y="3669149"/>
                    <a:pt x="3097924" y="3413737"/>
                  </a:cubicBezTo>
                  <a:lnTo>
                    <a:pt x="3097924" y="858719"/>
                  </a:lnTo>
                  <a:cubicBezTo>
                    <a:pt x="3097924" y="603307"/>
                    <a:pt x="2890872" y="396255"/>
                    <a:pt x="2635460" y="396255"/>
                  </a:cubicBezTo>
                  <a:close/>
                  <a:moveTo>
                    <a:pt x="0" y="0"/>
                  </a:moveTo>
                  <a:lnTo>
                    <a:pt x="3421118" y="0"/>
                  </a:lnTo>
                  <a:lnTo>
                    <a:pt x="3421118" y="4272456"/>
                  </a:lnTo>
                  <a:lnTo>
                    <a:pt x="0" y="4272456"/>
                  </a:lnTo>
                  <a:close/>
                </a:path>
              </a:pathLst>
            </a:cu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CA"/>
            </a:p>
          </p:txBody>
        </p:sp>
      </p:grpSp>
      <p:grpSp>
        <p:nvGrpSpPr>
          <p:cNvPr id="24580" name="Group 12"/>
          <p:cNvGrpSpPr>
            <a:grpSpLocks/>
          </p:cNvGrpSpPr>
          <p:nvPr/>
        </p:nvGrpSpPr>
        <p:grpSpPr bwMode="auto">
          <a:xfrm>
            <a:off x="5187950" y="1593850"/>
            <a:ext cx="3160713" cy="4497388"/>
            <a:chOff x="5085272" y="1976454"/>
            <a:chExt cx="2743200" cy="3904084"/>
          </a:xfrm>
        </p:grpSpPr>
        <p:pic>
          <p:nvPicPr>
            <p:cNvPr id="24583" name="Picture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6555" y="2130461"/>
              <a:ext cx="2320634" cy="347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085272" y="1976454"/>
              <a:ext cx="2743200" cy="3904084"/>
            </a:xfrm>
            <a:custGeom>
              <a:avLst/>
              <a:gdLst/>
              <a:ahLst/>
              <a:cxnLst/>
              <a:rect l="l" t="t" r="r" b="b"/>
              <a:pathLst>
                <a:path w="2743200" h="3904084">
                  <a:moveTo>
                    <a:pt x="591073" y="154007"/>
                  </a:moveTo>
                  <a:cubicBezTo>
                    <a:pt x="377460" y="154007"/>
                    <a:pt x="204293" y="327174"/>
                    <a:pt x="204293" y="540787"/>
                  </a:cubicBezTo>
                  <a:lnTo>
                    <a:pt x="204293" y="3247173"/>
                  </a:lnTo>
                  <a:cubicBezTo>
                    <a:pt x="204293" y="3460786"/>
                    <a:pt x="377460" y="3633953"/>
                    <a:pt x="591073" y="3633953"/>
                  </a:cubicBezTo>
                  <a:lnTo>
                    <a:pt x="2138147" y="3633953"/>
                  </a:lnTo>
                  <a:cubicBezTo>
                    <a:pt x="2351760" y="3633953"/>
                    <a:pt x="2524927" y="3460786"/>
                    <a:pt x="2524927" y="3247173"/>
                  </a:cubicBezTo>
                  <a:lnTo>
                    <a:pt x="2524927" y="540787"/>
                  </a:lnTo>
                  <a:cubicBezTo>
                    <a:pt x="2524927" y="327174"/>
                    <a:pt x="2351760" y="154007"/>
                    <a:pt x="2138147" y="154007"/>
                  </a:cubicBezTo>
                  <a:close/>
                  <a:moveTo>
                    <a:pt x="0" y="0"/>
                  </a:moveTo>
                  <a:lnTo>
                    <a:pt x="2743200" y="0"/>
                  </a:lnTo>
                  <a:lnTo>
                    <a:pt x="2743200" y="3904084"/>
                  </a:lnTo>
                  <a:lnTo>
                    <a:pt x="0" y="3904084"/>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
        <p:nvSpPr>
          <p:cNvPr id="14" name="TextBox 13"/>
          <p:cNvSpPr txBox="1"/>
          <p:nvPr/>
        </p:nvSpPr>
        <p:spPr>
          <a:xfrm>
            <a:off x="766763" y="5927725"/>
            <a:ext cx="3195637" cy="523875"/>
          </a:xfrm>
          <a:prstGeom prst="rect">
            <a:avLst/>
          </a:prstGeom>
          <a:noFill/>
        </p:spPr>
        <p:txBody>
          <a:bodyPr>
            <a:spAutoFit/>
          </a:bodyPr>
          <a:lstStyle/>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ea typeface="+mn-ea"/>
                <a:cs typeface="+mn-cs"/>
              </a:rPr>
              <a:t>Fictional situation</a:t>
            </a:r>
          </a:p>
        </p:txBody>
      </p:sp>
      <p:sp>
        <p:nvSpPr>
          <p:cNvPr id="15" name="TextBox 14"/>
          <p:cNvSpPr txBox="1"/>
          <p:nvPr/>
        </p:nvSpPr>
        <p:spPr>
          <a:xfrm>
            <a:off x="5170488" y="5927725"/>
            <a:ext cx="3195637" cy="523875"/>
          </a:xfrm>
          <a:prstGeom prst="rect">
            <a:avLst/>
          </a:prstGeom>
          <a:noFill/>
        </p:spPr>
        <p:txBody>
          <a:bodyPr>
            <a:spAutoFit/>
          </a:bodyPr>
          <a:lstStyle/>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ea typeface="+mn-ea"/>
                <a:cs typeface="+mn-cs"/>
              </a:rPr>
              <a:t>Duplicate reality</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9" name="Freeform 8"/>
          <p:cNvSpPr/>
          <p:nvPr/>
        </p:nvSpPr>
        <p:spPr>
          <a:xfrm>
            <a:off x="6059488" y="5649913"/>
            <a:ext cx="1966912" cy="577850"/>
          </a:xfrm>
          <a:custGeom>
            <a:avLst/>
            <a:gdLst>
              <a:gd name="connsiteX0" fmla="*/ 43132 w 1967023"/>
              <a:gd name="connsiteY0" fmla="*/ 508958 h 577970"/>
              <a:gd name="connsiteX1" fmla="*/ 51759 w 1967023"/>
              <a:gd name="connsiteY1" fmla="*/ 465826 h 577970"/>
              <a:gd name="connsiteX2" fmla="*/ 25879 w 1967023"/>
              <a:gd name="connsiteY2" fmla="*/ 457200 h 577970"/>
              <a:gd name="connsiteX3" fmla="*/ 0 w 1967023"/>
              <a:gd name="connsiteY3" fmla="*/ 439947 h 577970"/>
              <a:gd name="connsiteX4" fmla="*/ 8626 w 1967023"/>
              <a:gd name="connsiteY4" fmla="*/ 396815 h 577970"/>
              <a:gd name="connsiteX5" fmla="*/ 34506 w 1967023"/>
              <a:gd name="connsiteY5" fmla="*/ 379562 h 577970"/>
              <a:gd name="connsiteX6" fmla="*/ 51759 w 1967023"/>
              <a:gd name="connsiteY6" fmla="*/ 353683 h 577970"/>
              <a:gd name="connsiteX7" fmla="*/ 60385 w 1967023"/>
              <a:gd name="connsiteY7" fmla="*/ 327804 h 577970"/>
              <a:gd name="connsiteX8" fmla="*/ 138023 w 1967023"/>
              <a:gd name="connsiteY8" fmla="*/ 284672 h 577970"/>
              <a:gd name="connsiteX9" fmla="*/ 155275 w 1967023"/>
              <a:gd name="connsiteY9" fmla="*/ 258792 h 577970"/>
              <a:gd name="connsiteX10" fmla="*/ 207034 w 1967023"/>
              <a:gd name="connsiteY10" fmla="*/ 241540 h 577970"/>
              <a:gd name="connsiteX11" fmla="*/ 232913 w 1967023"/>
              <a:gd name="connsiteY11" fmla="*/ 232913 h 577970"/>
              <a:gd name="connsiteX12" fmla="*/ 284672 w 1967023"/>
              <a:gd name="connsiteY12" fmla="*/ 198407 h 577970"/>
              <a:gd name="connsiteX13" fmla="*/ 301925 w 1967023"/>
              <a:gd name="connsiteY13" fmla="*/ 146649 h 577970"/>
              <a:gd name="connsiteX14" fmla="*/ 327804 w 1967023"/>
              <a:gd name="connsiteY14" fmla="*/ 94890 h 577970"/>
              <a:gd name="connsiteX15" fmla="*/ 336430 w 1967023"/>
              <a:gd name="connsiteY15" fmla="*/ 51758 h 577970"/>
              <a:gd name="connsiteX16" fmla="*/ 396815 w 1967023"/>
              <a:gd name="connsiteY16" fmla="*/ 43132 h 577970"/>
              <a:gd name="connsiteX17" fmla="*/ 439947 w 1967023"/>
              <a:gd name="connsiteY17" fmla="*/ 8626 h 577970"/>
              <a:gd name="connsiteX18" fmla="*/ 474453 w 1967023"/>
              <a:gd name="connsiteY18" fmla="*/ 0 h 577970"/>
              <a:gd name="connsiteX19" fmla="*/ 526211 w 1967023"/>
              <a:gd name="connsiteY19" fmla="*/ 25879 h 577970"/>
              <a:gd name="connsiteX20" fmla="*/ 534838 w 1967023"/>
              <a:gd name="connsiteY20" fmla="*/ 51758 h 577970"/>
              <a:gd name="connsiteX21" fmla="*/ 586596 w 1967023"/>
              <a:gd name="connsiteY21" fmla="*/ 86264 h 577970"/>
              <a:gd name="connsiteX22" fmla="*/ 638355 w 1967023"/>
              <a:gd name="connsiteY22" fmla="*/ 112143 h 577970"/>
              <a:gd name="connsiteX23" fmla="*/ 664234 w 1967023"/>
              <a:gd name="connsiteY23" fmla="*/ 103517 h 577970"/>
              <a:gd name="connsiteX24" fmla="*/ 690113 w 1967023"/>
              <a:gd name="connsiteY24" fmla="*/ 181155 h 577970"/>
              <a:gd name="connsiteX25" fmla="*/ 698740 w 1967023"/>
              <a:gd name="connsiteY25" fmla="*/ 207034 h 577970"/>
              <a:gd name="connsiteX26" fmla="*/ 724619 w 1967023"/>
              <a:gd name="connsiteY26" fmla="*/ 224287 h 577970"/>
              <a:gd name="connsiteX27" fmla="*/ 793630 w 1967023"/>
              <a:gd name="connsiteY27" fmla="*/ 181155 h 577970"/>
              <a:gd name="connsiteX28" fmla="*/ 802257 w 1967023"/>
              <a:gd name="connsiteY28" fmla="*/ 155275 h 577970"/>
              <a:gd name="connsiteX29" fmla="*/ 836762 w 1967023"/>
              <a:gd name="connsiteY29" fmla="*/ 77638 h 577970"/>
              <a:gd name="connsiteX30" fmla="*/ 888521 w 1967023"/>
              <a:gd name="connsiteY30" fmla="*/ 69011 h 577970"/>
              <a:gd name="connsiteX31" fmla="*/ 914400 w 1967023"/>
              <a:gd name="connsiteY31" fmla="*/ 17253 h 577970"/>
              <a:gd name="connsiteX32" fmla="*/ 940279 w 1967023"/>
              <a:gd name="connsiteY32" fmla="*/ 8626 h 577970"/>
              <a:gd name="connsiteX33" fmla="*/ 1043796 w 1967023"/>
              <a:gd name="connsiteY33" fmla="*/ 34506 h 577970"/>
              <a:gd name="connsiteX34" fmla="*/ 1061049 w 1967023"/>
              <a:gd name="connsiteY34" fmla="*/ 60385 h 577970"/>
              <a:gd name="connsiteX35" fmla="*/ 1095555 w 1967023"/>
              <a:gd name="connsiteY35" fmla="*/ 103517 h 577970"/>
              <a:gd name="connsiteX36" fmla="*/ 1121434 w 1967023"/>
              <a:gd name="connsiteY36" fmla="*/ 94890 h 577970"/>
              <a:gd name="connsiteX37" fmla="*/ 1147313 w 1967023"/>
              <a:gd name="connsiteY37" fmla="*/ 103517 h 577970"/>
              <a:gd name="connsiteX38" fmla="*/ 1155940 w 1967023"/>
              <a:gd name="connsiteY38" fmla="*/ 129396 h 577970"/>
              <a:gd name="connsiteX39" fmla="*/ 1181819 w 1967023"/>
              <a:gd name="connsiteY39" fmla="*/ 155275 h 577970"/>
              <a:gd name="connsiteX40" fmla="*/ 1259457 w 1967023"/>
              <a:gd name="connsiteY40" fmla="*/ 198407 h 577970"/>
              <a:gd name="connsiteX41" fmla="*/ 1276709 w 1967023"/>
              <a:gd name="connsiteY41" fmla="*/ 94890 h 577970"/>
              <a:gd name="connsiteX42" fmla="*/ 1285336 w 1967023"/>
              <a:gd name="connsiteY42" fmla="*/ 69011 h 577970"/>
              <a:gd name="connsiteX43" fmla="*/ 1311215 w 1967023"/>
              <a:gd name="connsiteY43" fmla="*/ 60385 h 577970"/>
              <a:gd name="connsiteX44" fmla="*/ 1354347 w 1967023"/>
              <a:gd name="connsiteY44" fmla="*/ 51758 h 577970"/>
              <a:gd name="connsiteX45" fmla="*/ 1406106 w 1967023"/>
              <a:gd name="connsiteY45" fmla="*/ 17253 h 577970"/>
              <a:gd name="connsiteX46" fmla="*/ 1431985 w 1967023"/>
              <a:gd name="connsiteY46" fmla="*/ 0 h 577970"/>
              <a:gd name="connsiteX47" fmla="*/ 1466491 w 1967023"/>
              <a:gd name="connsiteY47" fmla="*/ 8626 h 577970"/>
              <a:gd name="connsiteX48" fmla="*/ 1518249 w 1967023"/>
              <a:gd name="connsiteY48" fmla="*/ 25879 h 577970"/>
              <a:gd name="connsiteX49" fmla="*/ 1544128 w 1967023"/>
              <a:gd name="connsiteY49" fmla="*/ 43132 h 577970"/>
              <a:gd name="connsiteX50" fmla="*/ 1570008 w 1967023"/>
              <a:gd name="connsiteY50" fmla="*/ 94890 h 577970"/>
              <a:gd name="connsiteX51" fmla="*/ 1587260 w 1967023"/>
              <a:gd name="connsiteY51" fmla="*/ 120770 h 577970"/>
              <a:gd name="connsiteX52" fmla="*/ 1673525 w 1967023"/>
              <a:gd name="connsiteY52" fmla="*/ 120770 h 577970"/>
              <a:gd name="connsiteX53" fmla="*/ 1699404 w 1967023"/>
              <a:gd name="connsiteY53" fmla="*/ 138023 h 577970"/>
              <a:gd name="connsiteX54" fmla="*/ 1716657 w 1967023"/>
              <a:gd name="connsiteY54" fmla="*/ 267419 h 577970"/>
              <a:gd name="connsiteX55" fmla="*/ 1733909 w 1967023"/>
              <a:gd name="connsiteY55" fmla="*/ 293298 h 577970"/>
              <a:gd name="connsiteX56" fmla="*/ 1759789 w 1967023"/>
              <a:gd name="connsiteY56" fmla="*/ 301924 h 577970"/>
              <a:gd name="connsiteX57" fmla="*/ 1777042 w 1967023"/>
              <a:gd name="connsiteY57" fmla="*/ 276045 h 577970"/>
              <a:gd name="connsiteX58" fmla="*/ 1785668 w 1967023"/>
              <a:gd name="connsiteY58" fmla="*/ 250166 h 577970"/>
              <a:gd name="connsiteX59" fmla="*/ 1811547 w 1967023"/>
              <a:gd name="connsiteY59" fmla="*/ 258792 h 577970"/>
              <a:gd name="connsiteX60" fmla="*/ 1837426 w 1967023"/>
              <a:gd name="connsiteY60" fmla="*/ 276045 h 577970"/>
              <a:gd name="connsiteX61" fmla="*/ 1820174 w 1967023"/>
              <a:gd name="connsiteY61" fmla="*/ 327804 h 577970"/>
              <a:gd name="connsiteX62" fmla="*/ 1828800 w 1967023"/>
              <a:gd name="connsiteY62" fmla="*/ 362309 h 577970"/>
              <a:gd name="connsiteX63" fmla="*/ 1880559 w 1967023"/>
              <a:gd name="connsiteY63" fmla="*/ 396815 h 577970"/>
              <a:gd name="connsiteX64" fmla="*/ 1958196 w 1967023"/>
              <a:gd name="connsiteY64" fmla="*/ 388189 h 577970"/>
              <a:gd name="connsiteX65" fmla="*/ 1966823 w 1967023"/>
              <a:gd name="connsiteY65" fmla="*/ 414068 h 577970"/>
              <a:gd name="connsiteX66" fmla="*/ 1923691 w 1967023"/>
              <a:gd name="connsiteY66" fmla="*/ 465826 h 577970"/>
              <a:gd name="connsiteX67" fmla="*/ 1897811 w 1967023"/>
              <a:gd name="connsiteY67" fmla="*/ 577970 h 577970"/>
              <a:gd name="connsiteX68" fmla="*/ 1449238 w 1967023"/>
              <a:gd name="connsiteY68" fmla="*/ 552090 h 577970"/>
              <a:gd name="connsiteX69" fmla="*/ 1397479 w 1967023"/>
              <a:gd name="connsiteY69" fmla="*/ 543464 h 577970"/>
              <a:gd name="connsiteX70" fmla="*/ 1259457 w 1967023"/>
              <a:gd name="connsiteY70" fmla="*/ 526211 h 577970"/>
              <a:gd name="connsiteX71" fmla="*/ 974785 w 1967023"/>
              <a:gd name="connsiteY71" fmla="*/ 534838 h 577970"/>
              <a:gd name="connsiteX72" fmla="*/ 931653 w 1967023"/>
              <a:gd name="connsiteY72" fmla="*/ 543464 h 577970"/>
              <a:gd name="connsiteX73" fmla="*/ 819509 w 1967023"/>
              <a:gd name="connsiteY73" fmla="*/ 560717 h 577970"/>
              <a:gd name="connsiteX74" fmla="*/ 362309 w 1967023"/>
              <a:gd name="connsiteY74" fmla="*/ 552090 h 577970"/>
              <a:gd name="connsiteX75" fmla="*/ 172528 w 1967023"/>
              <a:gd name="connsiteY75" fmla="*/ 534838 h 577970"/>
              <a:gd name="connsiteX76" fmla="*/ 86264 w 1967023"/>
              <a:gd name="connsiteY76" fmla="*/ 543464 h 577970"/>
              <a:gd name="connsiteX77" fmla="*/ 34506 w 1967023"/>
              <a:gd name="connsiteY77" fmla="*/ 552090 h 577970"/>
              <a:gd name="connsiteX78" fmla="*/ 17253 w 1967023"/>
              <a:gd name="connsiteY78" fmla="*/ 526211 h 577970"/>
              <a:gd name="connsiteX79" fmla="*/ 43132 w 1967023"/>
              <a:gd name="connsiteY79" fmla="*/ 508958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67023" h="577970">
                <a:moveTo>
                  <a:pt x="43132" y="508958"/>
                </a:moveTo>
                <a:cubicBezTo>
                  <a:pt x="48883" y="498894"/>
                  <a:pt x="56396" y="479736"/>
                  <a:pt x="51759" y="465826"/>
                </a:cubicBezTo>
                <a:cubicBezTo>
                  <a:pt x="48883" y="457199"/>
                  <a:pt x="34012" y="461267"/>
                  <a:pt x="25879" y="457200"/>
                </a:cubicBezTo>
                <a:cubicBezTo>
                  <a:pt x="16606" y="452564"/>
                  <a:pt x="8626" y="445698"/>
                  <a:pt x="0" y="439947"/>
                </a:cubicBezTo>
                <a:cubicBezTo>
                  <a:pt x="2875" y="425570"/>
                  <a:pt x="1352" y="409545"/>
                  <a:pt x="8626" y="396815"/>
                </a:cubicBezTo>
                <a:cubicBezTo>
                  <a:pt x="13770" y="387813"/>
                  <a:pt x="27175" y="386893"/>
                  <a:pt x="34506" y="379562"/>
                </a:cubicBezTo>
                <a:cubicBezTo>
                  <a:pt x="41837" y="372231"/>
                  <a:pt x="46008" y="362309"/>
                  <a:pt x="51759" y="353683"/>
                </a:cubicBezTo>
                <a:cubicBezTo>
                  <a:pt x="54634" y="345057"/>
                  <a:pt x="53955" y="334234"/>
                  <a:pt x="60385" y="327804"/>
                </a:cubicBezTo>
                <a:cubicBezTo>
                  <a:pt x="90049" y="298140"/>
                  <a:pt x="105479" y="295519"/>
                  <a:pt x="138023" y="284672"/>
                </a:cubicBezTo>
                <a:cubicBezTo>
                  <a:pt x="143774" y="276045"/>
                  <a:pt x="146483" y="264287"/>
                  <a:pt x="155275" y="258792"/>
                </a:cubicBezTo>
                <a:cubicBezTo>
                  <a:pt x="170697" y="249153"/>
                  <a:pt x="189781" y="247291"/>
                  <a:pt x="207034" y="241540"/>
                </a:cubicBezTo>
                <a:cubicBezTo>
                  <a:pt x="215660" y="238665"/>
                  <a:pt x="225347" y="237957"/>
                  <a:pt x="232913" y="232913"/>
                </a:cubicBezTo>
                <a:lnTo>
                  <a:pt x="284672" y="198407"/>
                </a:lnTo>
                <a:cubicBezTo>
                  <a:pt x="290423" y="181154"/>
                  <a:pt x="291838" y="161781"/>
                  <a:pt x="301925" y="146649"/>
                </a:cubicBezTo>
                <a:cubicBezTo>
                  <a:pt x="318791" y="121349"/>
                  <a:pt x="320661" y="123461"/>
                  <a:pt x="327804" y="94890"/>
                </a:cubicBezTo>
                <a:cubicBezTo>
                  <a:pt x="331360" y="80666"/>
                  <a:pt x="324700" y="60555"/>
                  <a:pt x="336430" y="51758"/>
                </a:cubicBezTo>
                <a:cubicBezTo>
                  <a:pt x="352696" y="39558"/>
                  <a:pt x="376687" y="46007"/>
                  <a:pt x="396815" y="43132"/>
                </a:cubicBezTo>
                <a:cubicBezTo>
                  <a:pt x="481417" y="14932"/>
                  <a:pt x="361908" y="60652"/>
                  <a:pt x="439947" y="8626"/>
                </a:cubicBezTo>
                <a:cubicBezTo>
                  <a:pt x="449812" y="2050"/>
                  <a:pt x="462951" y="2875"/>
                  <a:pt x="474453" y="0"/>
                </a:cubicBezTo>
                <a:cubicBezTo>
                  <a:pt x="491502" y="5683"/>
                  <a:pt x="514048" y="10676"/>
                  <a:pt x="526211" y="25879"/>
                </a:cubicBezTo>
                <a:cubicBezTo>
                  <a:pt x="531891" y="32979"/>
                  <a:pt x="528408" y="45328"/>
                  <a:pt x="534838" y="51758"/>
                </a:cubicBezTo>
                <a:cubicBezTo>
                  <a:pt x="549500" y="66420"/>
                  <a:pt x="569343" y="74762"/>
                  <a:pt x="586596" y="86264"/>
                </a:cubicBezTo>
                <a:cubicBezTo>
                  <a:pt x="620041" y="108561"/>
                  <a:pt x="602639" y="100239"/>
                  <a:pt x="638355" y="112143"/>
                </a:cubicBezTo>
                <a:cubicBezTo>
                  <a:pt x="646981" y="109268"/>
                  <a:pt x="657804" y="97087"/>
                  <a:pt x="664234" y="103517"/>
                </a:cubicBezTo>
                <a:cubicBezTo>
                  <a:pt x="664238" y="103521"/>
                  <a:pt x="685799" y="168213"/>
                  <a:pt x="690113" y="181155"/>
                </a:cubicBezTo>
                <a:cubicBezTo>
                  <a:pt x="692988" y="189781"/>
                  <a:pt x="691174" y="201990"/>
                  <a:pt x="698740" y="207034"/>
                </a:cubicBezTo>
                <a:lnTo>
                  <a:pt x="724619" y="224287"/>
                </a:lnTo>
                <a:cubicBezTo>
                  <a:pt x="771825" y="208551"/>
                  <a:pt x="774491" y="219431"/>
                  <a:pt x="793630" y="181155"/>
                </a:cubicBezTo>
                <a:cubicBezTo>
                  <a:pt x="797697" y="173022"/>
                  <a:pt x="799381" y="163902"/>
                  <a:pt x="802257" y="155275"/>
                </a:cubicBezTo>
                <a:cubicBezTo>
                  <a:pt x="817434" y="3502"/>
                  <a:pt x="781692" y="77638"/>
                  <a:pt x="836762" y="77638"/>
                </a:cubicBezTo>
                <a:cubicBezTo>
                  <a:pt x="854253" y="77638"/>
                  <a:pt x="871268" y="71887"/>
                  <a:pt x="888521" y="69011"/>
                </a:cubicBezTo>
                <a:cubicBezTo>
                  <a:pt x="894204" y="51962"/>
                  <a:pt x="899197" y="29416"/>
                  <a:pt x="914400" y="17253"/>
                </a:cubicBezTo>
                <a:cubicBezTo>
                  <a:pt x="921500" y="11573"/>
                  <a:pt x="931653" y="11502"/>
                  <a:pt x="940279" y="8626"/>
                </a:cubicBezTo>
                <a:cubicBezTo>
                  <a:pt x="983444" y="13422"/>
                  <a:pt x="1014080" y="4790"/>
                  <a:pt x="1043796" y="34506"/>
                </a:cubicBezTo>
                <a:cubicBezTo>
                  <a:pt x="1051127" y="41837"/>
                  <a:pt x="1055298" y="51759"/>
                  <a:pt x="1061049" y="60385"/>
                </a:cubicBezTo>
                <a:cubicBezTo>
                  <a:pt x="1067777" y="80571"/>
                  <a:pt x="1068011" y="98927"/>
                  <a:pt x="1095555" y="103517"/>
                </a:cubicBezTo>
                <a:cubicBezTo>
                  <a:pt x="1104524" y="105012"/>
                  <a:pt x="1112808" y="97766"/>
                  <a:pt x="1121434" y="94890"/>
                </a:cubicBezTo>
                <a:cubicBezTo>
                  <a:pt x="1130060" y="97766"/>
                  <a:pt x="1140883" y="97087"/>
                  <a:pt x="1147313" y="103517"/>
                </a:cubicBezTo>
                <a:cubicBezTo>
                  <a:pt x="1153743" y="109947"/>
                  <a:pt x="1150896" y="121830"/>
                  <a:pt x="1155940" y="129396"/>
                </a:cubicBezTo>
                <a:cubicBezTo>
                  <a:pt x="1162707" y="139547"/>
                  <a:pt x="1173193" y="146649"/>
                  <a:pt x="1181819" y="155275"/>
                </a:cubicBezTo>
                <a:cubicBezTo>
                  <a:pt x="1205502" y="226323"/>
                  <a:pt x="1181069" y="209606"/>
                  <a:pt x="1259457" y="198407"/>
                </a:cubicBezTo>
                <a:cubicBezTo>
                  <a:pt x="1279681" y="137734"/>
                  <a:pt x="1257447" y="210463"/>
                  <a:pt x="1276709" y="94890"/>
                </a:cubicBezTo>
                <a:cubicBezTo>
                  <a:pt x="1278204" y="85921"/>
                  <a:pt x="1278906" y="75441"/>
                  <a:pt x="1285336" y="69011"/>
                </a:cubicBezTo>
                <a:cubicBezTo>
                  <a:pt x="1291766" y="62581"/>
                  <a:pt x="1302394" y="62590"/>
                  <a:pt x="1311215" y="60385"/>
                </a:cubicBezTo>
                <a:cubicBezTo>
                  <a:pt x="1325439" y="56829"/>
                  <a:pt x="1339970" y="54634"/>
                  <a:pt x="1354347" y="51758"/>
                </a:cubicBezTo>
                <a:lnTo>
                  <a:pt x="1406106" y="17253"/>
                </a:lnTo>
                <a:lnTo>
                  <a:pt x="1431985" y="0"/>
                </a:lnTo>
                <a:cubicBezTo>
                  <a:pt x="1443487" y="2875"/>
                  <a:pt x="1455135" y="5219"/>
                  <a:pt x="1466491" y="8626"/>
                </a:cubicBezTo>
                <a:cubicBezTo>
                  <a:pt x="1483910" y="13852"/>
                  <a:pt x="1518249" y="25879"/>
                  <a:pt x="1518249" y="25879"/>
                </a:cubicBezTo>
                <a:cubicBezTo>
                  <a:pt x="1526875" y="31630"/>
                  <a:pt x="1536797" y="35801"/>
                  <a:pt x="1544128" y="43132"/>
                </a:cubicBezTo>
                <a:cubicBezTo>
                  <a:pt x="1568848" y="67852"/>
                  <a:pt x="1555977" y="66828"/>
                  <a:pt x="1570008" y="94890"/>
                </a:cubicBezTo>
                <a:cubicBezTo>
                  <a:pt x="1574645" y="104163"/>
                  <a:pt x="1581509" y="112143"/>
                  <a:pt x="1587260" y="120770"/>
                </a:cubicBezTo>
                <a:cubicBezTo>
                  <a:pt x="1645550" y="101340"/>
                  <a:pt x="1626761" y="94048"/>
                  <a:pt x="1673525" y="120770"/>
                </a:cubicBezTo>
                <a:cubicBezTo>
                  <a:pt x="1682527" y="125914"/>
                  <a:pt x="1690778" y="132272"/>
                  <a:pt x="1699404" y="138023"/>
                </a:cubicBezTo>
                <a:cubicBezTo>
                  <a:pt x="1701332" y="161166"/>
                  <a:pt x="1699037" y="232179"/>
                  <a:pt x="1716657" y="267419"/>
                </a:cubicBezTo>
                <a:cubicBezTo>
                  <a:pt x="1721293" y="276692"/>
                  <a:pt x="1725813" y="286822"/>
                  <a:pt x="1733909" y="293298"/>
                </a:cubicBezTo>
                <a:cubicBezTo>
                  <a:pt x="1741010" y="298978"/>
                  <a:pt x="1751162" y="299049"/>
                  <a:pt x="1759789" y="301924"/>
                </a:cubicBezTo>
                <a:cubicBezTo>
                  <a:pt x="1765540" y="293298"/>
                  <a:pt x="1772405" y="285318"/>
                  <a:pt x="1777042" y="276045"/>
                </a:cubicBezTo>
                <a:cubicBezTo>
                  <a:pt x="1781108" y="267912"/>
                  <a:pt x="1777535" y="254233"/>
                  <a:pt x="1785668" y="250166"/>
                </a:cubicBezTo>
                <a:cubicBezTo>
                  <a:pt x="1793801" y="246099"/>
                  <a:pt x="1802921" y="255917"/>
                  <a:pt x="1811547" y="258792"/>
                </a:cubicBezTo>
                <a:cubicBezTo>
                  <a:pt x="1820173" y="264543"/>
                  <a:pt x="1836140" y="265757"/>
                  <a:pt x="1837426" y="276045"/>
                </a:cubicBezTo>
                <a:cubicBezTo>
                  <a:pt x="1839682" y="294091"/>
                  <a:pt x="1820174" y="327804"/>
                  <a:pt x="1820174" y="327804"/>
                </a:cubicBezTo>
                <a:cubicBezTo>
                  <a:pt x="1823049" y="339306"/>
                  <a:pt x="1822918" y="352015"/>
                  <a:pt x="1828800" y="362309"/>
                </a:cubicBezTo>
                <a:cubicBezTo>
                  <a:pt x="1844005" y="388918"/>
                  <a:pt x="1855854" y="388581"/>
                  <a:pt x="1880559" y="396815"/>
                </a:cubicBezTo>
                <a:cubicBezTo>
                  <a:pt x="1940943" y="376686"/>
                  <a:pt x="1915064" y="373811"/>
                  <a:pt x="1958196" y="388189"/>
                </a:cubicBezTo>
                <a:cubicBezTo>
                  <a:pt x="1961072" y="396815"/>
                  <a:pt x="1968318" y="405099"/>
                  <a:pt x="1966823" y="414068"/>
                </a:cubicBezTo>
                <a:cubicBezTo>
                  <a:pt x="1964421" y="428479"/>
                  <a:pt x="1931463" y="458054"/>
                  <a:pt x="1923691" y="465826"/>
                </a:cubicBezTo>
                <a:cubicBezTo>
                  <a:pt x="1900008" y="536874"/>
                  <a:pt x="1909010" y="499582"/>
                  <a:pt x="1897811" y="577970"/>
                </a:cubicBezTo>
                <a:cubicBezTo>
                  <a:pt x="1309313" y="563957"/>
                  <a:pt x="1701749" y="594173"/>
                  <a:pt x="1449238" y="552090"/>
                </a:cubicBezTo>
                <a:cubicBezTo>
                  <a:pt x="1431985" y="549215"/>
                  <a:pt x="1414810" y="545827"/>
                  <a:pt x="1397479" y="543464"/>
                </a:cubicBezTo>
                <a:cubicBezTo>
                  <a:pt x="1351539" y="537199"/>
                  <a:pt x="1259457" y="526211"/>
                  <a:pt x="1259457" y="526211"/>
                </a:cubicBezTo>
                <a:cubicBezTo>
                  <a:pt x="1164566" y="529087"/>
                  <a:pt x="1069588" y="529848"/>
                  <a:pt x="974785" y="534838"/>
                </a:cubicBezTo>
                <a:cubicBezTo>
                  <a:pt x="960143" y="535609"/>
                  <a:pt x="946145" y="541235"/>
                  <a:pt x="931653" y="543464"/>
                </a:cubicBezTo>
                <a:cubicBezTo>
                  <a:pt x="795888" y="564350"/>
                  <a:pt x="918392" y="540939"/>
                  <a:pt x="819509" y="560717"/>
                </a:cubicBezTo>
                <a:lnTo>
                  <a:pt x="362309" y="552090"/>
                </a:lnTo>
                <a:cubicBezTo>
                  <a:pt x="229484" y="548295"/>
                  <a:pt x="255155" y="551363"/>
                  <a:pt x="172528" y="534838"/>
                </a:cubicBezTo>
                <a:cubicBezTo>
                  <a:pt x="143773" y="537713"/>
                  <a:pt x="114939" y="539880"/>
                  <a:pt x="86264" y="543464"/>
                </a:cubicBezTo>
                <a:cubicBezTo>
                  <a:pt x="68908" y="545633"/>
                  <a:pt x="51474" y="556332"/>
                  <a:pt x="34506" y="552090"/>
                </a:cubicBezTo>
                <a:cubicBezTo>
                  <a:pt x="24448" y="549575"/>
                  <a:pt x="23004" y="534837"/>
                  <a:pt x="17253" y="526211"/>
                </a:cubicBezTo>
                <a:cubicBezTo>
                  <a:pt x="37696" y="495547"/>
                  <a:pt x="37381" y="519022"/>
                  <a:pt x="43132" y="508958"/>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603" name="AutoShape 2" descr="data:image/jpeg;base64,/9j/4AAQSkZJRgABAQAAAQABAAD/2wCEAAkGBxQTEhQSExQVFhUXGB8YGRgYGRcXHRkWIhgdHBwgHRwbHCggHBwlHBgdITIhJSorMS4uGx8zODMsNyotLisBCgoKDg0OGxAQGzIkICYzLDc0LDQsLSw3LCwyLDIsLzQ0LCwyLCwsLC8sNCwsLCwsLCwsLDQvLCwsLCwsLCwsLP/AABEIAMIBAwMBEQACEQEDEQH/xAAbAAEAAgMBAQAAAAAAAAAAAAAAAwQBAgUGB//EAEkQAAICAQMBBQMHBwoFAwUAAAECAxEABBIhMQUTIkFRBjJhIzNxcoGRsxQVQnOhsdE1UlNUYnSSk7LBJDRDtMJE4eIHZIKDov/EABsBAQACAwEBAAAAAAAAAAAAAAABAgMEBQYH/8QAPhEAAQMCAwQGCAQGAwEBAQAAAQACEQMhBBIxQVFhcQUTgZGxwQYiMjSh0eHwFBUzghYjQlJysmLC8UPSkv/aAAwDAQACEQMRAD8At57Rc5MImETCLKKSQACSTQA8z5ZBIAkopG0zgElGAB2ng8N6H4/DKiow6H/xTBW/5vl3bO7fdV7dpvb0uq6fHK9dTy5swjfKnKdIQaCUts7t91Xt2m69arpk9dTy5swjmmU6Qsr2dKSQIpCRQI2twSLF8emQa9MCS4d6ZTuVYjMqqmETCJhEwiYRMImEWVUkgAWTwAPM5BIAkopV0khsBGJDbT4Tw3ofj8MqarBtG/sUwVv+bpb291JdXW1rodT06c5Xr6cTmHepynctH0cgJBRwVG4gqeF9T6D45IqsIBBF7dqjKVmHRyOpZUdlHBIUkXVnkfDDqrGmHEA80DSdFBmRQmEVh9BKF3GNwprkqQOenP25jFamTAcJ5q2U7ls/Zswq4pBfTwtzxZ8vQHIFekdHDvTK7ctYtBKwBWNyCLBCk2Lq+nS8OrU2mC4d6BpOxRTwMhp1KnrRBBr7cu17XCWmVBBGq0yyhMImETCJhEwiYRMImEU+gl2yxsQTtdWock0wND45jqtzMc3eD4KWmCCvY/np9wMkLMO+8AQIx4VgA4DcSC14P83ON+FblIY4D1bzI3XFtNe9bOc7RtVLT6wLGI2hJ3RSi1YMhVipsyFyQo2ncb4vMz6WZ5cHaFuyDb/jGu7eqAwIjf8AcrV2H5VE2x1jhVdq1HQF8Df3gUqSeGvrxWSAeocJBLp3+ETI2hP6hwUWnjsmIrINmp70WsYJbaLSmkA3cWKJsc1l3uj15F2xqd+thpzAhQBs4rmanSyTPJKqEbmdtpI3dbNA8tV80M2mVKdJrWE6ACdn0lUIJJK52bKosZBIAkqQCTAUen1CuxVTbLVijdG6PxHB5+B9M1sNjaGJaXUnSBb7lZq+Gq0HBtQQVag07P7o8rJNABelkngC+LzO6o1uqwgEqcdly7im2iCB4iqiz0piaN+VHnKfiKeXNP3y1ttU5DMKrJGVJVgQQaIPBBzK1wcJCha5KhS6OUJIjm6V1Y11oMD/ALZSo3MwtG0FSDBleoX2qiDbhCV+V3cVbLTWW5962Jrp5X55yz0dUIgvm0cjb4WWfrRuVU6tdMncOjm4pOoVb7zbV7XNDwmzd89Myim6u7rGkajefZneBv3QqyGiCs6ftBJZWjiWTa8BhRQEtCSD5uAV6myQch9F9Ngc8iQ7MTe/wsUDgTA3KrptdFGixky3HP3oIVBdKF2nxnbyOovjMr6NR7i8RdsanfO6/wAFAcAI4rk6qbe7vQG5i1DoLN0M26bMjQ3csZMmVHl1Cuz6tWghiogozkmhVMR0568fDMDaThVc/eB8FckZQF0ou2YkeF17wmKIxcogs01H3z5kcZrOwtRzXtdHrGdTw4K4eAQdysSe0ySR7ZFO4oVNIrL74IpS4sACsxDAOY+WG0g6mdN8Hap60EXXndUyliU6H+yE5+ChmH7c6VMODYd4z8YCwmNiiy6hMImETCJhEwiYRMImEW0MhVlZTRUhgfQg2P25DmhwLToVIMLrDt9lbfGoQtJ3j2dwL0QasWqmzxZPPBzT/BNc3K8zaBst5n7hX6wi4WNP2vt8KrtgCsGQksSrsARuC7uu0ChxXN85rY91PDUuuqmTLbgbRpbvnyWxhaL8RU6tnFaydtxgNC7/ACWwR7Crq42m1O7u/eBN8rRvpnHPTuFa7NBDpJ0362ndxniukOhcQRqI5ofaGJi3eOG8ayLSyLtdQFH6B3DaoBHw6g5H57hGxlkWINpkG++11P5JiTrHesp7SJauZAZUZ2R9rgDfe61203LEjpz6jjIPTmCu0A5TEiN2l5t97U/JMVraea5Imh/ph/gk/hm5/FGE3FU/IcTvCw0sNfPD/BJ/DKv9JsI5pbBupb0FiWuBEWVbsZIopDK04JO0Uqyrwu4jnbdkub+FD45yOi+k8Ngqb6ZJOY7vv77hv9IdH4jFva+AIG/7++Untx9txBmJcFXTY6hZBx5bTtOzyNci78jQ6B6fwkCJkGQYHx3+K0fyPE8O9b/n6EqUdw0dIFADqV2ClO7Zyau7HN8Vlfz7CA5myDebazrabcL96n8kxOhjvVHW9oRyyNI0w3MbNJIB9nGZ6fpJg6bAxoMBVPQWJJkkKHvof6Yf4JP4Zk/ijCbio/IcTvCd9D/TD/BJ/DH8UYTcU/IcTvCys0Fi5ePOlcGvgdpr7sg+lGFiwPcn5Did4710tX25CzxyRvsZECC1aQEBdo4MYF0T/wC2a1Pp/CBrmOkgmdI471c9CYmQRHesQ9ux98k0kgcpW0Khj5BvmozY6/xw7p/B9WabARPb5oOhMTMmFR1OpgZiyy0Cboq7H48hB5/DM7PSbChoBB7vqVQ9A4mdneo++h/ph/gk/hl/4owm4p+Q4neE76H+mH+CT+GP4owm4p+Q4neE76H+mH+CT+GP4owm4p+Q4neFrPNGpRQ5Jf3RsdbFE3ZFVQOb2C6Yo4up1bAQYm608X0bVwzM7yImLb1tnWXPTCJhEwiYRMImETCJhEwiYRMImEWJT8nL9UfipnnvSb3L9w812Og/e+wrmdmaIzSiMMxLsSWYlj6sSWNnjPBNDq9QSbr1xy0KZgWC9NP7FgKSspLVwCALPp1zddgBFitRuPM3FlS7B9nFnj3lyp3FaAB6V8fjmKhhBUbJKy4jFmm7KBKj0/YKNo/yrvP+m0lUKoX530465IwYNPNtvZQ7FxVyRa110dP7HKyK3esNyg+6PMX65kGAaRMrG7HOBIyrjdu9jGCRUB3Bx4TwLN0R+0ffmrXw5puAF5W1h8QKrSTaF24/YtaFytdc0oq/vzaHR7YuVqHpAzZqqxey6Gd4e9PgRWuhfiJHIv8As5UYFuciVc405A6Nql1vsdtRmSQswFhSAL+F3kvwADSWm6hmPlwDhZeTzmLophEwiYRMImETCJhEwi0TnUQMSxNleWJAURPQAJpRyenrnpvRqo52LDSdAfJee6eptbRDhqXCe4r0Ge/Xk0wiYRMImETCJhEwiYRMImETCJhFrP8ANS/UH4qZ570m9x/cPNdjoL3scitPZjtSPTylpmCIy7S7GgpJBFnyFir+OeJwDoqRvXqMeP5WY7D9F6j2iGtKh9DJAfD7kikhj/ZcHjj1FdORnYbG1cR+fVqg9gNRLJpS86hJWlcuo6BrHTk/T1zBSy3ymRJWzUzw3OIMBc7s/wDkAf3Jvw2zI3bzPiVQ7OTfAL0UuoKQQlastCnPozop/YxxT9kclFYw48/Nc/t7tRRrNDpgflGcyEccRhHFnmxbHjjna3pkPbIB4q1N8Et3gq/q5ZDqFiRwi90znwhiSHVR1PAonMg0WIk5oC5Xs60h1+u7whtoiRWAAtQu7kAmjbn9mYy4F8DcsjWuFOTtPkuxpNeds7vdRSMPCpY7VAPQWSefLMkLGHWMr5hFqu9He8gOSwvg0SSLHrWcDENy1XDiu/hn56LXbwFvmBZ0wiYRMImETCJhEwi1j+fg+s34T56P0Y98PIrg+kHu7f8ALyK7+fQl5BMImETCJhEwiYRMImETCJhEwiYRaz/NS/UH4qZ570m9x/cPNdjoL3sciqvYSwNL3eoQOkg2U11uJFdPXp9ueHwJHW3C9Tjp6k/c7F7zSaGDSRNsURRKCxALbVAsmhZrqTx1JztSSuKA1gsuD/8AT72gXUpJxsZ5HlVeeYy9A2QPQff0zBTAa57RsPjdZnvL2MebSPAwpPbfVRaPs54lUKHXuIkF9XG3jg9ASefSr5GZgNTzWFzogch5Lf2tlZezgyHawOn2n0PfR0cxZstOeHks5aHVcvHzXgPZ1po9UNbrZe+kWl3CztjF3Xh+N0B6+uatXHNqPaGCBO1bGH6PfTa91QguItGwfD75r63Noo5drkWdtBlZl8Jo9VI44BzfWjAK5nZUCR6zURopHycbNZJsksLskkmlr7BmPKesLt4WbMOqDRsJW/s25MmtBPA1Jr4fJof35fascANB5+K+fyvbOarxt0+sc4OIEVXDiu7hzNJp4LXMKzJhEwiYRMImETCJhFrH8/B9Zvwnz0fox74eRXB9IPd2/wCXkV38+hLyCYRMImETCJhEwiYRMImETCJhEwi1n+al+oPxUzz3pN7j+4ea7HQXvY5FcKSPcCvrxx1+z4589Y4tcCNV7N7Q5padCuJqvZmf3ZNXqNjdVffyt9OWo/dnXPSTm604++S4o6IDv/rI5fVdXX9lsYgEMkNVsdQVoegIrgjyvNGjWfSf1hEz8V0MRh2VqfVAxGnBc/Q+zshkV5JpdR3fIVgzAN5Hkmv4gembNXHvqsLGsiVqUOjG0age98xsNr96n1HY8/fh3nm27gwibft4qhRauo9MocW4UeqLdkT9hZPwINfrg+0zH2V2PyOT+jf/AAt/DNLqn7iuh1jd471wJfZ+dnIi1WoQXxGu87B6ABhQHSq4zpU+kXABpZJC5NXooOcXipAP3vC3HYc6o0Z1M4kZlO7xhqAIC+9ZHOVdj3daHZNkRP0Vm9GjqSzrNszH1WZfZ/UrEq/lGoSmZmenG4tQG7xeVVZOWGOc17nlljHZHYoPRwdTbTFS4m++e1XtHAURULFioosfM+uc2q/rHl29dOjT6um1kzAVxdK5FhHIPmFP8MgU3nYrl7RtWjRMDtKkH0IN/dkFpBghSHAiZUn5HJ/Rv/hb+GW6p+4qvWM3jvUNeXn/AL5SDMK6lfTOBZRwPUqR/tljTeNQqh7ToVHHGWNKCT6AE/uyoaTopJA1W0kLL7ysPpBH78kscNQgcDoVHlVK1j+fg+s34T56P0Y98PIrg+kHu7f8vIrv59CXkEwiYRMImETCJhEwiYRMImETCJhFrP8ANS/UH4qZ570m9x/cPNdjoL3scitvY3SB9RZ/QXeB6mwB++/szw+CYHVJOxeqxry2nA2r1XaMMOqLwFwXhZS4F2u4WAfrLnUq0RUaA5cujXNNxyqZjFqYpI1YMoYxNX6LqeR9KmstUphzcp2qlOrldmGxcz2UaKLRDUFgFZTKznoFF8/QALzDhaWRkbVnxdUOfOweGqk9pkR4op792SMqfUO6qB9u4H7MmvSzQdoKYarlJGwj/wAXZ1OrRCgdgpkbYgP6TUTQ+NAn7M2FqkgLkPCq9oIQfFJCxI+qVF/tA+zNfq4rZxtC2usmgWHYQo4oQ/aUhb/pQxlfpYuCfsA/bljSBqh/BVbVcKJZxXWMsU4liDBtp7uQC/CxANH40QcyObIg7VhY+HS3UL5fKAGYA2ASL9aNf7Z5+o3I4t3L0LHB7Q4bV9G7O1aRaOOSRgqLEpZj0AoZ3aF6beQXCxJAqOJ3lQe0enXdppCaYTIo+NsOP2XmOvTzFrtxHismHqZQ5m8HwXUm1qI8cbOA8m7Yp6ttG5q+gc5swtUkAwuE3Z0Z7R+PdiYr/a3bAfvF/ZmmaI/EB3D4hbornqCzbp2FdtdXFI0sAYMyACRL5UOpK36WLzbLbXWm1wzW1C43shokTv2U3UrRX8ENfv8A3Zq4aj1Zdz+C3MTW6wN5fHRT9tyw6jRPMrhowjSq46eAEk/RQIzLiKWdhbtWDDVgx4dNvJfPs4C761j+fg+s34T56P0Y98PIrg+kHu7f8vIrv59CXkEwiYRMImETCJhEwiYRMImETCJhFrP81L9QfipnnvSb3H9w812OgvexyKtewnz7/q//ACXPFdH+2eS9Pj/YHPyXW9n4x+XdptXJkhBPwGlSv3n786mY5o4DxK5DWiC7bJ8Asew6AR6mvPW6kn6e+YfuAyxJJP3sCNADZG2fErmaEX7P1/8AZN+G2VZt5nxKs4SADub4BdL2gUDQxAdA+lA+jv4sgGWyd3krwGvgb/NW+3tNvm0XTw6gvz8IJf45e8WWL1ZGb7Kh1X8pwf3aX8SPIOxXbo7sW2h/lDU/qYf9UmQfa7FI9jt8lr7MIBNrz5nVc/5UeTJmFQNAbI2yvA+bfXb/AFnOFiv1nc13cL+i3kvb9o6fvOyu748cSJzwPEVHl9OdmhPViN3kuPicvWuzaT8JVz2n6ab+9R/75ap7Pd4hUZ7Y7f8AUqLtbT79foG/o11D+f8AMjTj1+c/fl7xb71WOBmvutzkeUrK/wAqN/dF/GfKO9pvJ3/VXbo79v8A2WnYUY/Lu0mrkvCCfgNOpH+o/fk5jmjgPEqGtEF22T4D5rPsgw26oXyNZPx/+01+7Kt9p3Mf6hWj1G9v+xXk+1+3YtB2cezZo5llOmeJWCXGzsjKCHJ5Fm+n2eWZacu9Y71r1i1jcg2geHzXPOeZXqitI/n4PrN+E+ej9GPfDyK4PpB7u3/LyK7+fQl5BMImETCJhEwiYRMImETCJhEwiYRaz/NS/UH4qZ570m9x/cPNdjoL3scirXsJ8+/6v/yXPFdH+2eS9Pj/AGBz8l2OwP8AnO0v1sP/AGsedP8Ar7B4lcpvs9p8GrHsT83qP75qfx2y209ngFA9kdv+xVb2Z0Xfdjww3t7zTbN1XW5SLqxfXIbt5nxKsdByb4BW/amPbpEXrUunF/RqIhiIbHBTMvnirXbM+2bR8XumK/RcEnP7MmYCoG5jyVKTRxr2okoJ7yTTsCLJBVXWiPT3vL1ypJkbrq7WtyuO23cpdD/KGp/Uw/6pMk+12IPY7fJY9mfndd/eT+FHk7So/oHb4rwHm312/wBZzhYr9Z3NdvC/ot5L23aOq7rsrva3d3Ej1dXtKtV0auuudvD+w3kFxcWYe48VP7VaGN30kzXvj1CBKJrxcEEdOg65FQnLbePEJTa0vk7j4FS9pS7ddoxXvRzr9HETf+FfbmQmBzPkVjyy6dw8wFX02ijTtSV1J3y6ZWcEkjiQqpF9OB0+GY3E9Y3dB8QsjWtDXEayPAx5qTsP/nO0f1kP/bpk/wBfYPEqB7HafBq4XZXY+peSefT6rua1U6shj7xXHetVjcOl5DBFR5PDwCPk0mAWIn/YrqTaoarstp9Sij5J5GX3grJuNjrfu+XXn1yagzsIZtFtnJKTgxwNQaG+3mvFZ51eiWsfz8H1m/CfPR+jHvh5FcH0g93b/l5Fd/PoS8gmETCJhEwiYRMImETCJhEwiYRMItZ/mpfqD8VM896Te4/uHmux0F72ORVr2E+ff9X/AOS54ro/2zyXp8f7A5+S7HYH/OdpfrYf+1jzp/19g8SuU32e0+DVj2J+b1H981P47ZbaezwCgeyO3/Yql2DrWh7EjmQAtHpC6g2QWVCRdEGrHrkM17T4lHkhojcP9QrntHKX0UTsKZpNMxA8idRESPvyTEGFLJkSpvaH57Q/3k/gS5DtO5WZqeRWmq/lOD+7S/iRZJ2KG6O7FrpZlHaU6k0Whi2/GjJf28/vypIzgcFIHqE8fJdPTaNIO/k3GpHMrliKU7QDXA4pfO8ttVSYEL5Zp5g43ryrEsD04LEj9hzh4r9Z3NdvCGaDOS9/PEH7NVDdNHGprrRZRx9+diiJpgcPJcjEOy1SRsPms+1msRX0cRPjfUoVHqFsn9+Wqez3eIWNh9cDn/qVntj+UNB9XUfhpku2c/Io3U8v+zVq8yr2pRNbtKqj4nvZDX7Mq4+u393kpYLPP+P/AGXV0vZ6xSTzBjcxVmsil2oEFccCls2TlovP3t+aiYEdvh8lxPYPXxyx6go1htTM48rRpWo0foyo9tw4jwCn/wCbDz/2Kx7TRxaPsieIsdi6doULUWLMpRBwByWYdB8fLMrBdYqp9TsjyXP7Z7Aih03fh33eDglatmUV7t/pcc5yquDa2lmbMrsU8Y51XI6IXmY/n4PrN+E+dL0Y98PIrQ9IPd2/5eRXfz6EvIJhEwiYRMImETCJhEwiYRMImETCLEguOUf2R+Kmef8ASX3L9w812Og/e+wri6jWTxCT8jkAk90OVFEBhfDqeOOtZ4ei9uHresZHBeoxDHYih6gg8bbVQg7S7URZHWZBPLKGkbbGQyrGqLwUoEbfIZufjqPWzfLHxkrQ/AYjqYtmmeyAPJYg7S7UijVYZkVmaSSW1jIaR3LWLQ116ChhuOo53F0xaO5H4DEdW0Nibz3ytZ9V2iIk0sUqDTiIRshVORVOAxTdzfW8rTx1INObWTCtVwNcubkiIE8xqrGr7S7RkkCNKp0wdGCbUBpGVl5CXwyg9cqMbTFDL/VCucFW/EZrZJ+CL2r2m8weaZWWMs8dLGCrlWVTwgvhiOb65apjqZYA3W31VaWBrioS6Mt48lHpu0+1N7TSTIZRGUiYLH4bYE2NlfojqD0y1THUi5uWYm/JVpYHEBrw+JItzTTTa1y008o/KRXdyKq+GgQOAoH6RB45DEZhrYxnWtezQarNQwVXqXMqRJ0O4qtrdf2vOjQzahO6cbXAWNSV8xaoDm1+YYcXEytP8txbrOIj74LpwwhVCqKAFAfDOI5xcS4rvsYGtDRoFDqu1O0t6xpMo0wKUpVL2rtJ52X1HrnTo42m2jlPtQfouVXwVZ9fMIyyPqodI+sk1C6nWSh5Ih8lQWlN2TQUC+BkYrHMc0NpJhMBUa8vrXtbtSHtLtRpBLLMheONxEQsY2u4AsgIARQ87zLVx1E5cs6ieSxUcBiBmzxoQOdiPBZ002tkdpdVKDIFURugQFdpZgaCgWGa+Qcw4jGUy5jqeyfJZsLgaoa9tbbHwlRavtTtmRGjfUpscFWpY1O08HkRgjj0za/MMPrdah6OxZsSPvsViFZ9NGo0UndSKu2yFIZfPcCpBN83XXNGhjIql1TQ/YXQxGBJotZSsW6efzVTUv2hqjGmumV4UbfsVUFsBxe1BY58/K82q3SFLIRTmVp0eja5qA1oyj73K32hr+0JXEbyqdLvQ7NqA0pUjkJfvLfXMX4ymaGQ+1CznB1vxOcRlkFWiFGo04DbjyxoEBSY5PDZ4JFWa9RnT9G6eXFgzMtPktTp6pmo5YIhw7bFd3PfLyaYRMImETCJhEwiYRMImETCJhEwijngV1Kuqsp6qwDA/YeMq5rXCHCQpBjRVPzJpv6vB/lR/wAMxfhqP9g7gpzu3p+ZNN/V4P8AKj/hj8NR/sHcEzu3p+ZNN/V4P8qP+GPw1H+wdwTO7en5k039Xg/yo/4Y/DUf7B3BM7t6fmTTf1eD/Kj/AIY/DUf7B3BM7t6fmTTf1eD/ACo/4Y/DUf7B3BM7t6tdndhaUsb00BPkO6jP08bef2/Qc1cXQptbZojbYD47PhzCz0CSbm/39+SuafsHSCVd+l0o97eGjiAA52mio5+z40M0q1FpoHq2zpBAmd9727eElbFMxVGbjM/C1vDjC07O7G0goPpdKNrEsTHp2sV05Un/AA+uZMXhWul1NuosMpEH4D/+lSg8CA/ZqZB+Z7lMvYuh2itNpduw3cUPvWauxvvp04zCcM7MZZfMNmy0/wDCNdbrIHsy62g7tf8AaeSi1PY2kZGJ02kXgFdkcBs+lbAw+3MtHCtZUaA3NczLTYb5nKeEKlSoHNJMDdBF/hKq9ldiaTvU36fT7eb3RR17p62tdc2cdhmfh3dWwTwF9Vhwz/5ozG3HkrWp7E0VRmLT6ayzEhooeOBwdy0QOavNajhjmqCuywAiAb63EbTaY7bLNUe2Gmmdp1i3f8FPJ2LoN02/TaXadoTZFDYFmyNq+XU5rswz8lLI31vWmQbmBYzv2bO1ZS+nmfmNrREeS0PY+iE7gafSbNnHyMJG4IKq1635ZkGEzYZhLPWzX1mM3yVTUaKzgCIjhrC0/M2lMSEabS76bd8lpRzu4sMv7sv+FYK7w5nq2iz9IvEear1k02kG959nfx8lP+ZOz9v/AC+mDiH+iiott+r74P285r/hqwf7Hq591wJ/1I7Fkz0sut8vxjxWJ+xNDvO7T6Tb3i7NsUPu8bt21fd+nm8mlhndUMrDmymZG3ZE7eVoR72ZzmIiREbtsxs5qGXs+CNSY4oEcuQDEkSkxUOCYx0sDrm/g6QZVljSBlEyD7U8b91lrV3AsvEydI07PO6hzqLUTCJhEwiYRMImETCJhEwiYRMImETCJhEwiYRMImETCJhEwiYRMImETCJhEwiYRMImETCJhEwiYRMImETCJhEwiYRMImETCJhEwiYRMImETCKIzre2+c0H9J4ZmIGHLvXOznpfRbjcBXdR68N9X72KXN9aan1ejePbvFblDjm/Cbr92Y6dVtScuwwpLSNVtotC0u7btAQbmLEKALrqcipWbTidvapDSVvJ2XIockCkVXJBBBVvdIPmDlW4hhgbyR2jVMhWNJ2bJIpZRxdCyAWNE0oPvGh0GTUrspmHH6c9yBpOizD2XIwQgDxhytkD3Pe+ish2IptJBOkfHRAwlSS9jurbC0Yc0NveLu5quL+IyG4pjhmAMb4OxTkIstNX2XJGCx2kK21trBtrehrocmniGPIAm9xIiQoLCFX0umaRgiCyfsAHmSfID1zJUqNY3M5QBJgKeLsx2bapjahuLB1KqOnLdAfhmN2Ia0SQRwgyexSGk6KVOw5z0jPD92R5hqB5+FEc9MqcXRGrtk9n3sU9W5JuxpEre0aWWA3SKtlW2tVn1GG4pjvZBOmgO0SELCNVzs2VRMImETCJhEwiYRMImETCJhEwiYRMImETCJhEwiYRMIoToo9pNv3m6x7u2rHBHW6vn6M8xU9HGvxXXZzBM8d+5d1nTj20RTyiQI8t6mHxz064Svdpa5ZRGAhUxoEFuGtRfUbBzz1/ZmCjRdTLiTMmdIv3lXc4GFjs7tAxCUBQ3eLt5ogc3dEEH6MVqPWFpmIP3yUNdEqWHtY1Isi7xIqp4SE2qpsBQFIA+FZR2GEtLDEEnfJPapD9ZUmm7a7sRBYxUblxuKsTdcBinhPHUf7ZV+EzlxLrkAWkfCb9qkPiLKJe12Ec0YsCVt17vd5tgOObFA9OmX/DNL2P/tG7Xd3KM5gjerWr9oO8YMVcUVYL3g2WtVx3d+Xr55ip4LI0tBG28Xv2qxqSVF2n233yFNgS5GfwtQNm/EtUxH87jLUcJ1T80zYC/kdnJQ58iFS7P1ndMTW5WUo6k1uQ9RfUeXI9Mz1qXWNiYIMg7iFVphdCbt+4zGIxyiJblZPcZmsgoASd1dOKzXbg4eHF20m1tQBvVjUtEKeT2rk/QXZbh2puoCKpX3eL23fxzGOjmf1GbRpxJnXirdadij1XtD3i7SjqLckJKACHYsQbjN1dZangshkEHTUbhG9Qakrh5vrEmETCJhEwiYRMImETCJhEwiYRMImETCJhEwiYRMImETCLeBQWUEkAkAkCz9g8z8Mq8kNJCkLpdsdlCFUJLBmJ+Tbbu2eTeHgC+KP8c1sPiTVcRFhtGk7rq72ZQouyOzxKJSd/gXcAgstzVDLYiuaZaBFzt2KGNmVPqOx1VZW3HwRxybSACC55VvQjKMxRcWiNS4d20c1JZqs9l9id6isS/jYqu1SwBA6ufIWQPvORXxfVuIEWEmTHcjWSFjT9jqULs9BN4l6eBh7grqd3wGS/FODsoGsRxB17kDBEqbW9iJHIse5jbIt7ourV+he/i/TKU8W97C6Bt2HZx0UlgBhRdq9jiJGa2BWQoA+0FwDW5R1r4/HLUMUajgIFxNtnA8VDmQFS7M0YkYgnaqIXYgWdq9aHmeRmevV6togSSQBzKq0Sr8XYl21SBAitS7ZHbcSF2hCRXBu+lZruxcQ20yRtAEazKuKauReyV7gZQpWTbzxabVaxf6VN0zC7pKIhuontkjusrCjxUGu7CSJdxZm5kHvRLQRyvRiCxNXxeZKWMfUMAAabCdROzTtVXUwFwM6CxJhEwiYRMImETCJhEwiYRMImETCJhEwiYRVZe0YVO1pYwfQuoP3XmJ1ek0w5wB5hTBVkG+mZVCzhEwiYRbwTMjB1NMpsH0P25V7Q9pa7QqQYuptXr5JffIPN3tQEn4lVBOUp0WU/ZHxPmpLidVHDqGUMFNBxtbpyLvLOY1xBI0UAkLfSa1492w1uoMCFYEDkcMDkVKTKkZhpzHgpDiNFse0ZLU7uUYstKopjVkACvIZXqKcERrY66JmKj/Kn2uu7iQguOPEQbH7T5Zfq2yDGmiiSrEnbEzGywJ452R3x0523xQzEMLSFgPifmrZ3KPUdoyupR3LKWL0QPeJskGrFk9Bxl2UKbHZmiDEdiguJsVDp52Rg6Eqw5BGXexr25XCQoBi4U8/acrqVZvCQAQFUClJKjgCqJJzG3D02mQL9u1SXEpN2pK9bnJpg44X3wAoPT0AGG4em3QbI7NULiVI3bMx6sDyT4kjbkmz1XzJvKjC0hoPidnapzuVDNhUTCJhEwiYRMImETCJhEwiYRMImETCLBNc4Ree7S7QMvhWxH69C/wDuF/f9HXyXS3TBceqoG212/l81gqVYs1czUzLEm6vDYFADzIH++ecawvMLAxpe6Fr2DPNEXLD9M0vADJ5VXAPWj9+dbCdJnCvblMs2j5cfFbJqsaQG6R8V7HS6hZFDKbH7QfMH0Oe1o1mVmB7DIKyqbMqJhEwiYRYvCJeEWcImEWMImES8Il4RMIs4RMImETCJhEwiYRMImETCJhEwiYRMIsE4Ree7T7QMhKrxGP8A+/8A4/v+jr5HpfpcvJoUTbad/AcPFYKtWPVaqd55tayEX1wiXhVkaKTS6lo23pzfVfJh/H0OdLo7pF+DfvadR8uKz06mWx0XpNLqFkUMpsfuPmD8c93RrMrMD2GQVtqbMqJhFlJCp3KaI6HILQ4QUXp9T2hG00+11FxgRN0Aal3Ua45BzlsovFJkg6mRwvCzlwkpP2jEI+JKk+S3GMAlmCEP1IsXVnDaFQvu23rROwTbehcI7ly31OmeSR5ElXc1qsZQAL8bHW+eM2hTrsY1rSDA2yqS0kkrmPVmrryvrXlfxzaExdY135tXBtPAaIqmyMe+jg+Oz1FjcbvncM57adadzrydhGzy2WWYlvYpH1mn3jvNsid7uj2j3IiPdYcHg0Npv3TlRSr5fUsYvxdvHO9+KZm7VGNTFuVZGVpArqJh7oJ+aY11rnysWPTi2SpBLAQ23q+I+9Ukbdd6x+VxktTKs/dr8rxtMgYlunHiWhdeR9eXVvAEglkm22NncbpI7VINZBucx7Yz3is24cPFtAdQOR71muLsenFTSrZQH3sewzY90CUzNmy4OqZS7lBSFiVHot8D7s6FMODQHa7ViMTZQSOFFsQAPMmh9+WJA1UIjgiwQQehHIwDOiLWSZVoMwF9LIF/RfXrguA1UwpMlQtBMu7buG4dVsX93XzyJEwpW+SoTCJhEwiYRMImEWCcIvPdpdod74V+b+7f/wDH4ef0dfIdL9L9ZNGibbTv4Dh4rBVqx6rVTzzi1VztJpGMizycPs2FR9a/U+WZ3vaGljdJWw+o0NNNukzK6QzXWAAEgFeh7jTmPm7PlzYFdKorYPPQ5rtfBmV9KeQMKGlvqQLZGmN3qwRM8NV5jTaZY12ISVBNbgAaLE8gcDr5ZtvfndmXzvE1BUrOcBF+XwVrTaho23L/APkvkw/iPI50OjukX4R+9p1HmOKinVy2Oi9HpdQsihlPH3EH0I8jnu6NZlZgewyCttTZlRMImETCJhEwiYRMImETCJhFHNMFFm/sBYn6AAST8AMxVq1OiwvqOAA2mykAkwFvo9NuYSuhP8wMSNq1RYr03G+LG4AkcWRnzP0k6a/F1TSovPVjucZ+I522rcpMyjS6xq9I63JGCxLC4xtAIJALAmqIXmvgetinQXpE7BltCof5d73JHLt8UfSzX2qTR6HarbkDOw8bMdwY/wA0XdLyeBQsnjk5yOkukqmMrmq55iTlH9om2lp+5V2jKIAVaTQSKVjUsUYcuSo2AEeGxTHct89bs2OK9FhvSx/4So2qfXAAbHKJMzzvvWM0RmBCtP2cpjVFXu6Ngg2wIN2TySWNhrNsGazyc81Q6Sr0MV+KD8z9bzfeDwWSJEQqY1AVjG7eINtHqQQCCa4F3XkLoeYGfUeh+lW4zCsqVCA4mI4j6XWpUp5TZWc7SxJhEwiYRNyWR3icC2PjpeaF+G7J9Ac4P8R4OJ9aBtj6rrfk2JmLTun6LQzJuCiRTYLEgPSqCos2oPVgOAeuB6R4MgkZoGtvqoPQ2KBAIEniqHaERlFCWJYrI57z5Qg0eiHwg8Uav6OvK6U6cFZmSkcrTtOpHZNviqu6FxjhDI4304aLnnQcOxkiCoa3fKUxCK5C+C+Aw6gdfPOBa19dNVq/kGMkj1ba30+Cl/NBHDSwqfMEyWD6GoyPuOVLmgwT4/JWHo9jXCW5SOf0UUXZ5YRnfGDIAQpL2FKGSz4K9wbuCfv4y5EOLdoVG9BYstDvVg6XPyUo0ndsjB4pD3iKEXfbFnCj3kAqzzz0vKth9mkE33/JZqfQuMw9RtVwEAjbx5K0stksClCiVo/pMaHTz2MevQfZmt/880WXuPxD83U5BljXNed8REds7VWm0RkkZg0QBBc8vSDcAAfBdkt5Ajg85sNILM02HwXicT0JjKldzobLiTr9FHD2duG7vYgCWAvvOdrFCRUZ43KRzXTJcQ32jHyWFvo/jHezlPade5b6bTPFulEke0Egi3qWgL2+Dgi6BNfdznT6O6RdhHi8tds38uPOFkpdC4tszlga3Nvh4LuzuiBt0qArdinsEdR7lXxXXPQ/xJgpj1p5fVbH5LiomBHNYDr4QXUMRZU7rQbdx3UK4HoTlv4hwkkQ62thb4+CgdD4iAbX0vr8PGFh5kBUCRWLGgFD+hJJ3KOAAT6+gOQ30jwbvZzHs+qO6GxTfajvWVkQk/KJQobqerIuvdu6+GR/EeDjN60b4+qn8mxM5bTun6LCyoWIEi0oBLU9DcWCj3bs7GPSuOuT/EeDjN60cvqo/JsVmy2nmspIhAJkRbFiw/KnoeFPB65B9I8G2zsw7Pqpb0LiXCWwe36LRdQhFhxyxVR4rc7zH4eKouCPER08st/EOEkAB0nSwv8AHxVfyjEQSYga30+HgsavVRRo8hlQhFLEASWaF0LQC+PMjIb6R4Jzg0TJ4KX9DYpjS4gQOK3eRA+wyLupiw8fgClVO7w/znVeL5Ppzj+IsJcw62thb4+Ep+T4iQLX0vr8PGEaVLVRIrE303+EBSxY2o4AXys9OMN9I8G6YzW4fVHdDYlpAMX47USWM7vlEoNt3U9FtqsQPDfAdeoHXi+cH0jwYAJzQdDGvxUjobEkkCJGonT4LGgkQSSM8ilRt2NTbRYNr7u7d4SSelEDyzynpDi39IFvVP8A5Y2EEet2TNlnpdFV2ktgZuexX49dEQpMiruAaiHuiAR0UjkEH7c807o97TDnAHt+Syt6NruGZsEb5WidoxlVO7lyAq0bNttB6VR68m68vLLfllWcsie3TuVRgauXNaNO3TxW0vaEQFiQMeAFUPZJNADcoHU+ZGVb0e9xgOE9vyVndG12iXC3NbHWR7iO8HAtjTUvNc+G7s+V5P5dUgnMIHP5J+XV5i0njqtTr4twUSA2CSQGpQKFm1vqwHF9cDo95BIcLc/kh6OrggEa8VFPJBIp3OtE0GpxZUg8EKSKb188zYehiMNUbVY8Ai4N+WkKPyys6QADvvoufptSgR90i1HwW8ZDEIHIXw2dquosgXfnzn0Sh0/hmUmB5cTGsakWO3etQ9EYgudEW1vptVkyLaqXUMQSR4vCALO7w1x8LzN/EWEvZ1tbC3x8JUfk+ItpfS5v8PGFh5UtVEisWNAAPwArOSbUcBUJ459AchvpHg3TlzGOH1R3Q2KbGaL8VWn7TgRiplWx6CT0v+ZgekWENwHd31UHojENMEgdp+SqRuiiVURgNi83JJwJPMte3/fPFgmtSfkbeRptXpzFCqzO60HXZ2qDTIrMzEFkWMg0xXxNJGVFqQf+mx49BfXnDQPV03ucNyy129ZUY0HebbFs0o7tKUqoaQWd1e+T7ze8efXLYljnMY9otHcow1RrXvY43nvsopVQQOzKWLNIy+N1G3u40ulNG3iYc+Q9DzZrwxjGOEnwvZUdTL31HgwPG11P2lqAJHY2P0qKkNVWKWrPHkMw4ii/rSI1Nlmw1en1IM6C/DsW2njWN4U7tjIF7tiGdzvGkZCAoJXhhVgVQJ+ObnWCpVc1o2G60xTNKix7idRbVV4qZ4gD0kR2rghEYO59RSqftoDkjNXCscyrLhEA+C2cW5tSkAwzJEd8+RUkbKBIqIygd0Sbd6Hyw5ZrrqKH0/HLma1Eljdug5KoIo14e6bannvW2k2ESFgWXao4ZlBYvuAtT5BCfuvqLrRd1dFxcNSLFXqt6yu0NMQDcbJ08FBHMO7j42gd4BYIHGol6Mfe6iz63k4um45XgWgdn3sVcHVaMzCb5ndt9fmpJSggDFWZvGw8TgBdwrwg0bKngjn6DmZjg006ZF7dklYXtLm1agNr9sBbdsNukmUAhmdgFYFTZJrg8+YzVfRf1+mp81tNrMNCQdB5KxIUWUhUcsVcE3JISe7N8WQosdRxm3nFV1RrReNd91qZepbTc4mJ03WKqaZQ7r5qu5nolSF7tlPINjlgOOec1sKHU3Oc4aArZxJbUY1rTqQt+9XY4VCoDqSfGw5Q9XN+nS8u8GpQDmN2mwVGOFLEFr3agXKxpVUiRmBZSYwtOygsokLe6RdCRevHi9RxVj+ro+sJk6FXezra/qmIGoWZphtiNFR3SgWCBwK4J6jjr54xlN2YOAtAUYOq3KWTcE+KafYggZkYvuVvefhW1LSL4AaJ2uDVXZo8iszteG1GUyLiL7rLXewmk+qCYJNthEqr2hEXWSJR8o4KBTwd58IBvpyeSeBzmrSpPbXbI2rar1WPw7i06gjtNlb1Mid/J3aN4o5TuuSQkd/C183tFWT0HQembObrmVAwXt238VrkdRUpl5tfXZbw+i10pVn5sqEctRK8FCgFryLZwOOep8jWDDTTzucNB8ZWfExULGtOpnsjX4rAlXYwClVE78+IjmDT9XPU8Hz4FfDL1mmpRY5otfsuqUHtp1nsc69tdtlmAIVZmUsC4C07oOEO4+Ei/fUX9Poahr+qoAOEyTYqxZ1tdxaSIAEjfqtZJxUZIK3FERYK/wDSUcA+XGVxtJ4qkxYqcDWY6i0TcDRTxhYzpwUYyBor5dqJcGggNXTDoP2jNtrwawpxcDXsWm5pbQNSTBOn7tVXi5dFHvb1sdCKYE9elAE5pUKbm1hmEQt6vVa+iS0zPirPeIO+CI1FQbuSTgSDkk3t/wB8zz11J+Rt5Gm1YDFCqzO60HXZptUGmCsWJtkCUaYrbF0Ki1N/oE18OeuYqB6tjnOHBZq4FR7Gg7zbZ9lbySr3aUpVQ7jncR1B99up+3LYhhfTY9otHddUw72sqPY43nbtsqrxqIZXZS25pGTxso291Gl0po28ZHPkvoebteGMpscJPheyo6mXvqPBgD42urplQy3GjHekniuRybUG9pvaPurMgcKpqNaLxrvWMt6nq3ONp03W2KDTBWkW7KqHL0SpCmF06jkEs6jjnk+hzWwwNNznOGg81tYmKjWtadT8I1XI7SkQSNUfp1Zz5DzJzZpPaWg5fFalZjmvIzT3LtdnMhEzxSykbUsiSIn3+NpEVJ5k8En4VlZDKbvVgA6b+3gsoBfUbD5JGsC3CNL+SxqNSnCs7qtGRmZorY3HGqg90FX5y7ok1gVRXYZbMbJUGkaDxDozbYHZw4bFvpSFiQq820l6p4jY7w8ktCQ1mzwAB0AyH1hTymNm+I4cVLKBfmbm23kAyd99OQsqfaMsRRgzOoAMaRiSNSVSKMkljGSSxkriq8vhJcH5auWSdu7y/wDFQNLM1EPgDZGtrjf8dq60soSXxNK+yQNt3xqpZWDCh3JZRuF0G+3KnFdU8iL7517FkGE61jSTaLCBbt1suboGRpIakdpNhZqaOl3aVnbwCO+A2wEkgXdHpmQsax7gGxY33jdw+ixNe6oxrnOkyLbjv474NrqaaUGhvl3OyRb3aJtiPPGXNCJbPgHLE1laVZtY9URa+3ddWr0XUf5wN5GwDUgH7hR6B0IkeOSari8QkiJvbNQB7naABZIqzv5PFZUvaxk5Yg6Tt3zrwVwwvqEB8yNYGm6NOM6reV46O53QC5GJaLdI7GKMc91tUBUHAXnLdYK7C4tmNk/fmqimaFQNa6M22Bs++CaFgsUdNOFIegHiNjv5eTuhO4sba+B4uBWKlcU3AxsG2IG7s0Sjh+sYRMCTqAZO++/WNFFrWjIB3uCaRIg8YpYwiKCTGWfdXNEday1nObUy3O3cd+7jsVCC1j6Wazdm8axOvDaV0NfqO7kkLNK5R2ai8YUsGJHAh3AbhdBvvygxQY8tA27/ACWV2FztzE7LWFtouqWkRO92rNI7IjhiHir3fEQoj8JvgElqs+uWyinnAbHHeNw3b+xUl1TI4uknZb1Tv47r71JLOtUzyDdw0jtEdqKGkIFRKLJSrN1kU6wrDq4+O5TUomh/NzX3wBY6/PRY0RXY7I820yDkSREk7Oee6K7QAPCB8TeVNQMpg5YE6TEcZ1urCkX1HNzTYXgGeEaCOG9aTzx9Gd0Va/TiDO8hkJNmKhQi6BfP75c8VmZy2Y2SdFVtM0X9WHxN9Br98tFMQBHGpabaYl8IeOtpWgDuhYk1wWuz8MVMR1T9L84+Glkp4brGRNr2In4m91FJqElmRi7iR5gyoHSlrUGNbHd7nru9x8Qvp063EF7Xht3bdYPh4aqhnI5hdIb/AE6SOevjosazV93G7gysUjfZveIgN3bKDxCCQAx4usx0sQ0kUstjbXfZZK+Hc1pql0kCfZGousRLGJpAkkrFI3VnDxcbZ4l8IEVIWajZ3cJQ9ctDabXjLAEfu3X2RrbeoEvew5pJBvb1d4jQzpfcpJXTnc8i34ndmiJKRRysqj5IKLLnxEE4ZVGIBYRpeJ7FD6Rw7g8OiTBMAW15feqxoWAjLI820zSUQ8R3HuoCxJMJBHRQAABs8yeIdVFNrXZd8CYj5zrdWZSL3Pbm3SYBzW3aCNLKPVyREU0kiADYAHiDMzNLI7ljF1tugAAyXPbVaKpZJ01UNYabjRD8oidBqdfn5Kw4G1UczbWijDIHjC7TEvh5hLDw+G7vz4yKmJ6qodp3zE9miU8L11Js2EaRMdtj5qKORXmibvHMryiTaGjpN0hobdm5to55PUWR5ZkDQKktbEiZ12aeSxlxdT9Z0wYy6aGAezVSd6KHilJI2KzvEwTf4C1CJd1Kx4JrMVLEtceriAeMrNWwxZ/NmSL6AffxWNFsuZo5ZSAqgsJIifnOKqKkvkngk1V8ZMhjHerAB039vBQAX1G+tJI1gW4RpfyTUalNu1ndVB7xmZorY+GNVHyQVeXu6J4+6RVFdpBbMXiSoNI0HAh0ZrTA7PlsW2mIWJCsk20s9U8RvxckkwkNz0oADpkPrCmGmOQmI+allAvzNzbbmAZ4303WVDtDURssgZnAA7tIxJGpISGMklu7JJYy14dteXwsS1+Wrlkn4Xj75KgaW56OeANka2kjeO/arOmjjEpVJJGKI4JDx8UBdKI/CbFW26vtwAGZxHb/AHct2+yXeWHN2f289+66klnX3WeQbr3SO0RIRI5JaFRAWSlbjfXIp1hXBpxs3q1SiaBFQOvtMAW+7rz2vWEyMflm6cidRfA/mxgfDjLU3gNADY4f+rFVpy8y4njMeFl6kTs3f7mZqVask18r8cwZ3OoPzGbhbeRra7Moix8lW0jlZCQSCIXojgj5SHMdAltKoRw8Veu0Oq0wRv8ABbFy0aFiSS0nJNn5w4xJJawncmGADqgG/wAlDJOy6abazLckl0SL/wCHh619OXa9zWU4MXPisZY1z6uYTYeCtdofOv8AWzXxP6ruZWxhv0m8gtdLO16VNzbe5Xw2a/5Fj06dc6Dnu66o2bQbLQpsb1FN0XkX7VAnzkH6+H8Zc1MF+sOR8CtnH/o9rf8AYKRZ2cS7mZvmepJ/rHrkue51CXGfW8lZrGsxENEer5qTQyFe+Kkg92OQaPzq+eKLi2i8jgoqtDq7ARNneSrQuTFGSSSe95PP/qpsYy5af+IUYKzXD/k7xU8szLpgFYgFpLAJF8r19czscR1IB1+awVGNIrkjT/8AKx297+o+tJ+85pv/AFjz81uj9Ls8lb1EzGUqWJUI9CzQ+S8hm457i6qCbQfFaTGNDKLgLkjwKpaU/KxH+0x+3unzWwlnHkVs4sS1o4jxW4lZkcsxY94vJJP/AE/jlqji7DtJM3Kim1rcQ4NEWHmmilZe/KkqfkRYJBq5/TDHFuHJaYv5KXMa7EAOE281iZrWEnk9yn+nIxn6nYPBMH+n2nxWdLOwXTqGYKZeQCQD/wAa/UfZmwx7hUptBtAWs9jTSquIvJuuf2x8xN+rb/Sc08P+s3mPFbeK/QfyPgup2hOx1MylmIEctAkkD/idP0Hlm05ziyqCdCPErXDGtq0SBqD4BR6FiJARwQkpBHke5fMOEMZyP7T4hZcUATTB/uHgVokrNGxYkn8ofkkn/wBPpvXJruLqNMnj4qMO0NrVQBA9XwUmmmZUkKsVJdBwSONr+mA9zcOC0xc+AU5GvxDg4T6o8So36R/qovwUyuN/WcpwX6DOSmgmYfki7jtuPw2a+dPl0zcDndcGzbLp+1aTmN6gui+bX9yrR+8n10/1rmjhv1m81v4v9F3JXZJ2Zp9zMaAqyTXyo6Xmcvc6i+TNwsWRrazMoix8lW0jlXYgkERNRHBHykWYqBIY8jh4rJXaHVGA7z4LeSQtGhYkndJyTZ94ZOIJLGE7vNVw4DX1AN/kqTTssGo2sy3JJdEi/wDhoOtfSfvzKHubTpQYufFYyxrqlbMJgD/VdPUzMZypZioSSgSaHhHQZkc5xNUE2jzWNrGgUSBc/JVtGanhI6gyH7fyabNbCWc7/E+S2cUJDR/yC4fauskMrW7+X6R/mj45sUajywST3rUxFNgqEADu4L//2Q=="/>
          <p:cNvSpPr>
            <a:spLocks noChangeAspect="1"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grpSp>
        <p:nvGrpSpPr>
          <p:cNvPr id="25604" name="Group 231"/>
          <p:cNvGrpSpPr>
            <a:grpSpLocks/>
          </p:cNvGrpSpPr>
          <p:nvPr/>
        </p:nvGrpSpPr>
        <p:grpSpPr bwMode="auto">
          <a:xfrm>
            <a:off x="1828800" y="1143000"/>
            <a:ext cx="5334000" cy="2667000"/>
            <a:chOff x="1828800" y="876300"/>
            <a:chExt cx="5334000" cy="2667001"/>
          </a:xfrm>
        </p:grpSpPr>
        <p:sp>
          <p:nvSpPr>
            <p:cNvPr id="8" name="Rectangle 7"/>
            <p:cNvSpPr>
              <a:spLocks noChangeArrowheads="1"/>
            </p:cNvSpPr>
            <p:nvPr/>
          </p:nvSpPr>
          <p:spPr bwMode="auto">
            <a:xfrm>
              <a:off x="1828800" y="876300"/>
              <a:ext cx="5334000" cy="2667001"/>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Oval 9"/>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Oval 10"/>
            <p:cNvSpPr>
              <a:spLocks noChangeArrowheads="1"/>
            </p:cNvSpPr>
            <p:nvPr/>
          </p:nvSpPr>
          <p:spPr bwMode="auto">
            <a:xfrm>
              <a:off x="69342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Oval 11"/>
            <p:cNvSpPr>
              <a:spLocks noChangeArrowheads="1"/>
            </p:cNvSpPr>
            <p:nvPr/>
          </p:nvSpPr>
          <p:spPr bwMode="auto">
            <a:xfrm>
              <a:off x="19050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Oval 12"/>
            <p:cNvSpPr>
              <a:spLocks noChangeArrowheads="1"/>
            </p:cNvSpPr>
            <p:nvPr/>
          </p:nvSpPr>
          <p:spPr bwMode="auto">
            <a:xfrm>
              <a:off x="69342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ectangle 13"/>
            <p:cNvSpPr/>
            <p:nvPr/>
          </p:nvSpPr>
          <p:spPr>
            <a:xfrm>
              <a:off x="1905000" y="1244600"/>
              <a:ext cx="5181600" cy="1754189"/>
            </a:xfrm>
            <a:prstGeom prst="rect">
              <a:avLst/>
            </a:prstGeom>
          </p:spPr>
          <p:txBody>
            <a:bodyPr>
              <a:spAutoFit/>
            </a:bodyPr>
            <a:lstStyle/>
            <a:p>
              <a:pPr algn="ctr" fontAlgn="auto">
                <a:spcBef>
                  <a:spcPts val="600"/>
                </a:spcBef>
                <a:spcAft>
                  <a:spcPts val="0"/>
                </a:spcAft>
                <a:defRPr/>
              </a:pPr>
              <a:r>
                <a:rPr lang="en-CA" sz="19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LEVEL 4</a:t>
              </a:r>
            </a:p>
            <a:p>
              <a:pPr algn="ctr" fontAlgn="auto">
                <a:spcBef>
                  <a:spcPts val="600"/>
                </a:spcBef>
                <a:spcAft>
                  <a:spcPts val="0"/>
                </a:spcAft>
                <a:defRPr/>
              </a:pPr>
              <a:r>
                <a:rPr lang="en-CA" sz="28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How does prototyping save you time?</a:t>
              </a:r>
            </a:p>
          </p:txBody>
        </p:sp>
      </p:grpSp>
      <p:sp>
        <p:nvSpPr>
          <p:cNvPr id="220" name="Oval 219"/>
          <p:cNvSpPr/>
          <p:nvPr/>
        </p:nvSpPr>
        <p:spPr>
          <a:xfrm>
            <a:off x="750888" y="5035550"/>
            <a:ext cx="2624137" cy="1098550"/>
          </a:xfrm>
          <a:custGeom>
            <a:avLst/>
            <a:gdLst/>
            <a:ahLst/>
            <a:cxnLst/>
            <a:rect l="l" t="t" r="r" b="b"/>
            <a:pathLst>
              <a:path w="2624447" h="1099655">
                <a:moveTo>
                  <a:pt x="1312223" y="0"/>
                </a:moveTo>
                <a:cubicBezTo>
                  <a:pt x="1448926" y="0"/>
                  <a:pt x="1567341" y="57067"/>
                  <a:pt x="1623945" y="141074"/>
                </a:cubicBezTo>
                <a:cubicBezTo>
                  <a:pt x="1625437" y="139984"/>
                  <a:pt x="1625989" y="138457"/>
                  <a:pt x="1626419" y="136851"/>
                </a:cubicBezTo>
                <a:lnTo>
                  <a:pt x="2624447" y="1099655"/>
                </a:lnTo>
                <a:lnTo>
                  <a:pt x="0" y="1099655"/>
                </a:lnTo>
                <a:lnTo>
                  <a:pt x="998028" y="136852"/>
                </a:lnTo>
                <a:lnTo>
                  <a:pt x="1000502" y="141074"/>
                </a:lnTo>
                <a:cubicBezTo>
                  <a:pt x="1057106" y="57067"/>
                  <a:pt x="1175521" y="0"/>
                  <a:pt x="1312223" y="0"/>
                </a:cubicBezTo>
                <a:close/>
              </a:path>
            </a:pathLst>
          </a:cu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4" name="Oval 223"/>
          <p:cNvSpPr/>
          <p:nvPr/>
        </p:nvSpPr>
        <p:spPr>
          <a:xfrm>
            <a:off x="2127250" y="514350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 name="Oval 224"/>
          <p:cNvSpPr/>
          <p:nvPr/>
        </p:nvSpPr>
        <p:spPr>
          <a:xfrm>
            <a:off x="2000250" y="523875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6" name="Oval 225"/>
          <p:cNvSpPr/>
          <p:nvPr/>
        </p:nvSpPr>
        <p:spPr>
          <a:xfrm>
            <a:off x="1511300" y="565150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5614" name="TextBox 232"/>
          <p:cNvSpPr txBox="1">
            <a:spLocks noChangeArrowheads="1"/>
          </p:cNvSpPr>
          <p:nvPr/>
        </p:nvSpPr>
        <p:spPr bwMode="auto">
          <a:xfrm>
            <a:off x="2230438" y="5584825"/>
            <a:ext cx="408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latin typeface="Nintendo Dingbats NBP" charset="0"/>
            </a:endParaRPr>
          </a:p>
        </p:txBody>
      </p:sp>
      <p:pic>
        <p:nvPicPr>
          <p:cNvPr id="2561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84350" y="1119188"/>
            <a:ext cx="54737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2" name="Group 221"/>
          <p:cNvGrpSpPr/>
          <p:nvPr/>
        </p:nvGrpSpPr>
        <p:grpSpPr>
          <a:xfrm>
            <a:off x="-182093" y="6134793"/>
            <a:ext cx="9436022" cy="1019636"/>
            <a:chOff x="-182093" y="6134793"/>
            <a:chExt cx="9436022" cy="1019636"/>
          </a:xfrm>
        </p:grpSpPr>
        <p:grpSp>
          <p:nvGrpSpPr>
            <p:cNvPr id="223" name="Group 222"/>
            <p:cNvGrpSpPr/>
            <p:nvPr/>
          </p:nvGrpSpPr>
          <p:grpSpPr>
            <a:xfrm>
              <a:off x="-182093" y="6134793"/>
              <a:ext cx="471332" cy="494607"/>
              <a:chOff x="-2147732" y="6134793"/>
              <a:chExt cx="471332" cy="494607"/>
            </a:xfrm>
          </p:grpSpPr>
          <p:sp>
            <p:nvSpPr>
              <p:cNvPr id="425" name="Rectangle 4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6" name="Freeform 4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7" name="Freeform 4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8" name="Freeform 4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0" name="Group 229"/>
            <p:cNvGrpSpPr/>
            <p:nvPr/>
          </p:nvGrpSpPr>
          <p:grpSpPr>
            <a:xfrm>
              <a:off x="289239" y="6134793"/>
              <a:ext cx="471332" cy="494607"/>
              <a:chOff x="-2147732" y="6134793"/>
              <a:chExt cx="471332" cy="494607"/>
            </a:xfrm>
          </p:grpSpPr>
          <p:sp>
            <p:nvSpPr>
              <p:cNvPr id="421" name="Rectangle 4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2" name="Freeform 4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3" name="Freeform 4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4" name="Freeform 4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1" name="Group 230"/>
            <p:cNvGrpSpPr/>
            <p:nvPr/>
          </p:nvGrpSpPr>
          <p:grpSpPr>
            <a:xfrm>
              <a:off x="761746" y="6134793"/>
              <a:ext cx="471332" cy="494607"/>
              <a:chOff x="-2147732" y="6134793"/>
              <a:chExt cx="471332" cy="494607"/>
            </a:xfrm>
          </p:grpSpPr>
          <p:sp>
            <p:nvSpPr>
              <p:cNvPr id="417" name="Rectangle 4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8" name="Freeform 4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9" name="Freeform 4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0" name="Freeform 4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2" name="Group 231"/>
            <p:cNvGrpSpPr/>
            <p:nvPr/>
          </p:nvGrpSpPr>
          <p:grpSpPr>
            <a:xfrm>
              <a:off x="1242830" y="6134793"/>
              <a:ext cx="471332" cy="494607"/>
              <a:chOff x="-2147732" y="6134793"/>
              <a:chExt cx="471332" cy="494607"/>
            </a:xfrm>
          </p:grpSpPr>
          <p:sp>
            <p:nvSpPr>
              <p:cNvPr id="413" name="Rectangle 4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4" name="Freeform 4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5" name="Freeform 4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6" name="Freeform 4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3" name="Group 232"/>
            <p:cNvGrpSpPr/>
            <p:nvPr/>
          </p:nvGrpSpPr>
          <p:grpSpPr>
            <a:xfrm>
              <a:off x="1717574" y="6134793"/>
              <a:ext cx="471332" cy="494607"/>
              <a:chOff x="-2147732" y="6134793"/>
              <a:chExt cx="471332" cy="494607"/>
            </a:xfrm>
          </p:grpSpPr>
          <p:sp>
            <p:nvSpPr>
              <p:cNvPr id="409" name="Rectangle 4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0" name="Freeform 4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1" name="Freeform 4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2" name="Freeform 4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4" name="Group 233"/>
            <p:cNvGrpSpPr/>
            <p:nvPr/>
          </p:nvGrpSpPr>
          <p:grpSpPr>
            <a:xfrm>
              <a:off x="2188906" y="6134793"/>
              <a:ext cx="471332" cy="494607"/>
              <a:chOff x="-2147732" y="6134793"/>
              <a:chExt cx="471332" cy="494607"/>
            </a:xfrm>
          </p:grpSpPr>
          <p:sp>
            <p:nvSpPr>
              <p:cNvPr id="405" name="Rectangle 4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6" name="Freeform 4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7" name="Freeform 4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8" name="Freeform 4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5" name="Group 234"/>
            <p:cNvGrpSpPr/>
            <p:nvPr/>
          </p:nvGrpSpPr>
          <p:grpSpPr>
            <a:xfrm>
              <a:off x="2660238" y="6134793"/>
              <a:ext cx="471332" cy="494607"/>
              <a:chOff x="-2147732" y="6134793"/>
              <a:chExt cx="471332" cy="494607"/>
            </a:xfrm>
          </p:grpSpPr>
          <p:sp>
            <p:nvSpPr>
              <p:cNvPr id="401" name="Rectangle 4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2" name="Freeform 4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3" name="Freeform 4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4" name="Freeform 4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6" name="Group 235"/>
            <p:cNvGrpSpPr/>
            <p:nvPr/>
          </p:nvGrpSpPr>
          <p:grpSpPr>
            <a:xfrm>
              <a:off x="3127569" y="6134793"/>
              <a:ext cx="471332" cy="494607"/>
              <a:chOff x="-2147732" y="6134793"/>
              <a:chExt cx="471332" cy="494607"/>
            </a:xfrm>
          </p:grpSpPr>
          <p:sp>
            <p:nvSpPr>
              <p:cNvPr id="397" name="Rectangle 3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8" name="Freeform 3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9" name="Freeform 3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0" name="Freeform 3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7" name="Group 236"/>
            <p:cNvGrpSpPr/>
            <p:nvPr/>
          </p:nvGrpSpPr>
          <p:grpSpPr>
            <a:xfrm>
              <a:off x="3598901" y="6134793"/>
              <a:ext cx="471332" cy="494607"/>
              <a:chOff x="-2147732" y="6134793"/>
              <a:chExt cx="471332" cy="494607"/>
            </a:xfrm>
          </p:grpSpPr>
          <p:sp>
            <p:nvSpPr>
              <p:cNvPr id="393" name="Rectangle 3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4" name="Freeform 3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5" name="Freeform 3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6" name="Freeform 3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8" name="Group 237"/>
            <p:cNvGrpSpPr/>
            <p:nvPr/>
          </p:nvGrpSpPr>
          <p:grpSpPr>
            <a:xfrm>
              <a:off x="4060258" y="6134793"/>
              <a:ext cx="471332" cy="494607"/>
              <a:chOff x="-2147732" y="6134793"/>
              <a:chExt cx="471332" cy="494607"/>
            </a:xfrm>
          </p:grpSpPr>
          <p:sp>
            <p:nvSpPr>
              <p:cNvPr id="389" name="Rectangle 3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0" name="Freeform 3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1" name="Freeform 3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2" name="Freeform 3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9" name="Group 238"/>
            <p:cNvGrpSpPr/>
            <p:nvPr/>
          </p:nvGrpSpPr>
          <p:grpSpPr>
            <a:xfrm>
              <a:off x="4537002" y="6134793"/>
              <a:ext cx="471332" cy="494607"/>
              <a:chOff x="-2147732" y="6134793"/>
              <a:chExt cx="471332" cy="494607"/>
            </a:xfrm>
          </p:grpSpPr>
          <p:sp>
            <p:nvSpPr>
              <p:cNvPr id="385" name="Rectangle 3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6" name="Freeform 3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7" name="Freeform 3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8" name="Freeform 3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0" name="Group 239"/>
            <p:cNvGrpSpPr/>
            <p:nvPr/>
          </p:nvGrpSpPr>
          <p:grpSpPr>
            <a:xfrm>
              <a:off x="5008334" y="6134793"/>
              <a:ext cx="471332" cy="494607"/>
              <a:chOff x="-2147732" y="6134793"/>
              <a:chExt cx="471332" cy="494607"/>
            </a:xfrm>
          </p:grpSpPr>
          <p:sp>
            <p:nvSpPr>
              <p:cNvPr id="381" name="Rectangle 3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2" name="Freeform 3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3" name="Freeform 3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4" name="Freeform 3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1" name="Group 240"/>
            <p:cNvGrpSpPr/>
            <p:nvPr/>
          </p:nvGrpSpPr>
          <p:grpSpPr>
            <a:xfrm>
              <a:off x="5487290" y="6134793"/>
              <a:ext cx="471332" cy="494607"/>
              <a:chOff x="-2147732" y="6134793"/>
              <a:chExt cx="471332" cy="494607"/>
            </a:xfrm>
          </p:grpSpPr>
          <p:sp>
            <p:nvSpPr>
              <p:cNvPr id="377" name="Rectangle 3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8" name="Freeform 3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9" name="Freeform 3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0" name="Freeform 3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2" name="Group 241"/>
            <p:cNvGrpSpPr/>
            <p:nvPr/>
          </p:nvGrpSpPr>
          <p:grpSpPr>
            <a:xfrm>
              <a:off x="5958622" y="6134793"/>
              <a:ext cx="471332" cy="494607"/>
              <a:chOff x="-2147732" y="6134793"/>
              <a:chExt cx="471332" cy="494607"/>
            </a:xfrm>
          </p:grpSpPr>
          <p:sp>
            <p:nvSpPr>
              <p:cNvPr id="373" name="Rectangle 3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4" name="Freeform 3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5" name="Freeform 3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6" name="Freeform 3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3" name="Group 242"/>
            <p:cNvGrpSpPr/>
            <p:nvPr/>
          </p:nvGrpSpPr>
          <p:grpSpPr>
            <a:xfrm>
              <a:off x="6429954" y="6134793"/>
              <a:ext cx="471332" cy="494607"/>
              <a:chOff x="-2147732" y="6134793"/>
              <a:chExt cx="471332" cy="494607"/>
            </a:xfrm>
          </p:grpSpPr>
          <p:sp>
            <p:nvSpPr>
              <p:cNvPr id="369" name="Rectangle 3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0" name="Freeform 3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1" name="Freeform 3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2" name="Freeform 3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4" name="Group 243"/>
            <p:cNvGrpSpPr/>
            <p:nvPr/>
          </p:nvGrpSpPr>
          <p:grpSpPr>
            <a:xfrm>
              <a:off x="6907244" y="6134793"/>
              <a:ext cx="471332" cy="494607"/>
              <a:chOff x="-2147732" y="6134793"/>
              <a:chExt cx="471332" cy="494607"/>
            </a:xfrm>
          </p:grpSpPr>
          <p:sp>
            <p:nvSpPr>
              <p:cNvPr id="365" name="Rectangle 36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6" name="Freeform 36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7" name="Freeform 36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8" name="Freeform 36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5" name="Group 244"/>
            <p:cNvGrpSpPr/>
            <p:nvPr/>
          </p:nvGrpSpPr>
          <p:grpSpPr>
            <a:xfrm>
              <a:off x="7378576" y="6134793"/>
              <a:ext cx="471332" cy="494607"/>
              <a:chOff x="-2147732" y="6134793"/>
              <a:chExt cx="471332" cy="494607"/>
            </a:xfrm>
          </p:grpSpPr>
          <p:sp>
            <p:nvSpPr>
              <p:cNvPr id="361" name="Rectangle 3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2" name="Freeform 3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3" name="Freeform 3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4" name="Freeform 3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6" name="Group 245"/>
            <p:cNvGrpSpPr/>
            <p:nvPr/>
          </p:nvGrpSpPr>
          <p:grpSpPr>
            <a:xfrm>
              <a:off x="7839933" y="6134793"/>
              <a:ext cx="471332" cy="494607"/>
              <a:chOff x="-2147732" y="6134793"/>
              <a:chExt cx="471332" cy="494607"/>
            </a:xfrm>
          </p:grpSpPr>
          <p:sp>
            <p:nvSpPr>
              <p:cNvPr id="357" name="Rectangle 35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8" name="Freeform 35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9" name="Freeform 35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0" name="Freeform 35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7" name="Group 246"/>
            <p:cNvGrpSpPr/>
            <p:nvPr/>
          </p:nvGrpSpPr>
          <p:grpSpPr>
            <a:xfrm>
              <a:off x="8311265" y="6134793"/>
              <a:ext cx="471332" cy="494607"/>
              <a:chOff x="-2147732" y="6134793"/>
              <a:chExt cx="471332" cy="494607"/>
            </a:xfrm>
          </p:grpSpPr>
          <p:sp>
            <p:nvSpPr>
              <p:cNvPr id="353" name="Rectangle 35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4" name="Freeform 35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5" name="Freeform 35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6" name="Freeform 35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8" name="Group 247"/>
            <p:cNvGrpSpPr/>
            <p:nvPr/>
          </p:nvGrpSpPr>
          <p:grpSpPr>
            <a:xfrm>
              <a:off x="8782597" y="6134793"/>
              <a:ext cx="471332" cy="494607"/>
              <a:chOff x="-2147732" y="6134793"/>
              <a:chExt cx="471332" cy="494607"/>
            </a:xfrm>
          </p:grpSpPr>
          <p:sp>
            <p:nvSpPr>
              <p:cNvPr id="349" name="Rectangle 34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0" name="Freeform 34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1" name="Freeform 35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2" name="Freeform 35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9" name="Group 248"/>
            <p:cNvGrpSpPr/>
            <p:nvPr/>
          </p:nvGrpSpPr>
          <p:grpSpPr>
            <a:xfrm>
              <a:off x="-182093" y="6659822"/>
              <a:ext cx="471332" cy="494607"/>
              <a:chOff x="-2147732" y="6134793"/>
              <a:chExt cx="471332" cy="494607"/>
            </a:xfrm>
          </p:grpSpPr>
          <p:sp>
            <p:nvSpPr>
              <p:cNvPr id="345" name="Rectangle 34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6" name="Freeform 34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7" name="Freeform 34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8" name="Freeform 34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0" name="Group 249"/>
            <p:cNvGrpSpPr/>
            <p:nvPr/>
          </p:nvGrpSpPr>
          <p:grpSpPr>
            <a:xfrm>
              <a:off x="289239" y="6659822"/>
              <a:ext cx="471332" cy="494607"/>
              <a:chOff x="-2147732" y="6134793"/>
              <a:chExt cx="471332" cy="494607"/>
            </a:xfrm>
          </p:grpSpPr>
          <p:sp>
            <p:nvSpPr>
              <p:cNvPr id="341" name="Rectangle 34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2" name="Freeform 34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3" name="Freeform 34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4" name="Freeform 34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1" name="Group 250"/>
            <p:cNvGrpSpPr/>
            <p:nvPr/>
          </p:nvGrpSpPr>
          <p:grpSpPr>
            <a:xfrm>
              <a:off x="761746" y="6659822"/>
              <a:ext cx="471332" cy="494607"/>
              <a:chOff x="-2147732" y="6134793"/>
              <a:chExt cx="471332" cy="494607"/>
            </a:xfrm>
          </p:grpSpPr>
          <p:sp>
            <p:nvSpPr>
              <p:cNvPr id="337" name="Rectangle 33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8" name="Freeform 33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9" name="Freeform 33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0" name="Freeform 33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2" name="Group 251"/>
            <p:cNvGrpSpPr/>
            <p:nvPr/>
          </p:nvGrpSpPr>
          <p:grpSpPr>
            <a:xfrm>
              <a:off x="1242830" y="6659822"/>
              <a:ext cx="471332" cy="494607"/>
              <a:chOff x="-2147732" y="6134793"/>
              <a:chExt cx="471332" cy="494607"/>
            </a:xfrm>
          </p:grpSpPr>
          <p:sp>
            <p:nvSpPr>
              <p:cNvPr id="333" name="Rectangle 33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4" name="Freeform 33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5" name="Freeform 33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6" name="Freeform 33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3" name="Group 252"/>
            <p:cNvGrpSpPr/>
            <p:nvPr/>
          </p:nvGrpSpPr>
          <p:grpSpPr>
            <a:xfrm>
              <a:off x="1717574" y="6659822"/>
              <a:ext cx="471332" cy="494607"/>
              <a:chOff x="-2147732" y="6134793"/>
              <a:chExt cx="471332" cy="494607"/>
            </a:xfrm>
          </p:grpSpPr>
          <p:sp>
            <p:nvSpPr>
              <p:cNvPr id="329" name="Rectangle 32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0" name="Freeform 32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1" name="Freeform 33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2" name="Freeform 33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4" name="Group 253"/>
            <p:cNvGrpSpPr/>
            <p:nvPr/>
          </p:nvGrpSpPr>
          <p:grpSpPr>
            <a:xfrm>
              <a:off x="2188906" y="6659822"/>
              <a:ext cx="471332" cy="494607"/>
              <a:chOff x="-2147732" y="6134793"/>
              <a:chExt cx="471332" cy="494607"/>
            </a:xfrm>
          </p:grpSpPr>
          <p:sp>
            <p:nvSpPr>
              <p:cNvPr id="325" name="Rectangle 3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6" name="Freeform 3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7" name="Freeform 3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8" name="Freeform 3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5" name="Group 254"/>
            <p:cNvGrpSpPr/>
            <p:nvPr/>
          </p:nvGrpSpPr>
          <p:grpSpPr>
            <a:xfrm>
              <a:off x="2660238" y="6659822"/>
              <a:ext cx="471332" cy="494607"/>
              <a:chOff x="-2147732" y="6134793"/>
              <a:chExt cx="471332" cy="494607"/>
            </a:xfrm>
          </p:grpSpPr>
          <p:sp>
            <p:nvSpPr>
              <p:cNvPr id="321" name="Rectangle 3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2" name="Freeform 3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3" name="Freeform 3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4" name="Freeform 3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6" name="Group 255"/>
            <p:cNvGrpSpPr/>
            <p:nvPr/>
          </p:nvGrpSpPr>
          <p:grpSpPr>
            <a:xfrm>
              <a:off x="3127569" y="6659822"/>
              <a:ext cx="471332" cy="494607"/>
              <a:chOff x="-2147732" y="6134793"/>
              <a:chExt cx="471332" cy="494607"/>
            </a:xfrm>
          </p:grpSpPr>
          <p:sp>
            <p:nvSpPr>
              <p:cNvPr id="317" name="Rectangle 3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8" name="Freeform 3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9" name="Freeform 3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0" name="Freeform 3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7" name="Group 256"/>
            <p:cNvGrpSpPr/>
            <p:nvPr/>
          </p:nvGrpSpPr>
          <p:grpSpPr>
            <a:xfrm>
              <a:off x="3598901" y="6659822"/>
              <a:ext cx="471332" cy="494607"/>
              <a:chOff x="-2147732" y="6134793"/>
              <a:chExt cx="471332" cy="494607"/>
            </a:xfrm>
          </p:grpSpPr>
          <p:sp>
            <p:nvSpPr>
              <p:cNvPr id="313" name="Rectangle 3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4" name="Freeform 3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5" name="Freeform 3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6" name="Freeform 3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8" name="Group 257"/>
            <p:cNvGrpSpPr/>
            <p:nvPr/>
          </p:nvGrpSpPr>
          <p:grpSpPr>
            <a:xfrm>
              <a:off x="4060258" y="6659822"/>
              <a:ext cx="471332" cy="494607"/>
              <a:chOff x="-2147732" y="6134793"/>
              <a:chExt cx="471332" cy="494607"/>
            </a:xfrm>
          </p:grpSpPr>
          <p:sp>
            <p:nvSpPr>
              <p:cNvPr id="309" name="Rectangle 3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0" name="Freeform 3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1" name="Freeform 3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2" name="Freeform 3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9" name="Group 258"/>
            <p:cNvGrpSpPr/>
            <p:nvPr/>
          </p:nvGrpSpPr>
          <p:grpSpPr>
            <a:xfrm>
              <a:off x="4537002" y="6659822"/>
              <a:ext cx="471332" cy="494607"/>
              <a:chOff x="-2147732" y="6134793"/>
              <a:chExt cx="471332" cy="494607"/>
            </a:xfrm>
          </p:grpSpPr>
          <p:sp>
            <p:nvSpPr>
              <p:cNvPr id="305" name="Rectangle 3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6" name="Freeform 3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7" name="Freeform 3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8" name="Freeform 3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0" name="Group 259"/>
            <p:cNvGrpSpPr/>
            <p:nvPr/>
          </p:nvGrpSpPr>
          <p:grpSpPr>
            <a:xfrm>
              <a:off x="5008334" y="6659822"/>
              <a:ext cx="471332" cy="494607"/>
              <a:chOff x="-2147732" y="6134793"/>
              <a:chExt cx="471332" cy="494607"/>
            </a:xfrm>
          </p:grpSpPr>
          <p:sp>
            <p:nvSpPr>
              <p:cNvPr id="301" name="Rectangle 3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2" name="Freeform 3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3" name="Freeform 3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4" name="Freeform 3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1" name="Group 260"/>
            <p:cNvGrpSpPr/>
            <p:nvPr/>
          </p:nvGrpSpPr>
          <p:grpSpPr>
            <a:xfrm>
              <a:off x="5487290" y="6659822"/>
              <a:ext cx="471332" cy="494607"/>
              <a:chOff x="-2147732" y="6134793"/>
              <a:chExt cx="471332" cy="494607"/>
            </a:xfrm>
          </p:grpSpPr>
          <p:sp>
            <p:nvSpPr>
              <p:cNvPr id="297" name="Rectangle 2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8" name="Freeform 2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9" name="Freeform 2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0" name="Freeform 2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2" name="Group 261"/>
            <p:cNvGrpSpPr/>
            <p:nvPr/>
          </p:nvGrpSpPr>
          <p:grpSpPr>
            <a:xfrm>
              <a:off x="5958622" y="6659822"/>
              <a:ext cx="471332" cy="494607"/>
              <a:chOff x="-2147732" y="6134793"/>
              <a:chExt cx="471332" cy="494607"/>
            </a:xfrm>
          </p:grpSpPr>
          <p:sp>
            <p:nvSpPr>
              <p:cNvPr id="293" name="Rectangle 2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4" name="Freeform 2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5" name="Freeform 2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6" name="Freeform 2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3" name="Group 262"/>
            <p:cNvGrpSpPr/>
            <p:nvPr/>
          </p:nvGrpSpPr>
          <p:grpSpPr>
            <a:xfrm>
              <a:off x="6429954" y="6659822"/>
              <a:ext cx="471332" cy="494607"/>
              <a:chOff x="-2147732" y="6134793"/>
              <a:chExt cx="471332" cy="494607"/>
            </a:xfrm>
          </p:grpSpPr>
          <p:sp>
            <p:nvSpPr>
              <p:cNvPr id="289" name="Rectangle 2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0" name="Freeform 2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1" name="Freeform 2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2" name="Freeform 2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4" name="Group 263"/>
            <p:cNvGrpSpPr/>
            <p:nvPr/>
          </p:nvGrpSpPr>
          <p:grpSpPr>
            <a:xfrm>
              <a:off x="6907244" y="6659822"/>
              <a:ext cx="471332" cy="494607"/>
              <a:chOff x="-2147732" y="6134793"/>
              <a:chExt cx="471332" cy="494607"/>
            </a:xfrm>
          </p:grpSpPr>
          <p:sp>
            <p:nvSpPr>
              <p:cNvPr id="285" name="Rectangle 2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6" name="Freeform 2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7" name="Freeform 2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8" name="Freeform 2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5" name="Group 264"/>
            <p:cNvGrpSpPr/>
            <p:nvPr/>
          </p:nvGrpSpPr>
          <p:grpSpPr>
            <a:xfrm>
              <a:off x="7378576" y="6659822"/>
              <a:ext cx="471332" cy="494607"/>
              <a:chOff x="-2147732" y="6134793"/>
              <a:chExt cx="471332" cy="494607"/>
            </a:xfrm>
          </p:grpSpPr>
          <p:sp>
            <p:nvSpPr>
              <p:cNvPr id="281" name="Rectangle 2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2" name="Freeform 2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3" name="Freeform 2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4" name="Freeform 2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6" name="Group 265"/>
            <p:cNvGrpSpPr/>
            <p:nvPr/>
          </p:nvGrpSpPr>
          <p:grpSpPr>
            <a:xfrm>
              <a:off x="7839933" y="6659822"/>
              <a:ext cx="471332" cy="494607"/>
              <a:chOff x="-2147732" y="6134793"/>
              <a:chExt cx="471332" cy="494607"/>
            </a:xfrm>
          </p:grpSpPr>
          <p:sp>
            <p:nvSpPr>
              <p:cNvPr id="277" name="Rectangle 2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8" name="Freeform 2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9" name="Freeform 2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0" name="Freeform 2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7" name="Group 266"/>
            <p:cNvGrpSpPr/>
            <p:nvPr/>
          </p:nvGrpSpPr>
          <p:grpSpPr>
            <a:xfrm>
              <a:off x="8311265" y="6659822"/>
              <a:ext cx="471332" cy="494607"/>
              <a:chOff x="-2147732" y="6134793"/>
              <a:chExt cx="471332" cy="494607"/>
            </a:xfrm>
          </p:grpSpPr>
          <p:sp>
            <p:nvSpPr>
              <p:cNvPr id="273" name="Rectangle 2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4" name="Freeform 2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5" name="Freeform 2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6" name="Freeform 2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8" name="Group 267"/>
            <p:cNvGrpSpPr/>
            <p:nvPr/>
          </p:nvGrpSpPr>
          <p:grpSpPr>
            <a:xfrm>
              <a:off x="8782597" y="6659822"/>
              <a:ext cx="471332" cy="494607"/>
              <a:chOff x="-2147732" y="6134793"/>
              <a:chExt cx="471332" cy="494607"/>
            </a:xfrm>
          </p:grpSpPr>
          <p:sp>
            <p:nvSpPr>
              <p:cNvPr id="269" name="Rectangle 2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0" name="Freeform 2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1" name="Freeform 2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2" name="Freeform 2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oup 6"/>
          <p:cNvGrpSpPr>
            <a:grpSpLocks/>
          </p:cNvGrpSpPr>
          <p:nvPr/>
        </p:nvGrpSpPr>
        <p:grpSpPr bwMode="auto">
          <a:xfrm>
            <a:off x="0" y="5676900"/>
            <a:ext cx="9144000" cy="1181100"/>
            <a:chOff x="0" y="5676900"/>
            <a:chExt cx="9144000" cy="1181100"/>
          </a:xfrm>
        </p:grpSpPr>
        <p:sp>
          <p:nvSpPr>
            <p:cNvPr id="8" name="Rectangle 7"/>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9" name="TextBox 8"/>
            <p:cNvSpPr txBox="1"/>
            <p:nvPr/>
          </p:nvSpPr>
          <p:spPr>
            <a:xfrm>
              <a:off x="228600" y="5810250"/>
              <a:ext cx="8724900" cy="646113"/>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Games often begin as a prototype</a:t>
              </a:r>
            </a:p>
          </p:txBody>
        </p:sp>
      </p:grpSp>
      <p:sp>
        <p:nvSpPr>
          <p:cNvPr id="26628" name="TextBox 9"/>
          <p:cNvSpPr txBox="1">
            <a:spLocks noChangeArrowheads="1"/>
          </p:cNvSpPr>
          <p:nvPr/>
        </p:nvSpPr>
        <p:spPr bwMode="auto">
          <a:xfrm>
            <a:off x="228600" y="6543675"/>
            <a:ext cx="8724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1000" b="1">
                <a:solidFill>
                  <a:schemeClr val="bg1"/>
                </a:solidFill>
              </a:rPr>
              <a:t>Creative Commons photo credit: Kars Alfrink </a:t>
            </a:r>
            <a:r>
              <a:rPr lang="en-CA" altLang="en-US" sz="1000" b="1">
                <a:solidFill>
                  <a:schemeClr val="bg1"/>
                </a:solidFill>
                <a:hlinkClick r:id="rId4"/>
              </a:rPr>
              <a:t>https://www.flickr.com/photos/kaeru/11046883834</a:t>
            </a:r>
            <a:r>
              <a:rPr lang="en-CA" altLang="en-US" sz="1000" b="1">
                <a:solidFill>
                  <a:schemeClr val="bg1"/>
                </a:solidFill>
              </a:rPr>
              <a:t> </a:t>
            </a:r>
            <a:endParaRPr lang="en-CA" altLang="en-US" sz="1000">
              <a:solidFill>
                <a:schemeClr val="bg1"/>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Finished Map"/>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4"/>
          <p:cNvGrpSpPr>
            <a:grpSpLocks/>
          </p:cNvGrpSpPr>
          <p:nvPr/>
        </p:nvGrpSpPr>
        <p:grpSpPr bwMode="auto">
          <a:xfrm>
            <a:off x="0" y="5676900"/>
            <a:ext cx="9144000" cy="1181100"/>
            <a:chOff x="0" y="5676900"/>
            <a:chExt cx="9144000" cy="1181100"/>
          </a:xfrm>
        </p:grpSpPr>
        <p:sp>
          <p:nvSpPr>
            <p:cNvPr id="6" name="Rectangle 5"/>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7" name="TextBox 6"/>
            <p:cNvSpPr txBox="1"/>
            <p:nvPr/>
          </p:nvSpPr>
          <p:spPr>
            <a:xfrm>
              <a:off x="228600" y="5810250"/>
              <a:ext cx="8724900" cy="923925"/>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Building a </a:t>
              </a:r>
              <a:r>
                <a:rPr lang="en-CA" sz="3600" b="1" dirty="0" err="1">
                  <a:solidFill>
                    <a:schemeClr val="bg1"/>
                  </a:solidFill>
                  <a:effectLst>
                    <a:outerShdw blurRad="38100" dist="38100" dir="2700000" algn="tl">
                      <a:srgbClr val="000000">
                        <a:alpha val="43137"/>
                      </a:srgbClr>
                    </a:outerShdw>
                  </a:effectLst>
                  <a:latin typeface="+mn-lt"/>
                  <a:ea typeface="+mn-ea"/>
                  <a:cs typeface="+mn-cs"/>
                </a:rPr>
                <a:t>sim</a:t>
              </a:r>
              <a:r>
                <a:rPr lang="en-CA" sz="3600" b="1" dirty="0">
                  <a:solidFill>
                    <a:schemeClr val="bg1"/>
                  </a:solidFill>
                  <a:effectLst>
                    <a:outerShdw blurRad="38100" dist="38100" dir="2700000" algn="tl">
                      <a:srgbClr val="000000">
                        <a:alpha val="43137"/>
                      </a:srgbClr>
                    </a:outerShdw>
                  </a:effectLst>
                  <a:latin typeface="+mn-lt"/>
                  <a:ea typeface="+mn-ea"/>
                  <a:cs typeface="+mn-cs"/>
                </a:rPr>
                <a:t> prototype</a:t>
              </a:r>
            </a:p>
            <a:p>
              <a:pPr fontAlgn="auto">
                <a:spcBef>
                  <a:spcPts val="0"/>
                </a:spcBef>
                <a:spcAft>
                  <a:spcPts val="0"/>
                </a:spcAft>
                <a:defRPr/>
              </a:pPr>
              <a:r>
                <a:rPr lang="en-CA" i="1" dirty="0">
                  <a:solidFill>
                    <a:schemeClr val="bg1"/>
                  </a:solidFill>
                  <a:latin typeface="+mn-lt"/>
                  <a:ea typeface="+mn-ea"/>
                  <a:cs typeface="+mn-cs"/>
                </a:rPr>
                <a:t>Post-it Notes may become your new best friend</a:t>
              </a:r>
            </a:p>
          </p:txBody>
        </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9" name="Freeform 8"/>
          <p:cNvSpPr/>
          <p:nvPr/>
        </p:nvSpPr>
        <p:spPr>
          <a:xfrm>
            <a:off x="6059488" y="5649913"/>
            <a:ext cx="1966912" cy="577850"/>
          </a:xfrm>
          <a:custGeom>
            <a:avLst/>
            <a:gdLst>
              <a:gd name="connsiteX0" fmla="*/ 43132 w 1967023"/>
              <a:gd name="connsiteY0" fmla="*/ 508958 h 577970"/>
              <a:gd name="connsiteX1" fmla="*/ 51759 w 1967023"/>
              <a:gd name="connsiteY1" fmla="*/ 465826 h 577970"/>
              <a:gd name="connsiteX2" fmla="*/ 25879 w 1967023"/>
              <a:gd name="connsiteY2" fmla="*/ 457200 h 577970"/>
              <a:gd name="connsiteX3" fmla="*/ 0 w 1967023"/>
              <a:gd name="connsiteY3" fmla="*/ 439947 h 577970"/>
              <a:gd name="connsiteX4" fmla="*/ 8626 w 1967023"/>
              <a:gd name="connsiteY4" fmla="*/ 396815 h 577970"/>
              <a:gd name="connsiteX5" fmla="*/ 34506 w 1967023"/>
              <a:gd name="connsiteY5" fmla="*/ 379562 h 577970"/>
              <a:gd name="connsiteX6" fmla="*/ 51759 w 1967023"/>
              <a:gd name="connsiteY6" fmla="*/ 353683 h 577970"/>
              <a:gd name="connsiteX7" fmla="*/ 60385 w 1967023"/>
              <a:gd name="connsiteY7" fmla="*/ 327804 h 577970"/>
              <a:gd name="connsiteX8" fmla="*/ 138023 w 1967023"/>
              <a:gd name="connsiteY8" fmla="*/ 284672 h 577970"/>
              <a:gd name="connsiteX9" fmla="*/ 155275 w 1967023"/>
              <a:gd name="connsiteY9" fmla="*/ 258792 h 577970"/>
              <a:gd name="connsiteX10" fmla="*/ 207034 w 1967023"/>
              <a:gd name="connsiteY10" fmla="*/ 241540 h 577970"/>
              <a:gd name="connsiteX11" fmla="*/ 232913 w 1967023"/>
              <a:gd name="connsiteY11" fmla="*/ 232913 h 577970"/>
              <a:gd name="connsiteX12" fmla="*/ 284672 w 1967023"/>
              <a:gd name="connsiteY12" fmla="*/ 198407 h 577970"/>
              <a:gd name="connsiteX13" fmla="*/ 301925 w 1967023"/>
              <a:gd name="connsiteY13" fmla="*/ 146649 h 577970"/>
              <a:gd name="connsiteX14" fmla="*/ 327804 w 1967023"/>
              <a:gd name="connsiteY14" fmla="*/ 94890 h 577970"/>
              <a:gd name="connsiteX15" fmla="*/ 336430 w 1967023"/>
              <a:gd name="connsiteY15" fmla="*/ 51758 h 577970"/>
              <a:gd name="connsiteX16" fmla="*/ 396815 w 1967023"/>
              <a:gd name="connsiteY16" fmla="*/ 43132 h 577970"/>
              <a:gd name="connsiteX17" fmla="*/ 439947 w 1967023"/>
              <a:gd name="connsiteY17" fmla="*/ 8626 h 577970"/>
              <a:gd name="connsiteX18" fmla="*/ 474453 w 1967023"/>
              <a:gd name="connsiteY18" fmla="*/ 0 h 577970"/>
              <a:gd name="connsiteX19" fmla="*/ 526211 w 1967023"/>
              <a:gd name="connsiteY19" fmla="*/ 25879 h 577970"/>
              <a:gd name="connsiteX20" fmla="*/ 534838 w 1967023"/>
              <a:gd name="connsiteY20" fmla="*/ 51758 h 577970"/>
              <a:gd name="connsiteX21" fmla="*/ 586596 w 1967023"/>
              <a:gd name="connsiteY21" fmla="*/ 86264 h 577970"/>
              <a:gd name="connsiteX22" fmla="*/ 638355 w 1967023"/>
              <a:gd name="connsiteY22" fmla="*/ 112143 h 577970"/>
              <a:gd name="connsiteX23" fmla="*/ 664234 w 1967023"/>
              <a:gd name="connsiteY23" fmla="*/ 103517 h 577970"/>
              <a:gd name="connsiteX24" fmla="*/ 690113 w 1967023"/>
              <a:gd name="connsiteY24" fmla="*/ 181155 h 577970"/>
              <a:gd name="connsiteX25" fmla="*/ 698740 w 1967023"/>
              <a:gd name="connsiteY25" fmla="*/ 207034 h 577970"/>
              <a:gd name="connsiteX26" fmla="*/ 724619 w 1967023"/>
              <a:gd name="connsiteY26" fmla="*/ 224287 h 577970"/>
              <a:gd name="connsiteX27" fmla="*/ 793630 w 1967023"/>
              <a:gd name="connsiteY27" fmla="*/ 181155 h 577970"/>
              <a:gd name="connsiteX28" fmla="*/ 802257 w 1967023"/>
              <a:gd name="connsiteY28" fmla="*/ 155275 h 577970"/>
              <a:gd name="connsiteX29" fmla="*/ 836762 w 1967023"/>
              <a:gd name="connsiteY29" fmla="*/ 77638 h 577970"/>
              <a:gd name="connsiteX30" fmla="*/ 888521 w 1967023"/>
              <a:gd name="connsiteY30" fmla="*/ 69011 h 577970"/>
              <a:gd name="connsiteX31" fmla="*/ 914400 w 1967023"/>
              <a:gd name="connsiteY31" fmla="*/ 17253 h 577970"/>
              <a:gd name="connsiteX32" fmla="*/ 940279 w 1967023"/>
              <a:gd name="connsiteY32" fmla="*/ 8626 h 577970"/>
              <a:gd name="connsiteX33" fmla="*/ 1043796 w 1967023"/>
              <a:gd name="connsiteY33" fmla="*/ 34506 h 577970"/>
              <a:gd name="connsiteX34" fmla="*/ 1061049 w 1967023"/>
              <a:gd name="connsiteY34" fmla="*/ 60385 h 577970"/>
              <a:gd name="connsiteX35" fmla="*/ 1095555 w 1967023"/>
              <a:gd name="connsiteY35" fmla="*/ 103517 h 577970"/>
              <a:gd name="connsiteX36" fmla="*/ 1121434 w 1967023"/>
              <a:gd name="connsiteY36" fmla="*/ 94890 h 577970"/>
              <a:gd name="connsiteX37" fmla="*/ 1147313 w 1967023"/>
              <a:gd name="connsiteY37" fmla="*/ 103517 h 577970"/>
              <a:gd name="connsiteX38" fmla="*/ 1155940 w 1967023"/>
              <a:gd name="connsiteY38" fmla="*/ 129396 h 577970"/>
              <a:gd name="connsiteX39" fmla="*/ 1181819 w 1967023"/>
              <a:gd name="connsiteY39" fmla="*/ 155275 h 577970"/>
              <a:gd name="connsiteX40" fmla="*/ 1259457 w 1967023"/>
              <a:gd name="connsiteY40" fmla="*/ 198407 h 577970"/>
              <a:gd name="connsiteX41" fmla="*/ 1276709 w 1967023"/>
              <a:gd name="connsiteY41" fmla="*/ 94890 h 577970"/>
              <a:gd name="connsiteX42" fmla="*/ 1285336 w 1967023"/>
              <a:gd name="connsiteY42" fmla="*/ 69011 h 577970"/>
              <a:gd name="connsiteX43" fmla="*/ 1311215 w 1967023"/>
              <a:gd name="connsiteY43" fmla="*/ 60385 h 577970"/>
              <a:gd name="connsiteX44" fmla="*/ 1354347 w 1967023"/>
              <a:gd name="connsiteY44" fmla="*/ 51758 h 577970"/>
              <a:gd name="connsiteX45" fmla="*/ 1406106 w 1967023"/>
              <a:gd name="connsiteY45" fmla="*/ 17253 h 577970"/>
              <a:gd name="connsiteX46" fmla="*/ 1431985 w 1967023"/>
              <a:gd name="connsiteY46" fmla="*/ 0 h 577970"/>
              <a:gd name="connsiteX47" fmla="*/ 1466491 w 1967023"/>
              <a:gd name="connsiteY47" fmla="*/ 8626 h 577970"/>
              <a:gd name="connsiteX48" fmla="*/ 1518249 w 1967023"/>
              <a:gd name="connsiteY48" fmla="*/ 25879 h 577970"/>
              <a:gd name="connsiteX49" fmla="*/ 1544128 w 1967023"/>
              <a:gd name="connsiteY49" fmla="*/ 43132 h 577970"/>
              <a:gd name="connsiteX50" fmla="*/ 1570008 w 1967023"/>
              <a:gd name="connsiteY50" fmla="*/ 94890 h 577970"/>
              <a:gd name="connsiteX51" fmla="*/ 1587260 w 1967023"/>
              <a:gd name="connsiteY51" fmla="*/ 120770 h 577970"/>
              <a:gd name="connsiteX52" fmla="*/ 1673525 w 1967023"/>
              <a:gd name="connsiteY52" fmla="*/ 120770 h 577970"/>
              <a:gd name="connsiteX53" fmla="*/ 1699404 w 1967023"/>
              <a:gd name="connsiteY53" fmla="*/ 138023 h 577970"/>
              <a:gd name="connsiteX54" fmla="*/ 1716657 w 1967023"/>
              <a:gd name="connsiteY54" fmla="*/ 267419 h 577970"/>
              <a:gd name="connsiteX55" fmla="*/ 1733909 w 1967023"/>
              <a:gd name="connsiteY55" fmla="*/ 293298 h 577970"/>
              <a:gd name="connsiteX56" fmla="*/ 1759789 w 1967023"/>
              <a:gd name="connsiteY56" fmla="*/ 301924 h 577970"/>
              <a:gd name="connsiteX57" fmla="*/ 1777042 w 1967023"/>
              <a:gd name="connsiteY57" fmla="*/ 276045 h 577970"/>
              <a:gd name="connsiteX58" fmla="*/ 1785668 w 1967023"/>
              <a:gd name="connsiteY58" fmla="*/ 250166 h 577970"/>
              <a:gd name="connsiteX59" fmla="*/ 1811547 w 1967023"/>
              <a:gd name="connsiteY59" fmla="*/ 258792 h 577970"/>
              <a:gd name="connsiteX60" fmla="*/ 1837426 w 1967023"/>
              <a:gd name="connsiteY60" fmla="*/ 276045 h 577970"/>
              <a:gd name="connsiteX61" fmla="*/ 1820174 w 1967023"/>
              <a:gd name="connsiteY61" fmla="*/ 327804 h 577970"/>
              <a:gd name="connsiteX62" fmla="*/ 1828800 w 1967023"/>
              <a:gd name="connsiteY62" fmla="*/ 362309 h 577970"/>
              <a:gd name="connsiteX63" fmla="*/ 1880559 w 1967023"/>
              <a:gd name="connsiteY63" fmla="*/ 396815 h 577970"/>
              <a:gd name="connsiteX64" fmla="*/ 1958196 w 1967023"/>
              <a:gd name="connsiteY64" fmla="*/ 388189 h 577970"/>
              <a:gd name="connsiteX65" fmla="*/ 1966823 w 1967023"/>
              <a:gd name="connsiteY65" fmla="*/ 414068 h 577970"/>
              <a:gd name="connsiteX66" fmla="*/ 1923691 w 1967023"/>
              <a:gd name="connsiteY66" fmla="*/ 465826 h 577970"/>
              <a:gd name="connsiteX67" fmla="*/ 1897811 w 1967023"/>
              <a:gd name="connsiteY67" fmla="*/ 577970 h 577970"/>
              <a:gd name="connsiteX68" fmla="*/ 1449238 w 1967023"/>
              <a:gd name="connsiteY68" fmla="*/ 552090 h 577970"/>
              <a:gd name="connsiteX69" fmla="*/ 1397479 w 1967023"/>
              <a:gd name="connsiteY69" fmla="*/ 543464 h 577970"/>
              <a:gd name="connsiteX70" fmla="*/ 1259457 w 1967023"/>
              <a:gd name="connsiteY70" fmla="*/ 526211 h 577970"/>
              <a:gd name="connsiteX71" fmla="*/ 974785 w 1967023"/>
              <a:gd name="connsiteY71" fmla="*/ 534838 h 577970"/>
              <a:gd name="connsiteX72" fmla="*/ 931653 w 1967023"/>
              <a:gd name="connsiteY72" fmla="*/ 543464 h 577970"/>
              <a:gd name="connsiteX73" fmla="*/ 819509 w 1967023"/>
              <a:gd name="connsiteY73" fmla="*/ 560717 h 577970"/>
              <a:gd name="connsiteX74" fmla="*/ 362309 w 1967023"/>
              <a:gd name="connsiteY74" fmla="*/ 552090 h 577970"/>
              <a:gd name="connsiteX75" fmla="*/ 172528 w 1967023"/>
              <a:gd name="connsiteY75" fmla="*/ 534838 h 577970"/>
              <a:gd name="connsiteX76" fmla="*/ 86264 w 1967023"/>
              <a:gd name="connsiteY76" fmla="*/ 543464 h 577970"/>
              <a:gd name="connsiteX77" fmla="*/ 34506 w 1967023"/>
              <a:gd name="connsiteY77" fmla="*/ 552090 h 577970"/>
              <a:gd name="connsiteX78" fmla="*/ 17253 w 1967023"/>
              <a:gd name="connsiteY78" fmla="*/ 526211 h 577970"/>
              <a:gd name="connsiteX79" fmla="*/ 43132 w 1967023"/>
              <a:gd name="connsiteY79" fmla="*/ 508958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67023" h="577970">
                <a:moveTo>
                  <a:pt x="43132" y="508958"/>
                </a:moveTo>
                <a:cubicBezTo>
                  <a:pt x="48883" y="498894"/>
                  <a:pt x="56396" y="479736"/>
                  <a:pt x="51759" y="465826"/>
                </a:cubicBezTo>
                <a:cubicBezTo>
                  <a:pt x="48883" y="457199"/>
                  <a:pt x="34012" y="461267"/>
                  <a:pt x="25879" y="457200"/>
                </a:cubicBezTo>
                <a:cubicBezTo>
                  <a:pt x="16606" y="452564"/>
                  <a:pt x="8626" y="445698"/>
                  <a:pt x="0" y="439947"/>
                </a:cubicBezTo>
                <a:cubicBezTo>
                  <a:pt x="2875" y="425570"/>
                  <a:pt x="1352" y="409545"/>
                  <a:pt x="8626" y="396815"/>
                </a:cubicBezTo>
                <a:cubicBezTo>
                  <a:pt x="13770" y="387813"/>
                  <a:pt x="27175" y="386893"/>
                  <a:pt x="34506" y="379562"/>
                </a:cubicBezTo>
                <a:cubicBezTo>
                  <a:pt x="41837" y="372231"/>
                  <a:pt x="46008" y="362309"/>
                  <a:pt x="51759" y="353683"/>
                </a:cubicBezTo>
                <a:cubicBezTo>
                  <a:pt x="54634" y="345057"/>
                  <a:pt x="53955" y="334234"/>
                  <a:pt x="60385" y="327804"/>
                </a:cubicBezTo>
                <a:cubicBezTo>
                  <a:pt x="90049" y="298140"/>
                  <a:pt x="105479" y="295519"/>
                  <a:pt x="138023" y="284672"/>
                </a:cubicBezTo>
                <a:cubicBezTo>
                  <a:pt x="143774" y="276045"/>
                  <a:pt x="146483" y="264287"/>
                  <a:pt x="155275" y="258792"/>
                </a:cubicBezTo>
                <a:cubicBezTo>
                  <a:pt x="170697" y="249153"/>
                  <a:pt x="189781" y="247291"/>
                  <a:pt x="207034" y="241540"/>
                </a:cubicBezTo>
                <a:cubicBezTo>
                  <a:pt x="215660" y="238665"/>
                  <a:pt x="225347" y="237957"/>
                  <a:pt x="232913" y="232913"/>
                </a:cubicBezTo>
                <a:lnTo>
                  <a:pt x="284672" y="198407"/>
                </a:lnTo>
                <a:cubicBezTo>
                  <a:pt x="290423" y="181154"/>
                  <a:pt x="291838" y="161781"/>
                  <a:pt x="301925" y="146649"/>
                </a:cubicBezTo>
                <a:cubicBezTo>
                  <a:pt x="318791" y="121349"/>
                  <a:pt x="320661" y="123461"/>
                  <a:pt x="327804" y="94890"/>
                </a:cubicBezTo>
                <a:cubicBezTo>
                  <a:pt x="331360" y="80666"/>
                  <a:pt x="324700" y="60555"/>
                  <a:pt x="336430" y="51758"/>
                </a:cubicBezTo>
                <a:cubicBezTo>
                  <a:pt x="352696" y="39558"/>
                  <a:pt x="376687" y="46007"/>
                  <a:pt x="396815" y="43132"/>
                </a:cubicBezTo>
                <a:cubicBezTo>
                  <a:pt x="481417" y="14932"/>
                  <a:pt x="361908" y="60652"/>
                  <a:pt x="439947" y="8626"/>
                </a:cubicBezTo>
                <a:cubicBezTo>
                  <a:pt x="449812" y="2050"/>
                  <a:pt x="462951" y="2875"/>
                  <a:pt x="474453" y="0"/>
                </a:cubicBezTo>
                <a:cubicBezTo>
                  <a:pt x="491502" y="5683"/>
                  <a:pt x="514048" y="10676"/>
                  <a:pt x="526211" y="25879"/>
                </a:cubicBezTo>
                <a:cubicBezTo>
                  <a:pt x="531891" y="32979"/>
                  <a:pt x="528408" y="45328"/>
                  <a:pt x="534838" y="51758"/>
                </a:cubicBezTo>
                <a:cubicBezTo>
                  <a:pt x="549500" y="66420"/>
                  <a:pt x="569343" y="74762"/>
                  <a:pt x="586596" y="86264"/>
                </a:cubicBezTo>
                <a:cubicBezTo>
                  <a:pt x="620041" y="108561"/>
                  <a:pt x="602639" y="100239"/>
                  <a:pt x="638355" y="112143"/>
                </a:cubicBezTo>
                <a:cubicBezTo>
                  <a:pt x="646981" y="109268"/>
                  <a:pt x="657804" y="97087"/>
                  <a:pt x="664234" y="103517"/>
                </a:cubicBezTo>
                <a:cubicBezTo>
                  <a:pt x="664238" y="103521"/>
                  <a:pt x="685799" y="168213"/>
                  <a:pt x="690113" y="181155"/>
                </a:cubicBezTo>
                <a:cubicBezTo>
                  <a:pt x="692988" y="189781"/>
                  <a:pt x="691174" y="201990"/>
                  <a:pt x="698740" y="207034"/>
                </a:cubicBezTo>
                <a:lnTo>
                  <a:pt x="724619" y="224287"/>
                </a:lnTo>
                <a:cubicBezTo>
                  <a:pt x="771825" y="208551"/>
                  <a:pt x="774491" y="219431"/>
                  <a:pt x="793630" y="181155"/>
                </a:cubicBezTo>
                <a:cubicBezTo>
                  <a:pt x="797697" y="173022"/>
                  <a:pt x="799381" y="163902"/>
                  <a:pt x="802257" y="155275"/>
                </a:cubicBezTo>
                <a:cubicBezTo>
                  <a:pt x="817434" y="3502"/>
                  <a:pt x="781692" y="77638"/>
                  <a:pt x="836762" y="77638"/>
                </a:cubicBezTo>
                <a:cubicBezTo>
                  <a:pt x="854253" y="77638"/>
                  <a:pt x="871268" y="71887"/>
                  <a:pt x="888521" y="69011"/>
                </a:cubicBezTo>
                <a:cubicBezTo>
                  <a:pt x="894204" y="51962"/>
                  <a:pt x="899197" y="29416"/>
                  <a:pt x="914400" y="17253"/>
                </a:cubicBezTo>
                <a:cubicBezTo>
                  <a:pt x="921500" y="11573"/>
                  <a:pt x="931653" y="11502"/>
                  <a:pt x="940279" y="8626"/>
                </a:cubicBezTo>
                <a:cubicBezTo>
                  <a:pt x="983444" y="13422"/>
                  <a:pt x="1014080" y="4790"/>
                  <a:pt x="1043796" y="34506"/>
                </a:cubicBezTo>
                <a:cubicBezTo>
                  <a:pt x="1051127" y="41837"/>
                  <a:pt x="1055298" y="51759"/>
                  <a:pt x="1061049" y="60385"/>
                </a:cubicBezTo>
                <a:cubicBezTo>
                  <a:pt x="1067777" y="80571"/>
                  <a:pt x="1068011" y="98927"/>
                  <a:pt x="1095555" y="103517"/>
                </a:cubicBezTo>
                <a:cubicBezTo>
                  <a:pt x="1104524" y="105012"/>
                  <a:pt x="1112808" y="97766"/>
                  <a:pt x="1121434" y="94890"/>
                </a:cubicBezTo>
                <a:cubicBezTo>
                  <a:pt x="1130060" y="97766"/>
                  <a:pt x="1140883" y="97087"/>
                  <a:pt x="1147313" y="103517"/>
                </a:cubicBezTo>
                <a:cubicBezTo>
                  <a:pt x="1153743" y="109947"/>
                  <a:pt x="1150896" y="121830"/>
                  <a:pt x="1155940" y="129396"/>
                </a:cubicBezTo>
                <a:cubicBezTo>
                  <a:pt x="1162707" y="139547"/>
                  <a:pt x="1173193" y="146649"/>
                  <a:pt x="1181819" y="155275"/>
                </a:cubicBezTo>
                <a:cubicBezTo>
                  <a:pt x="1205502" y="226323"/>
                  <a:pt x="1181069" y="209606"/>
                  <a:pt x="1259457" y="198407"/>
                </a:cubicBezTo>
                <a:cubicBezTo>
                  <a:pt x="1279681" y="137734"/>
                  <a:pt x="1257447" y="210463"/>
                  <a:pt x="1276709" y="94890"/>
                </a:cubicBezTo>
                <a:cubicBezTo>
                  <a:pt x="1278204" y="85921"/>
                  <a:pt x="1278906" y="75441"/>
                  <a:pt x="1285336" y="69011"/>
                </a:cubicBezTo>
                <a:cubicBezTo>
                  <a:pt x="1291766" y="62581"/>
                  <a:pt x="1302394" y="62590"/>
                  <a:pt x="1311215" y="60385"/>
                </a:cubicBezTo>
                <a:cubicBezTo>
                  <a:pt x="1325439" y="56829"/>
                  <a:pt x="1339970" y="54634"/>
                  <a:pt x="1354347" y="51758"/>
                </a:cubicBezTo>
                <a:lnTo>
                  <a:pt x="1406106" y="17253"/>
                </a:lnTo>
                <a:lnTo>
                  <a:pt x="1431985" y="0"/>
                </a:lnTo>
                <a:cubicBezTo>
                  <a:pt x="1443487" y="2875"/>
                  <a:pt x="1455135" y="5219"/>
                  <a:pt x="1466491" y="8626"/>
                </a:cubicBezTo>
                <a:cubicBezTo>
                  <a:pt x="1483910" y="13852"/>
                  <a:pt x="1518249" y="25879"/>
                  <a:pt x="1518249" y="25879"/>
                </a:cubicBezTo>
                <a:cubicBezTo>
                  <a:pt x="1526875" y="31630"/>
                  <a:pt x="1536797" y="35801"/>
                  <a:pt x="1544128" y="43132"/>
                </a:cubicBezTo>
                <a:cubicBezTo>
                  <a:pt x="1568848" y="67852"/>
                  <a:pt x="1555977" y="66828"/>
                  <a:pt x="1570008" y="94890"/>
                </a:cubicBezTo>
                <a:cubicBezTo>
                  <a:pt x="1574645" y="104163"/>
                  <a:pt x="1581509" y="112143"/>
                  <a:pt x="1587260" y="120770"/>
                </a:cubicBezTo>
                <a:cubicBezTo>
                  <a:pt x="1645550" y="101340"/>
                  <a:pt x="1626761" y="94048"/>
                  <a:pt x="1673525" y="120770"/>
                </a:cubicBezTo>
                <a:cubicBezTo>
                  <a:pt x="1682527" y="125914"/>
                  <a:pt x="1690778" y="132272"/>
                  <a:pt x="1699404" y="138023"/>
                </a:cubicBezTo>
                <a:cubicBezTo>
                  <a:pt x="1701332" y="161166"/>
                  <a:pt x="1699037" y="232179"/>
                  <a:pt x="1716657" y="267419"/>
                </a:cubicBezTo>
                <a:cubicBezTo>
                  <a:pt x="1721293" y="276692"/>
                  <a:pt x="1725813" y="286822"/>
                  <a:pt x="1733909" y="293298"/>
                </a:cubicBezTo>
                <a:cubicBezTo>
                  <a:pt x="1741010" y="298978"/>
                  <a:pt x="1751162" y="299049"/>
                  <a:pt x="1759789" y="301924"/>
                </a:cubicBezTo>
                <a:cubicBezTo>
                  <a:pt x="1765540" y="293298"/>
                  <a:pt x="1772405" y="285318"/>
                  <a:pt x="1777042" y="276045"/>
                </a:cubicBezTo>
                <a:cubicBezTo>
                  <a:pt x="1781108" y="267912"/>
                  <a:pt x="1777535" y="254233"/>
                  <a:pt x="1785668" y="250166"/>
                </a:cubicBezTo>
                <a:cubicBezTo>
                  <a:pt x="1793801" y="246099"/>
                  <a:pt x="1802921" y="255917"/>
                  <a:pt x="1811547" y="258792"/>
                </a:cubicBezTo>
                <a:cubicBezTo>
                  <a:pt x="1820173" y="264543"/>
                  <a:pt x="1836140" y="265757"/>
                  <a:pt x="1837426" y="276045"/>
                </a:cubicBezTo>
                <a:cubicBezTo>
                  <a:pt x="1839682" y="294091"/>
                  <a:pt x="1820174" y="327804"/>
                  <a:pt x="1820174" y="327804"/>
                </a:cubicBezTo>
                <a:cubicBezTo>
                  <a:pt x="1823049" y="339306"/>
                  <a:pt x="1822918" y="352015"/>
                  <a:pt x="1828800" y="362309"/>
                </a:cubicBezTo>
                <a:cubicBezTo>
                  <a:pt x="1844005" y="388918"/>
                  <a:pt x="1855854" y="388581"/>
                  <a:pt x="1880559" y="396815"/>
                </a:cubicBezTo>
                <a:cubicBezTo>
                  <a:pt x="1940943" y="376686"/>
                  <a:pt x="1915064" y="373811"/>
                  <a:pt x="1958196" y="388189"/>
                </a:cubicBezTo>
                <a:cubicBezTo>
                  <a:pt x="1961072" y="396815"/>
                  <a:pt x="1968318" y="405099"/>
                  <a:pt x="1966823" y="414068"/>
                </a:cubicBezTo>
                <a:cubicBezTo>
                  <a:pt x="1964421" y="428479"/>
                  <a:pt x="1931463" y="458054"/>
                  <a:pt x="1923691" y="465826"/>
                </a:cubicBezTo>
                <a:cubicBezTo>
                  <a:pt x="1900008" y="536874"/>
                  <a:pt x="1909010" y="499582"/>
                  <a:pt x="1897811" y="577970"/>
                </a:cubicBezTo>
                <a:cubicBezTo>
                  <a:pt x="1309313" y="563957"/>
                  <a:pt x="1701749" y="594173"/>
                  <a:pt x="1449238" y="552090"/>
                </a:cubicBezTo>
                <a:cubicBezTo>
                  <a:pt x="1431985" y="549215"/>
                  <a:pt x="1414810" y="545827"/>
                  <a:pt x="1397479" y="543464"/>
                </a:cubicBezTo>
                <a:cubicBezTo>
                  <a:pt x="1351539" y="537199"/>
                  <a:pt x="1259457" y="526211"/>
                  <a:pt x="1259457" y="526211"/>
                </a:cubicBezTo>
                <a:cubicBezTo>
                  <a:pt x="1164566" y="529087"/>
                  <a:pt x="1069588" y="529848"/>
                  <a:pt x="974785" y="534838"/>
                </a:cubicBezTo>
                <a:cubicBezTo>
                  <a:pt x="960143" y="535609"/>
                  <a:pt x="946145" y="541235"/>
                  <a:pt x="931653" y="543464"/>
                </a:cubicBezTo>
                <a:cubicBezTo>
                  <a:pt x="795888" y="564350"/>
                  <a:pt x="918392" y="540939"/>
                  <a:pt x="819509" y="560717"/>
                </a:cubicBezTo>
                <a:lnTo>
                  <a:pt x="362309" y="552090"/>
                </a:lnTo>
                <a:cubicBezTo>
                  <a:pt x="229484" y="548295"/>
                  <a:pt x="255155" y="551363"/>
                  <a:pt x="172528" y="534838"/>
                </a:cubicBezTo>
                <a:cubicBezTo>
                  <a:pt x="143773" y="537713"/>
                  <a:pt x="114939" y="539880"/>
                  <a:pt x="86264" y="543464"/>
                </a:cubicBezTo>
                <a:cubicBezTo>
                  <a:pt x="68908" y="545633"/>
                  <a:pt x="51474" y="556332"/>
                  <a:pt x="34506" y="552090"/>
                </a:cubicBezTo>
                <a:cubicBezTo>
                  <a:pt x="24448" y="549575"/>
                  <a:pt x="23004" y="534837"/>
                  <a:pt x="17253" y="526211"/>
                </a:cubicBezTo>
                <a:cubicBezTo>
                  <a:pt x="37696" y="495547"/>
                  <a:pt x="37381" y="519022"/>
                  <a:pt x="43132" y="508958"/>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675" name="AutoShape 2" descr="data:image/jpeg;base64,/9j/4AAQSkZJRgABAQAAAQABAAD/2wCEAAkGBxQTEhQSExQVFhUXGB8YGRgYGRcXHRkWIhgdHBwgHRwbHCggHBwlHBgdITIhJSorMS4uGx8zODMsNyotLisBCgoKDg0OGxAQGzIkICYzLDc0LDQsLSw3LCwyLDIsLzQ0LCwyLCwsLC8sNCwsLCwsLCwsLDQvLCwsLCwsLCwsLP/AABEIAMIBAwMBEQACEQEDEQH/xAAbAAEAAgMBAQAAAAAAAAAAAAAAAwQBAgUGB//EAEkQAAICAQMBBQMHBwoFAwUAAAECAxEABBIhMQUTIkFRBjJhIzNxcoGRsxQVQnOhsdE1UlNUYnSSk7LBJDRDtMJE4eIHZIKDov/EABsBAQACAwEBAAAAAAAAAAAAAAABAgMEBQYH/8QAPhEAAQMCAwQGCAQGAwEBAQAAAQACEQMhBBIxQVFhcQUTgZGxwQYiMjSh0eHwFBUzghYjQlJysmLC8UPSkv/aAAwDAQACEQMRAD8At57Rc5MImETCLKKSQACSTQA8z5ZBIAkopG0zgElGAB2ng8N6H4/DKiow6H/xTBW/5vl3bO7fdV7dpvb0uq6fHK9dTy5swjfKnKdIQaCUts7t91Xt2m69arpk9dTy5swjmmU6Qsr2dKSQIpCRQI2twSLF8emQa9MCS4d6ZTuVYjMqqmETCJhEwiYRMImEWVUkgAWTwAPM5BIAkopV0khsBGJDbT4Tw3ofj8MqarBtG/sUwVv+bpb291JdXW1rodT06c5Xr6cTmHepynctH0cgJBRwVG4gqeF9T6D45IqsIBBF7dqjKVmHRyOpZUdlHBIUkXVnkfDDqrGmHEA80DSdFBmRQmEVh9BKF3GNwprkqQOenP25jFamTAcJ5q2U7ls/Zswq4pBfTwtzxZ8vQHIFekdHDvTK7ctYtBKwBWNyCLBCk2Lq+nS8OrU2mC4d6BpOxRTwMhp1KnrRBBr7cu17XCWmVBBGq0yyhMImETCJhEwiYRMImEU+gl2yxsQTtdWock0wND45jqtzMc3eD4KWmCCvY/np9wMkLMO+8AQIx4VgA4DcSC14P83ON+FblIY4D1bzI3XFtNe9bOc7RtVLT6wLGI2hJ3RSi1YMhVipsyFyQo2ncb4vMz6WZ5cHaFuyDb/jGu7eqAwIjf8AcrV2H5VE2x1jhVdq1HQF8Df3gUqSeGvrxWSAeocJBLp3+ETI2hP6hwUWnjsmIrINmp70WsYJbaLSmkA3cWKJsc1l3uj15F2xqd+thpzAhQBs4rmanSyTPJKqEbmdtpI3dbNA8tV80M2mVKdJrWE6ACdn0lUIJJK52bKosZBIAkqQCTAUen1CuxVTbLVijdG6PxHB5+B9M1sNjaGJaXUnSBb7lZq+Gq0HBtQQVag07P7o8rJNABelkngC+LzO6o1uqwgEqcdly7im2iCB4iqiz0piaN+VHnKfiKeXNP3y1ttU5DMKrJGVJVgQQaIPBBzK1wcJCha5KhS6OUJIjm6V1Y11oMD/ALZSo3MwtG0FSDBleoX2qiDbhCV+V3cVbLTWW5962Jrp5X55yz0dUIgvm0cjb4WWfrRuVU6tdMncOjm4pOoVb7zbV7XNDwmzd89Myim6u7rGkajefZneBv3QqyGiCs6ftBJZWjiWTa8BhRQEtCSD5uAV6myQch9F9Ngc8iQ7MTe/wsUDgTA3KrptdFGixky3HP3oIVBdKF2nxnbyOovjMr6NR7i8RdsanfO6/wAFAcAI4rk6qbe7vQG5i1DoLN0M26bMjQ3csZMmVHl1Cuz6tWghiogozkmhVMR0568fDMDaThVc/eB8FckZQF0ou2YkeF17wmKIxcogs01H3z5kcZrOwtRzXtdHrGdTw4K4eAQdysSe0ySR7ZFO4oVNIrL74IpS4sACsxDAOY+WG0g6mdN8Hap60EXXndUyliU6H+yE5+ChmH7c6VMODYd4z8YCwmNiiy6hMImETCJhEwiYRMImEW0MhVlZTRUhgfQg2P25DmhwLToVIMLrDt9lbfGoQtJ3j2dwL0QasWqmzxZPPBzT/BNc3K8zaBst5n7hX6wi4WNP2vt8KrtgCsGQksSrsARuC7uu0ChxXN85rY91PDUuuqmTLbgbRpbvnyWxhaL8RU6tnFaydtxgNC7/ACWwR7Crq42m1O7u/eBN8rRvpnHPTuFa7NBDpJ0362ndxniukOhcQRqI5ofaGJi3eOG8ayLSyLtdQFH6B3DaoBHw6g5H57hGxlkWINpkG++11P5JiTrHesp7SJauZAZUZ2R9rgDfe61203LEjpz6jjIPTmCu0A5TEiN2l5t97U/JMVraea5Imh/ph/gk/hm5/FGE3FU/IcTvCw0sNfPD/BJ/DKv9JsI5pbBupb0FiWuBEWVbsZIopDK04JO0Uqyrwu4jnbdkub+FD45yOi+k8Ngqb6ZJOY7vv77hv9IdH4jFva+AIG/7++Untx9txBmJcFXTY6hZBx5bTtOzyNci78jQ6B6fwkCJkGQYHx3+K0fyPE8O9b/n6EqUdw0dIFADqV2ClO7Zyau7HN8Vlfz7CA5myDebazrabcL96n8kxOhjvVHW9oRyyNI0w3MbNJIB9nGZ6fpJg6bAxoMBVPQWJJkkKHvof6Yf4JP4Zk/ijCbio/IcTvCd9D/TD/BJ/DH8UYTcU/IcTvCys0Fi5ePOlcGvgdpr7sg+lGFiwPcn5Did4710tX25CzxyRvsZECC1aQEBdo4MYF0T/wC2a1Pp/CBrmOkgmdI471c9CYmQRHesQ9ux98k0kgcpW0Khj5BvmozY6/xw7p/B9WabARPb5oOhMTMmFR1OpgZiyy0Cboq7H48hB5/DM7PSbChoBB7vqVQ9A4mdneo++h/ph/gk/hl/4owm4p+Q4neE76H+mH+CT+GP4owm4p+Q4neE76H+mH+CT+GP4owm4p+Q4neFrPNGpRQ5Jf3RsdbFE3ZFVQOb2C6Yo4up1bAQYm608X0bVwzM7yImLb1tnWXPTCJhEwiYRMImETCJhEwiYRMImEWJT8nL9UfipnnvSb3L9w812Og/e+wrmdmaIzSiMMxLsSWYlj6sSWNnjPBNDq9QSbr1xy0KZgWC9NP7FgKSspLVwCALPp1zddgBFitRuPM3FlS7B9nFnj3lyp3FaAB6V8fjmKhhBUbJKy4jFmm7KBKj0/YKNo/yrvP+m0lUKoX530465IwYNPNtvZQ7FxVyRa110dP7HKyK3esNyg+6PMX65kGAaRMrG7HOBIyrjdu9jGCRUB3Bx4TwLN0R+0ffmrXw5puAF5W1h8QKrSTaF24/YtaFytdc0oq/vzaHR7YuVqHpAzZqqxey6Gd4e9PgRWuhfiJHIv8As5UYFuciVc405A6Nql1vsdtRmSQswFhSAL+F3kvwADSWm6hmPlwDhZeTzmLophEwiYRMImETCJhEwi0TnUQMSxNleWJAURPQAJpRyenrnpvRqo52LDSdAfJee6eptbRDhqXCe4r0Ge/Xk0wiYRMImETCJhEwiYRMImETCJhFrP8ANS/UH4qZ570m9x/cPNdjoL3scitPZjtSPTylpmCIy7S7GgpJBFnyFir+OeJwDoqRvXqMeP5WY7D9F6j2iGtKh9DJAfD7kikhj/ZcHjj1FdORnYbG1cR+fVqg9gNRLJpS86hJWlcuo6BrHTk/T1zBSy3ymRJWzUzw3OIMBc7s/wDkAf3Jvw2zI3bzPiVQ7OTfAL0UuoKQQlastCnPozop/YxxT9kclFYw48/Nc/t7tRRrNDpgflGcyEccRhHFnmxbHjjna3pkPbIB4q1N8Et3gq/q5ZDqFiRwi90znwhiSHVR1PAonMg0WIk5oC5Xs60h1+u7whtoiRWAAtQu7kAmjbn9mYy4F8DcsjWuFOTtPkuxpNeds7vdRSMPCpY7VAPQWSefLMkLGHWMr5hFqu9He8gOSwvg0SSLHrWcDENy1XDiu/hn56LXbwFvmBZ0wiYRMImETCJhEwi1j+fg+s34T56P0Y98PIrg+kHu7f8ALyK7+fQl5BMImETCJhEwiYRMImETCJhEwiYRaz/NS/UH4qZ570m9x/cPNdjoL3sciqvYSwNL3eoQOkg2U11uJFdPXp9ueHwJHW3C9Tjp6k/c7F7zSaGDSRNsURRKCxALbVAsmhZrqTx1JztSSuKA1gsuD/8AT72gXUpJxsZ5HlVeeYy9A2QPQff0zBTAa57RsPjdZnvL2MebSPAwpPbfVRaPs54lUKHXuIkF9XG3jg9ASefSr5GZgNTzWFzogch5Lf2tlZezgyHawOn2n0PfR0cxZstOeHks5aHVcvHzXgPZ1po9UNbrZe+kWl3CztjF3Xh+N0B6+uatXHNqPaGCBO1bGH6PfTa91QguItGwfD75r63Noo5drkWdtBlZl8Jo9VI44BzfWjAK5nZUCR6zURopHycbNZJsksLskkmlr7BmPKesLt4WbMOqDRsJW/s25MmtBPA1Jr4fJof35fascANB5+K+fyvbOarxt0+sc4OIEVXDiu7hzNJp4LXMKzJhEwiYRMImETCJhFrH8/B9Zvwnz0fox74eRXB9IPd2/wCXkV38+hLyCYRMImETCJhEwiYRMImETCJhEwi1n+al+oPxUzz3pN7j+4ea7HQXvY5FcKSPcCvrxx1+z4589Y4tcCNV7N7Q5padCuJqvZmf3ZNXqNjdVffyt9OWo/dnXPSTm604++S4o6IDv/rI5fVdXX9lsYgEMkNVsdQVoegIrgjyvNGjWfSf1hEz8V0MRh2VqfVAxGnBc/Q+zshkV5JpdR3fIVgzAN5Hkmv4gembNXHvqsLGsiVqUOjG0age98xsNr96n1HY8/fh3nm27gwibft4qhRauo9MocW4UeqLdkT9hZPwINfrg+0zH2V2PyOT+jf/AAt/DNLqn7iuh1jd471wJfZ+dnIi1WoQXxGu87B6ABhQHSq4zpU+kXABpZJC5NXooOcXipAP3vC3HYc6o0Z1M4kZlO7xhqAIC+9ZHOVdj3daHZNkRP0Vm9GjqSzrNszH1WZfZ/UrEq/lGoSmZmenG4tQG7xeVVZOWGOc17nlljHZHYoPRwdTbTFS4m++e1XtHAURULFioosfM+uc2q/rHl29dOjT6um1kzAVxdK5FhHIPmFP8MgU3nYrl7RtWjRMDtKkH0IN/dkFpBghSHAiZUn5HJ/Rv/hb+GW6p+4qvWM3jvUNeXn/AL5SDMK6lfTOBZRwPUqR/tljTeNQqh7ToVHHGWNKCT6AE/uyoaTopJA1W0kLL7ysPpBH78kscNQgcDoVHlVK1j+fg+s34T56P0Y98PIrg+kHu7f8vIrv59CXkEwiYRMImETCJhEwiYRMImETCJhFrP8ANS/UH4qZ570m9x/cPNdjoL3scitvY3SB9RZ/QXeB6mwB++/szw+CYHVJOxeqxry2nA2r1XaMMOqLwFwXhZS4F2u4WAfrLnUq0RUaA5cujXNNxyqZjFqYpI1YMoYxNX6LqeR9KmstUphzcp2qlOrldmGxcz2UaKLRDUFgFZTKznoFF8/QALzDhaWRkbVnxdUOfOweGqk9pkR4op792SMqfUO6qB9u4H7MmvSzQdoKYarlJGwj/wAXZ1OrRCgdgpkbYgP6TUTQ+NAn7M2FqkgLkPCq9oIQfFJCxI+qVF/tA+zNfq4rZxtC2usmgWHYQo4oQ/aUhb/pQxlfpYuCfsA/bljSBqh/BVbVcKJZxXWMsU4liDBtp7uQC/CxANH40QcyObIg7VhY+HS3UL5fKAGYA2ASL9aNf7Z5+o3I4t3L0LHB7Q4bV9G7O1aRaOOSRgqLEpZj0AoZ3aF6beQXCxJAqOJ3lQe0enXdppCaYTIo+NsOP2XmOvTzFrtxHismHqZQ5m8HwXUm1qI8cbOA8m7Yp6ttG5q+gc5swtUkAwuE3Z0Z7R+PdiYr/a3bAfvF/ZmmaI/EB3D4hbornqCzbp2FdtdXFI0sAYMyACRL5UOpK36WLzbLbXWm1wzW1C43shokTv2U3UrRX8ENfv8A3Zq4aj1Zdz+C3MTW6wN5fHRT9tyw6jRPMrhowjSq46eAEk/RQIzLiKWdhbtWDDVgx4dNvJfPs4C761j+fg+s34T56P0Y98PIrg+kHu7f8vIrv59CXkEwiYRMImETCJhEwiYRMImETCJhFrP81L9QfipnnvSb3H9w812OgvexyKtewnz7/q//ACXPFdH+2eS9Pj/YHPyXW9n4x+XdptXJkhBPwGlSv3n786mY5o4DxK5DWiC7bJ8Asew6AR6mvPW6kn6e+YfuAyxJJP3sCNADZG2fErmaEX7P1/8AZN+G2VZt5nxKs4SADub4BdL2gUDQxAdA+lA+jv4sgGWyd3krwGvgb/NW+3tNvm0XTw6gvz8IJf45e8WWL1ZGb7Kh1X8pwf3aX8SPIOxXbo7sW2h/lDU/qYf9UmQfa7FI9jt8lr7MIBNrz5nVc/5UeTJmFQNAbI2yvA+bfXb/AFnOFiv1nc13cL+i3kvb9o6fvOyu748cSJzwPEVHl9OdmhPViN3kuPicvWuzaT8JVz2n6ab+9R/75ap7Pd4hUZ7Y7f8AUqLtbT79foG/o11D+f8AMjTj1+c/fl7xb71WOBmvutzkeUrK/wAqN/dF/GfKO9pvJ3/VXbo79v8A2WnYUY/Lu0mrkvCCfgNOpH+o/fk5jmjgPEqGtEF22T4D5rPsgw26oXyNZPx/+01+7Kt9p3Mf6hWj1G9v+xXk+1+3YtB2cezZo5llOmeJWCXGzsjKCHJ5Fm+n2eWZacu9Y71r1i1jcg2geHzXPOeZXqitI/n4PrN+E+ej9GPfDyK4PpB7u3/LyK7+fQl5BMImETCJhEwiYRMImETCJhEwiYRaz/NS/UH4qZ570m9x/cPNdjoL3scirXsJ8+/6v/yXPFdH+2eS9Pj/AGBz8l2OwP8AnO0v1sP/AGsedP8Ar7B4lcpvs9p8GrHsT83qP75qfx2y209ngFA9kdv+xVb2Z0Xfdjww3t7zTbN1XW5SLqxfXIbt5nxKsdByb4BW/amPbpEXrUunF/RqIhiIbHBTMvnirXbM+2bR8XumK/RcEnP7MmYCoG5jyVKTRxr2okoJ7yTTsCLJBVXWiPT3vL1ypJkbrq7WtyuO23cpdD/KGp/Uw/6pMk+12IPY7fJY9mfndd/eT+FHk7So/oHb4rwHm312/wBZzhYr9Z3NdvC/ot5L23aOq7rsrva3d3Ej1dXtKtV0auuudvD+w3kFxcWYe48VP7VaGN30kzXvj1CBKJrxcEEdOg65FQnLbePEJTa0vk7j4FS9pS7ddoxXvRzr9HETf+FfbmQmBzPkVjyy6dw8wFX02ijTtSV1J3y6ZWcEkjiQqpF9OB0+GY3E9Y3dB8QsjWtDXEayPAx5qTsP/nO0f1kP/bpk/wBfYPEqB7HafBq4XZXY+peSefT6rua1U6shj7xXHetVjcOl5DBFR5PDwCPk0mAWIn/YrqTaoarstp9Sij5J5GX3grJuNjrfu+XXn1yagzsIZtFtnJKTgxwNQaG+3mvFZ51eiWsfz8H1m/CfPR+jHvh5FcH0g93b/l5Fd/PoS8gmETCJhEwiYRMImETCJhEwiYRMItZ/mpfqD8VM896Te4/uHmux0F72ORVr2E+ff9X/AOS54ro/2zyXp8f7A5+S7HYH/OdpfrYf+1jzp/19g8SuU32e0+DVj2J+b1H981P47ZbaezwCgeyO3/Yql2DrWh7EjmQAtHpC6g2QWVCRdEGrHrkM17T4lHkhojcP9QrntHKX0UTsKZpNMxA8idRESPvyTEGFLJkSpvaH57Q/3k/gS5DtO5WZqeRWmq/lOD+7S/iRZJ2KG6O7FrpZlHaU6k0Whi2/GjJf28/vypIzgcFIHqE8fJdPTaNIO/k3GpHMrliKU7QDXA4pfO8ttVSYEL5Zp5g43ryrEsD04LEj9hzh4r9Z3NdvCGaDOS9/PEH7NVDdNHGprrRZRx9+diiJpgcPJcjEOy1SRsPms+1msRX0cRPjfUoVHqFsn9+Wqez3eIWNh9cDn/qVntj+UNB9XUfhpku2c/Io3U8v+zVq8yr2pRNbtKqj4nvZDX7Mq4+u393kpYLPP+P/AGXV0vZ6xSTzBjcxVmsil2oEFccCls2TlovP3t+aiYEdvh8lxPYPXxyx6go1htTM48rRpWo0foyo9tw4jwCn/wCbDz/2Kx7TRxaPsieIsdi6doULUWLMpRBwByWYdB8fLMrBdYqp9TsjyXP7Z7Aih03fh33eDglatmUV7t/pcc5yquDa2lmbMrsU8Y51XI6IXmY/n4PrN+E+dL0Y98PIrQ9IPd2/5eRXfz6EvIJhEwiYRMImETCJhEwiYRMImETCLEguOUf2R+Kmef8ASX3L9w812Og/e+wri6jWTxCT8jkAk90OVFEBhfDqeOOtZ4ei9uHresZHBeoxDHYih6gg8bbVQg7S7URZHWZBPLKGkbbGQyrGqLwUoEbfIZufjqPWzfLHxkrQ/AYjqYtmmeyAPJYg7S7UijVYZkVmaSSW1jIaR3LWLQ116ChhuOo53F0xaO5H4DEdW0Nibz3ytZ9V2iIk0sUqDTiIRshVORVOAxTdzfW8rTx1INObWTCtVwNcubkiIE8xqrGr7S7RkkCNKp0wdGCbUBpGVl5CXwyg9cqMbTFDL/VCucFW/EZrZJ+CL2r2m8weaZWWMs8dLGCrlWVTwgvhiOb65apjqZYA3W31VaWBrioS6Mt48lHpu0+1N7TSTIZRGUiYLH4bYE2NlfojqD0y1THUi5uWYm/JVpYHEBrw+JItzTTTa1y008o/KRXdyKq+GgQOAoH6RB45DEZhrYxnWtezQarNQwVXqXMqRJ0O4qtrdf2vOjQzahO6cbXAWNSV8xaoDm1+YYcXEytP8txbrOIj74LpwwhVCqKAFAfDOI5xcS4rvsYGtDRoFDqu1O0t6xpMo0wKUpVL2rtJ52X1HrnTo42m2jlPtQfouVXwVZ9fMIyyPqodI+sk1C6nWSh5Ih8lQWlN2TQUC+BkYrHMc0NpJhMBUa8vrXtbtSHtLtRpBLLMheONxEQsY2u4AsgIARQ87zLVx1E5cs6ieSxUcBiBmzxoQOdiPBZ002tkdpdVKDIFURugQFdpZgaCgWGa+Qcw4jGUy5jqeyfJZsLgaoa9tbbHwlRavtTtmRGjfUpscFWpY1O08HkRgjj0za/MMPrdah6OxZsSPvsViFZ9NGo0UndSKu2yFIZfPcCpBN83XXNGhjIql1TQ/YXQxGBJotZSsW6efzVTUv2hqjGmumV4UbfsVUFsBxe1BY58/K82q3SFLIRTmVp0eja5qA1oyj73K32hr+0JXEbyqdLvQ7NqA0pUjkJfvLfXMX4ymaGQ+1CznB1vxOcRlkFWiFGo04DbjyxoEBSY5PDZ4JFWa9RnT9G6eXFgzMtPktTp6pmo5YIhw7bFd3PfLyaYRMImETCJhEwiYRMImETCJhEwijngV1Kuqsp6qwDA/YeMq5rXCHCQpBjRVPzJpv6vB/lR/wAMxfhqP9g7gpzu3p+ZNN/V4P8AKj/hj8NR/sHcEzu3p+ZNN/V4P8qP+GPw1H+wdwTO7en5k039Xg/yo/4Y/DUf7B3BM7t6fmTTf1eD/Kj/AIY/DUf7B3BM7t6fmTTf1eD/ACo/4Y/DUf7B3BM7t6tdndhaUsb00BPkO6jP08bef2/Qc1cXQptbZojbYD47PhzCz0CSbm/39+SuafsHSCVd+l0o97eGjiAA52mio5+z40M0q1FpoHq2zpBAmd9727eElbFMxVGbjM/C1vDjC07O7G0goPpdKNrEsTHp2sV05Un/AA+uZMXhWul1NuosMpEH4D/+lSg8CA/ZqZB+Z7lMvYuh2itNpduw3cUPvWauxvvp04zCcM7MZZfMNmy0/wDCNdbrIHsy62g7tf8AaeSi1PY2kZGJ02kXgFdkcBs+lbAw+3MtHCtZUaA3NczLTYb5nKeEKlSoHNJMDdBF/hKq9ldiaTvU36fT7eb3RR17p62tdc2cdhmfh3dWwTwF9Vhwz/5ozG3HkrWp7E0VRmLT6ayzEhooeOBwdy0QOavNajhjmqCuywAiAb63EbTaY7bLNUe2Gmmdp1i3f8FPJ2LoN02/TaXadoTZFDYFmyNq+XU5rswz8lLI31vWmQbmBYzv2bO1ZS+nmfmNrREeS0PY+iE7gafSbNnHyMJG4IKq1635ZkGEzYZhLPWzX1mM3yVTUaKzgCIjhrC0/M2lMSEabS76bd8lpRzu4sMv7sv+FYK7w5nq2iz9IvEear1k02kG959nfx8lP+ZOz9v/AC+mDiH+iiott+r74P285r/hqwf7Hq591wJ/1I7Fkz0sut8vxjxWJ+xNDvO7T6Tb3i7NsUPu8bt21fd+nm8mlhndUMrDmymZG3ZE7eVoR72ZzmIiREbtsxs5qGXs+CNSY4oEcuQDEkSkxUOCYx0sDrm/g6QZVljSBlEyD7U8b91lrV3AsvEydI07PO6hzqLUTCJhEwiYRMImETCJhEwiYRMImETCJhEwiYRMImETCJhEwiYRMImETCJhEwiYRMImETCJhEwiYRMImETCJhEwiYRMImETCJhEwiYRMImETCKIzre2+c0H9J4ZmIGHLvXOznpfRbjcBXdR68N9X72KXN9aan1ejePbvFblDjm/Cbr92Y6dVtScuwwpLSNVtotC0u7btAQbmLEKALrqcipWbTidvapDSVvJ2XIockCkVXJBBBVvdIPmDlW4hhgbyR2jVMhWNJ2bJIpZRxdCyAWNE0oPvGh0GTUrspmHH6c9yBpOizD2XIwQgDxhytkD3Pe+ish2IptJBOkfHRAwlSS9jurbC0Yc0NveLu5quL+IyG4pjhmAMb4OxTkIstNX2XJGCx2kK21trBtrehrocmniGPIAm9xIiQoLCFX0umaRgiCyfsAHmSfID1zJUqNY3M5QBJgKeLsx2bapjahuLB1KqOnLdAfhmN2Ia0SQRwgyexSGk6KVOw5z0jPD92R5hqB5+FEc9MqcXRGrtk9n3sU9W5JuxpEre0aWWA3SKtlW2tVn1GG4pjvZBOmgO0SELCNVzs2VRMImETCJhEwiYRMImETCJhEwiYRMImETCJhEwiYRMIoToo9pNv3m6x7u2rHBHW6vn6M8xU9HGvxXXZzBM8d+5d1nTj20RTyiQI8t6mHxz064Svdpa5ZRGAhUxoEFuGtRfUbBzz1/ZmCjRdTLiTMmdIv3lXc4GFjs7tAxCUBQ3eLt5ogc3dEEH6MVqPWFpmIP3yUNdEqWHtY1Isi7xIqp4SE2qpsBQFIA+FZR2GEtLDEEnfJPapD9ZUmm7a7sRBYxUblxuKsTdcBinhPHUf7ZV+EzlxLrkAWkfCb9qkPiLKJe12Ec0YsCVt17vd5tgOObFA9OmX/DNL2P/tG7Xd3KM5gjerWr9oO8YMVcUVYL3g2WtVx3d+Xr55ip4LI0tBG28Xv2qxqSVF2n233yFNgS5GfwtQNm/EtUxH87jLUcJ1T80zYC/kdnJQ58iFS7P1ndMTW5WUo6k1uQ9RfUeXI9Mz1qXWNiYIMg7iFVphdCbt+4zGIxyiJblZPcZmsgoASd1dOKzXbg4eHF20m1tQBvVjUtEKeT2rk/QXZbh2puoCKpX3eL23fxzGOjmf1GbRpxJnXirdadij1XtD3i7SjqLckJKACHYsQbjN1dZangshkEHTUbhG9Qakrh5vrEmETCJhEwiYRMImETCJhEwiYRMImETCJhEwiYRMImETCLeBQWUEkAkAkCz9g8z8Mq8kNJCkLpdsdlCFUJLBmJ+Tbbu2eTeHgC+KP8c1sPiTVcRFhtGk7rq72ZQouyOzxKJSd/gXcAgstzVDLYiuaZaBFzt2KGNmVPqOx1VZW3HwRxybSACC55VvQjKMxRcWiNS4d20c1JZqs9l9id6isS/jYqu1SwBA6ufIWQPvORXxfVuIEWEmTHcjWSFjT9jqULs9BN4l6eBh7grqd3wGS/FODsoGsRxB17kDBEqbW9iJHIse5jbIt7ourV+he/i/TKU8W97C6Bt2HZx0UlgBhRdq9jiJGa2BWQoA+0FwDW5R1r4/HLUMUajgIFxNtnA8VDmQFS7M0YkYgnaqIXYgWdq9aHmeRmevV6togSSQBzKq0Sr8XYl21SBAitS7ZHbcSF2hCRXBu+lZruxcQ20yRtAEazKuKauReyV7gZQpWTbzxabVaxf6VN0zC7pKIhuontkjusrCjxUGu7CSJdxZm5kHvRLQRyvRiCxNXxeZKWMfUMAAabCdROzTtVXUwFwM6CxJhEwiYRMImETCJhEwiYRMImETCJhEwiYRVZe0YVO1pYwfQuoP3XmJ1ek0w5wB5hTBVkG+mZVCzhEwiYRbwTMjB1NMpsH0P25V7Q9pa7QqQYuptXr5JffIPN3tQEn4lVBOUp0WU/ZHxPmpLidVHDqGUMFNBxtbpyLvLOY1xBI0UAkLfSa1492w1uoMCFYEDkcMDkVKTKkZhpzHgpDiNFse0ZLU7uUYstKopjVkACvIZXqKcERrY66JmKj/Kn2uu7iQguOPEQbH7T5Zfq2yDGmiiSrEnbEzGywJ452R3x0523xQzEMLSFgPifmrZ3KPUdoyupR3LKWL0QPeJskGrFk9Bxl2UKbHZmiDEdiguJsVDp52Rg6Eqw5BGXexr25XCQoBi4U8/acrqVZvCQAQFUClJKjgCqJJzG3D02mQL9u1SXEpN2pK9bnJpg44X3wAoPT0AGG4em3QbI7NULiVI3bMx6sDyT4kjbkmz1XzJvKjC0hoPidnapzuVDNhUTCJhEwiYRMImETCJhEwiYRMImETCLBNc4Ree7S7QMvhWxH69C/wDuF/f9HXyXS3TBceqoG212/l81gqVYs1czUzLEm6vDYFADzIH++ecawvMLAxpe6Fr2DPNEXLD9M0vADJ5VXAPWj9+dbCdJnCvblMs2j5cfFbJqsaQG6R8V7HS6hZFDKbH7QfMH0Oe1o1mVmB7DIKyqbMqJhEwiYRYvCJeEWcImEWMImES8Il4RMIs4RMImETCJhEwiYRMImETCJhEwiYRMIsE4Ree7T7QMhKrxGP8A+/8A4/v+jr5HpfpcvJoUTbad/AcPFYKtWPVaqd55tayEX1wiXhVkaKTS6lo23pzfVfJh/H0OdLo7pF+DfvadR8uKz06mWx0XpNLqFkUMpsfuPmD8c93RrMrMD2GQVtqbMqJhFlJCp3KaI6HILQ4QUXp9T2hG00+11FxgRN0Aal3Ua45BzlsovFJkg6mRwvCzlwkpP2jEI+JKk+S3GMAlmCEP1IsXVnDaFQvu23rROwTbehcI7ly31OmeSR5ElXc1qsZQAL8bHW+eM2hTrsY1rSDA2yqS0kkrmPVmrryvrXlfxzaExdY135tXBtPAaIqmyMe+jg+Oz1FjcbvncM57adadzrydhGzy2WWYlvYpH1mn3jvNsid7uj2j3IiPdYcHg0Npv3TlRSr5fUsYvxdvHO9+KZm7VGNTFuVZGVpArqJh7oJ+aY11rnysWPTi2SpBLAQ23q+I+9Ukbdd6x+VxktTKs/dr8rxtMgYlunHiWhdeR9eXVvAEglkm22NncbpI7VINZBucx7Yz3is24cPFtAdQOR71muLsenFTSrZQH3sewzY90CUzNmy4OqZS7lBSFiVHot8D7s6FMODQHa7ViMTZQSOFFsQAPMmh9+WJA1UIjgiwQQehHIwDOiLWSZVoMwF9LIF/RfXrguA1UwpMlQtBMu7buG4dVsX93XzyJEwpW+SoTCJhEwiYRMImEWCcIvPdpdod74V+b+7f/wDH4ef0dfIdL9L9ZNGibbTv4Dh4rBVqx6rVTzzi1VztJpGMizycPs2FR9a/U+WZ3vaGljdJWw+o0NNNukzK6QzXWAAEgFeh7jTmPm7PlzYFdKorYPPQ5rtfBmV9KeQMKGlvqQLZGmN3qwRM8NV5jTaZY12ISVBNbgAaLE8gcDr5ZtvfndmXzvE1BUrOcBF+XwVrTaho23L/APkvkw/iPI50OjukX4R+9p1HmOKinVy2Oi9HpdQsihlPH3EH0I8jnu6NZlZgewyCttTZlRMImETCJhEwiYRMImETCJhFHNMFFm/sBYn6AAST8AMxVq1OiwvqOAA2mykAkwFvo9NuYSuhP8wMSNq1RYr03G+LG4AkcWRnzP0k6a/F1TSovPVjucZ+I522rcpMyjS6xq9I63JGCxLC4xtAIJALAmqIXmvgetinQXpE7BltCof5d73JHLt8UfSzX2qTR6HarbkDOw8bMdwY/wA0XdLyeBQsnjk5yOkukqmMrmq55iTlH9om2lp+5V2jKIAVaTQSKVjUsUYcuSo2AEeGxTHct89bs2OK9FhvSx/4So2qfXAAbHKJMzzvvWM0RmBCtP2cpjVFXu6Ngg2wIN2TySWNhrNsGazyc81Q6Sr0MV+KD8z9bzfeDwWSJEQqY1AVjG7eINtHqQQCCa4F3XkLoeYGfUeh+lW4zCsqVCA4mI4j6XWpUp5TZWc7SxJhEwiYRNyWR3icC2PjpeaF+G7J9Ac4P8R4OJ9aBtj6rrfk2JmLTun6LQzJuCiRTYLEgPSqCos2oPVgOAeuB6R4MgkZoGtvqoPQ2KBAIEniqHaERlFCWJYrI57z5Qg0eiHwg8Uav6OvK6U6cFZmSkcrTtOpHZNviqu6FxjhDI4304aLnnQcOxkiCoa3fKUxCK5C+C+Aw6gdfPOBa19dNVq/kGMkj1ba30+Cl/NBHDSwqfMEyWD6GoyPuOVLmgwT4/JWHo9jXCW5SOf0UUXZ5YRnfGDIAQpL2FKGSz4K9wbuCfv4y5EOLdoVG9BYstDvVg6XPyUo0ndsjB4pD3iKEXfbFnCj3kAqzzz0vKth9mkE33/JZqfQuMw9RtVwEAjbx5K0stksClCiVo/pMaHTz2MevQfZmt/880WXuPxD83U5BljXNed8REds7VWm0RkkZg0QBBc8vSDcAAfBdkt5Ajg85sNILM02HwXicT0JjKldzobLiTr9FHD2duG7vYgCWAvvOdrFCRUZ43KRzXTJcQ32jHyWFvo/jHezlPade5b6bTPFulEke0Egi3qWgL2+Dgi6BNfdznT6O6RdhHi8tds38uPOFkpdC4tszlga3Nvh4LuzuiBt0qArdinsEdR7lXxXXPQ/xJgpj1p5fVbH5LiomBHNYDr4QXUMRZU7rQbdx3UK4HoTlv4hwkkQ62thb4+CgdD4iAbX0vr8PGFh5kBUCRWLGgFD+hJJ3KOAAT6+gOQ30jwbvZzHs+qO6GxTfajvWVkQk/KJQobqerIuvdu6+GR/EeDjN60b4+qn8mxM5bTun6LCyoWIEi0oBLU9DcWCj3bs7GPSuOuT/EeDjN60cvqo/JsVmy2nmspIhAJkRbFiw/KnoeFPB65B9I8G2zsw7Pqpb0LiXCWwe36LRdQhFhxyxVR4rc7zH4eKouCPER08st/EOEkAB0nSwv8AHxVfyjEQSYga30+HgsavVRRo8hlQhFLEASWaF0LQC+PMjIb6R4Jzg0TJ4KX9DYpjS4gQOK3eRA+wyLupiw8fgClVO7w/znVeL5Ppzj+IsJcw62thb4+Ep+T4iQLX0vr8PGEaVLVRIrE303+EBSxY2o4AXys9OMN9I8G6YzW4fVHdDYlpAMX47USWM7vlEoNt3U9FtqsQPDfAdeoHXi+cH0jwYAJzQdDGvxUjobEkkCJGonT4LGgkQSSM8ilRt2NTbRYNr7u7d4SSelEDyzynpDi39IFvVP8A5Y2EEet2TNlnpdFV2ktgZuexX49dEQpMiruAaiHuiAR0UjkEH7c807o97TDnAHt+Syt6NruGZsEb5WidoxlVO7lyAq0bNttB6VR68m68vLLfllWcsie3TuVRgauXNaNO3TxW0vaEQFiQMeAFUPZJNADcoHU+ZGVb0e9xgOE9vyVndG12iXC3NbHWR7iO8HAtjTUvNc+G7s+V5P5dUgnMIHP5J+XV5i0njqtTr4twUSA2CSQGpQKFm1vqwHF9cDo95BIcLc/kh6OrggEa8VFPJBIp3OtE0GpxZUg8EKSKb188zYehiMNUbVY8Ai4N+WkKPyys6QADvvoufptSgR90i1HwW8ZDEIHIXw2dquosgXfnzn0Sh0/hmUmB5cTGsakWO3etQ9EYgudEW1vptVkyLaqXUMQSR4vCALO7w1x8LzN/EWEvZ1tbC3x8JUfk+ItpfS5v8PGFh5UtVEisWNAAPwArOSbUcBUJ459AchvpHg3TlzGOH1R3Q2KbGaL8VWn7TgRiplWx6CT0v+ZgekWENwHd31UHojENMEgdp+SqRuiiVURgNi83JJwJPMte3/fPFgmtSfkbeRptXpzFCqzO60HXZ2qDTIrMzEFkWMg0xXxNJGVFqQf+mx49BfXnDQPV03ucNyy129ZUY0HebbFs0o7tKUqoaQWd1e+T7ze8efXLYljnMY9otHcow1RrXvY43nvsopVQQOzKWLNIy+N1G3u40ulNG3iYc+Q9DzZrwxjGOEnwvZUdTL31HgwPG11P2lqAJHY2P0qKkNVWKWrPHkMw4ii/rSI1Nlmw1en1IM6C/DsW2njWN4U7tjIF7tiGdzvGkZCAoJXhhVgVQJ+ObnWCpVc1o2G60xTNKix7idRbVV4qZ4gD0kR2rghEYO59RSqftoDkjNXCscyrLhEA+C2cW5tSkAwzJEd8+RUkbKBIqIygd0Sbd6Hyw5ZrrqKH0/HLma1Eljdug5KoIo14e6bannvW2k2ESFgWXao4ZlBYvuAtT5BCfuvqLrRd1dFxcNSLFXqt6yu0NMQDcbJ08FBHMO7j42gd4BYIHGol6Mfe6iz63k4um45XgWgdn3sVcHVaMzCb5ndt9fmpJSggDFWZvGw8TgBdwrwg0bKngjn6DmZjg006ZF7dklYXtLm1agNr9sBbdsNukmUAhmdgFYFTZJrg8+YzVfRf1+mp81tNrMNCQdB5KxIUWUhUcsVcE3JISe7N8WQosdRxm3nFV1RrReNd91qZepbTc4mJ03WKqaZQ7r5qu5nolSF7tlPINjlgOOec1sKHU3Oc4aArZxJbUY1rTqQt+9XY4VCoDqSfGw5Q9XN+nS8u8GpQDmN2mwVGOFLEFr3agXKxpVUiRmBZSYwtOygsokLe6RdCRevHi9RxVj+ro+sJk6FXezra/qmIGoWZphtiNFR3SgWCBwK4J6jjr54xlN2YOAtAUYOq3KWTcE+KafYggZkYvuVvefhW1LSL4AaJ2uDVXZo8iszteG1GUyLiL7rLXewmk+qCYJNthEqr2hEXWSJR8o4KBTwd58IBvpyeSeBzmrSpPbXbI2rar1WPw7i06gjtNlb1Mid/J3aN4o5TuuSQkd/C183tFWT0HQembObrmVAwXt238VrkdRUpl5tfXZbw+i10pVn5sqEctRK8FCgFryLZwOOep8jWDDTTzucNB8ZWfExULGtOpnsjX4rAlXYwClVE78+IjmDT9XPU8Hz4FfDL1mmpRY5otfsuqUHtp1nsc69tdtlmAIVZmUsC4C07oOEO4+Ei/fUX9Poahr+qoAOEyTYqxZ1tdxaSIAEjfqtZJxUZIK3FERYK/wDSUcA+XGVxtJ4qkxYqcDWY6i0TcDRTxhYzpwUYyBor5dqJcGggNXTDoP2jNtrwawpxcDXsWm5pbQNSTBOn7tVXi5dFHvb1sdCKYE9elAE5pUKbm1hmEQt6vVa+iS0zPirPeIO+CI1FQbuSTgSDkk3t/wB8zz11J+Rt5Gm1YDFCqzO60HXZptUGmCsWJtkCUaYrbF0Ki1N/oE18OeuYqB6tjnOHBZq4FR7Gg7zbZ9lbySr3aUpVQ7jncR1B99up+3LYhhfTY9otHddUw72sqPY43nbtsqrxqIZXZS25pGTxso291Gl0po28ZHPkvoebteGMpscJPheyo6mXvqPBgD42urplQy3GjHekniuRybUG9pvaPurMgcKpqNaLxrvWMt6nq3ONp03W2KDTBWkW7KqHL0SpCmF06jkEs6jjnk+hzWwwNNznOGg81tYmKjWtadT8I1XI7SkQSNUfp1Zz5DzJzZpPaWg5fFalZjmvIzT3LtdnMhEzxSykbUsiSIn3+NpEVJ5k8En4VlZDKbvVgA6b+3gsoBfUbD5JGsC3CNL+SxqNSnCs7qtGRmZorY3HGqg90FX5y7ok1gVRXYZbMbJUGkaDxDozbYHZw4bFvpSFiQq820l6p4jY7w8ktCQ1mzwAB0AyH1hTymNm+I4cVLKBfmbm23kAyd99OQsqfaMsRRgzOoAMaRiSNSVSKMkljGSSxkriq8vhJcH5auWSdu7y/wDFQNLM1EPgDZGtrjf8dq60soSXxNK+yQNt3xqpZWDCh3JZRuF0G+3KnFdU8iL7517FkGE61jSTaLCBbt1suboGRpIakdpNhZqaOl3aVnbwCO+A2wEkgXdHpmQsax7gGxY33jdw+ixNe6oxrnOkyLbjv474NrqaaUGhvl3OyRb3aJtiPPGXNCJbPgHLE1laVZtY9URa+3ddWr0XUf5wN5GwDUgH7hR6B0IkeOSari8QkiJvbNQB7naABZIqzv5PFZUvaxk5Yg6Tt3zrwVwwvqEB8yNYGm6NOM6reV46O53QC5GJaLdI7GKMc91tUBUHAXnLdYK7C4tmNk/fmqimaFQNa6M22Bs++CaFgsUdNOFIegHiNjv5eTuhO4sba+B4uBWKlcU3AxsG2IG7s0Sjh+sYRMCTqAZO++/WNFFrWjIB3uCaRIg8YpYwiKCTGWfdXNEday1nObUy3O3cd+7jsVCC1j6Wazdm8axOvDaV0NfqO7kkLNK5R2ai8YUsGJHAh3AbhdBvvygxQY8tA27/ACWV2FztzE7LWFtouqWkRO92rNI7IjhiHir3fEQoj8JvgElqs+uWyinnAbHHeNw3b+xUl1TI4uknZb1Tv47r71JLOtUzyDdw0jtEdqKGkIFRKLJSrN1kU6wrDq4+O5TUomh/NzX3wBY6/PRY0RXY7I820yDkSREk7Oee6K7QAPCB8TeVNQMpg5YE6TEcZ1urCkX1HNzTYXgGeEaCOG9aTzx9Gd0Va/TiDO8hkJNmKhQi6BfP75c8VmZy2Y2SdFVtM0X9WHxN9Br98tFMQBHGpabaYl8IeOtpWgDuhYk1wWuz8MVMR1T9L84+Glkp4brGRNr2In4m91FJqElmRi7iR5gyoHSlrUGNbHd7nru9x8Qvp063EF7Xht3bdYPh4aqhnI5hdIb/AE6SOevjosazV93G7gysUjfZveIgN3bKDxCCQAx4usx0sQ0kUstjbXfZZK+Hc1pql0kCfZGousRLGJpAkkrFI3VnDxcbZ4l8IEVIWajZ3cJQ9ctDabXjLAEfu3X2RrbeoEvew5pJBvb1d4jQzpfcpJXTnc8i34ndmiJKRRysqj5IKLLnxEE4ZVGIBYRpeJ7FD6Rw7g8OiTBMAW15feqxoWAjLI820zSUQ8R3HuoCxJMJBHRQAABs8yeIdVFNrXZd8CYj5zrdWZSL3Pbm3SYBzW3aCNLKPVyREU0kiADYAHiDMzNLI7ljF1tugAAyXPbVaKpZJ01UNYabjRD8oidBqdfn5Kw4G1UczbWijDIHjC7TEvh5hLDw+G7vz4yKmJ6qodp3zE9miU8L11Js2EaRMdtj5qKORXmibvHMryiTaGjpN0hobdm5to55PUWR5ZkDQKktbEiZ12aeSxlxdT9Z0wYy6aGAezVSd6KHilJI2KzvEwTf4C1CJd1Kx4JrMVLEtceriAeMrNWwxZ/NmSL6AffxWNFsuZo5ZSAqgsJIifnOKqKkvkngk1V8ZMhjHerAB039vBQAX1G+tJI1gW4RpfyTUalNu1ndVB7xmZorY+GNVHyQVeXu6J4+6RVFdpBbMXiSoNI0HAh0ZrTA7PlsW2mIWJCsk20s9U8RvxckkwkNz0oADpkPrCmGmOQmI+allAvzNzbbmAZ4303WVDtDURssgZnAA7tIxJGpISGMklu7JJYy14dteXwsS1+Wrlkn4Xj75KgaW56OeANka2kjeO/arOmjjEpVJJGKI4JDx8UBdKI/CbFW26vtwAGZxHb/AHct2+yXeWHN2f289+66klnX3WeQbr3SO0RIRI5JaFRAWSlbjfXIp1hXBpxs3q1SiaBFQOvtMAW+7rz2vWEyMflm6cidRfA/mxgfDjLU3gNADY4f+rFVpy8y4njMeFl6kTs3f7mZqVask18r8cwZ3OoPzGbhbeRra7Moix8lW0jlZCQSCIXojgj5SHMdAltKoRw8Veu0Oq0wRv8ABbFy0aFiSS0nJNn5w4xJJawncmGADqgG/wAlDJOy6abazLckl0SL/wCHh619OXa9zWU4MXPisZY1z6uYTYeCtdofOv8AWzXxP6ruZWxhv0m8gtdLO16VNzbe5Xw2a/5Fj06dc6Dnu66o2bQbLQpsb1FN0XkX7VAnzkH6+H8Zc1MF+sOR8CtnH/o9rf8AYKRZ2cS7mZvmepJ/rHrkue51CXGfW8lZrGsxENEer5qTQyFe+Kkg92OQaPzq+eKLi2i8jgoqtDq7ARNneSrQuTFGSSSe95PP/qpsYy5af+IUYKzXD/k7xU8szLpgFYgFpLAJF8r19czscR1IB1+awVGNIrkjT/8AKx297+o+tJ+85pv/AFjz81uj9Ls8lb1EzGUqWJUI9CzQ+S8hm457i6qCbQfFaTGNDKLgLkjwKpaU/KxH+0x+3unzWwlnHkVs4sS1o4jxW4lZkcsxY94vJJP/AE/jlqji7DtJM3Kim1rcQ4NEWHmmilZe/KkqfkRYJBq5/TDHFuHJaYv5KXMa7EAOE281iZrWEnk9yn+nIxn6nYPBMH+n2nxWdLOwXTqGYKZeQCQD/wAa/UfZmwx7hUptBtAWs9jTSquIvJuuf2x8xN+rb/Sc08P+s3mPFbeK/QfyPgup2hOx1MylmIEctAkkD/idP0Hlm05ziyqCdCPErXDGtq0SBqD4BR6FiJARwQkpBHke5fMOEMZyP7T4hZcUATTB/uHgVokrNGxYkn8ofkkn/wBPpvXJruLqNMnj4qMO0NrVQBA9XwUmmmZUkKsVJdBwSONr+mA9zcOC0xc+AU5GvxDg4T6o8So36R/qovwUyuN/WcpwX6DOSmgmYfki7jtuPw2a+dPl0zcDndcGzbLp+1aTmN6gui+bX9yrR+8n10/1rmjhv1m81v4v9F3JXZJ2Zp9zMaAqyTXyo6Xmcvc6i+TNwsWRrazMoix8lW0jlXYgkERNRHBHykWYqBIY8jh4rJXaHVGA7z4LeSQtGhYkndJyTZ94ZOIJLGE7vNVw4DX1AN/kqTTssGo2sy3JJdEi/wDhoOtfSfvzKHubTpQYufFYyxrqlbMJgD/VdPUzMZypZioSSgSaHhHQZkc5xNUE2jzWNrGgUSBc/JVtGanhI6gyH7fyabNbCWc7/E+S2cUJDR/yC4fauskMrW7+X6R/mj45sUajywST3rUxFNgqEADu4L//2Q=="/>
          <p:cNvSpPr>
            <a:spLocks noChangeAspect="1"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grpSp>
        <p:nvGrpSpPr>
          <p:cNvPr id="28676" name="Group 231"/>
          <p:cNvGrpSpPr>
            <a:grpSpLocks/>
          </p:cNvGrpSpPr>
          <p:nvPr/>
        </p:nvGrpSpPr>
        <p:grpSpPr bwMode="auto">
          <a:xfrm>
            <a:off x="1828800" y="1143000"/>
            <a:ext cx="5334000" cy="2667000"/>
            <a:chOff x="1828800" y="876300"/>
            <a:chExt cx="5334000" cy="2667001"/>
          </a:xfrm>
        </p:grpSpPr>
        <p:sp>
          <p:nvSpPr>
            <p:cNvPr id="8" name="Rectangle 7"/>
            <p:cNvSpPr>
              <a:spLocks noChangeArrowheads="1"/>
            </p:cNvSpPr>
            <p:nvPr/>
          </p:nvSpPr>
          <p:spPr bwMode="auto">
            <a:xfrm>
              <a:off x="1828800" y="876300"/>
              <a:ext cx="5334000" cy="2667001"/>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Oval 9"/>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Oval 10"/>
            <p:cNvSpPr>
              <a:spLocks noChangeArrowheads="1"/>
            </p:cNvSpPr>
            <p:nvPr/>
          </p:nvSpPr>
          <p:spPr bwMode="auto">
            <a:xfrm>
              <a:off x="69342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Oval 11"/>
            <p:cNvSpPr>
              <a:spLocks noChangeArrowheads="1"/>
            </p:cNvSpPr>
            <p:nvPr/>
          </p:nvSpPr>
          <p:spPr bwMode="auto">
            <a:xfrm>
              <a:off x="19050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Oval 12"/>
            <p:cNvSpPr>
              <a:spLocks noChangeArrowheads="1"/>
            </p:cNvSpPr>
            <p:nvPr/>
          </p:nvSpPr>
          <p:spPr bwMode="auto">
            <a:xfrm>
              <a:off x="69342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ectangle 13"/>
            <p:cNvSpPr/>
            <p:nvPr/>
          </p:nvSpPr>
          <p:spPr>
            <a:xfrm>
              <a:off x="1905000" y="1244600"/>
              <a:ext cx="5181600" cy="2185989"/>
            </a:xfrm>
            <a:prstGeom prst="rect">
              <a:avLst/>
            </a:prstGeom>
          </p:spPr>
          <p:txBody>
            <a:bodyPr>
              <a:spAutoFit/>
            </a:bodyPr>
            <a:lstStyle/>
            <a:p>
              <a:pPr algn="ctr" fontAlgn="auto">
                <a:spcBef>
                  <a:spcPts val="600"/>
                </a:spcBef>
                <a:spcAft>
                  <a:spcPts val="0"/>
                </a:spcAft>
                <a:defRPr/>
              </a:pPr>
              <a:r>
                <a:rPr lang="en-CA" sz="19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LEVEL 5</a:t>
              </a:r>
            </a:p>
            <a:p>
              <a:pPr algn="ctr" fontAlgn="auto">
                <a:spcBef>
                  <a:spcPts val="600"/>
                </a:spcBef>
                <a:spcAft>
                  <a:spcPts val="0"/>
                </a:spcAft>
                <a:defRPr/>
              </a:pPr>
              <a:r>
                <a:rPr lang="en-CA" sz="28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How does iterative design add polish?</a:t>
              </a:r>
            </a:p>
          </p:txBody>
        </p:sp>
      </p:grpSp>
      <p:sp>
        <p:nvSpPr>
          <p:cNvPr id="220" name="Oval 219"/>
          <p:cNvSpPr/>
          <p:nvPr/>
        </p:nvSpPr>
        <p:spPr>
          <a:xfrm>
            <a:off x="750888" y="5035550"/>
            <a:ext cx="2624137" cy="1098550"/>
          </a:xfrm>
          <a:custGeom>
            <a:avLst/>
            <a:gdLst/>
            <a:ahLst/>
            <a:cxnLst/>
            <a:rect l="l" t="t" r="r" b="b"/>
            <a:pathLst>
              <a:path w="2624447" h="1099655">
                <a:moveTo>
                  <a:pt x="1312223" y="0"/>
                </a:moveTo>
                <a:cubicBezTo>
                  <a:pt x="1448926" y="0"/>
                  <a:pt x="1567341" y="57067"/>
                  <a:pt x="1623945" y="141074"/>
                </a:cubicBezTo>
                <a:cubicBezTo>
                  <a:pt x="1625437" y="139984"/>
                  <a:pt x="1625989" y="138457"/>
                  <a:pt x="1626419" y="136851"/>
                </a:cubicBezTo>
                <a:lnTo>
                  <a:pt x="2624447" y="1099655"/>
                </a:lnTo>
                <a:lnTo>
                  <a:pt x="0" y="1099655"/>
                </a:lnTo>
                <a:lnTo>
                  <a:pt x="998028" y="136852"/>
                </a:lnTo>
                <a:lnTo>
                  <a:pt x="1000502" y="141074"/>
                </a:lnTo>
                <a:cubicBezTo>
                  <a:pt x="1057106" y="57067"/>
                  <a:pt x="1175521" y="0"/>
                  <a:pt x="1312223" y="0"/>
                </a:cubicBezTo>
                <a:close/>
              </a:path>
            </a:pathLst>
          </a:cu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4" name="Oval 223"/>
          <p:cNvSpPr/>
          <p:nvPr/>
        </p:nvSpPr>
        <p:spPr>
          <a:xfrm>
            <a:off x="2127250" y="514350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 name="Oval 224"/>
          <p:cNvSpPr/>
          <p:nvPr/>
        </p:nvSpPr>
        <p:spPr>
          <a:xfrm>
            <a:off x="2000250" y="523875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6" name="Oval 225"/>
          <p:cNvSpPr/>
          <p:nvPr/>
        </p:nvSpPr>
        <p:spPr>
          <a:xfrm>
            <a:off x="1511300" y="565150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7" name="Oval 226"/>
          <p:cNvSpPr/>
          <p:nvPr/>
        </p:nvSpPr>
        <p:spPr>
          <a:xfrm>
            <a:off x="1384300" y="574675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8" name="Oval 227"/>
          <p:cNvSpPr/>
          <p:nvPr/>
        </p:nvSpPr>
        <p:spPr>
          <a:xfrm>
            <a:off x="2422525" y="5724525"/>
            <a:ext cx="77788"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9" name="Oval 228"/>
          <p:cNvSpPr/>
          <p:nvPr/>
        </p:nvSpPr>
        <p:spPr>
          <a:xfrm>
            <a:off x="2295525" y="5819775"/>
            <a:ext cx="76200"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8686" name="TextBox 232"/>
          <p:cNvSpPr txBox="1">
            <a:spLocks noChangeArrowheads="1"/>
          </p:cNvSpPr>
          <p:nvPr/>
        </p:nvSpPr>
        <p:spPr bwMode="auto">
          <a:xfrm>
            <a:off x="2230438" y="5584825"/>
            <a:ext cx="408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latin typeface="Nintendo Dingbats NBP" charset="0"/>
            </a:endParaRPr>
          </a:p>
        </p:txBody>
      </p:sp>
      <p:pic>
        <p:nvPicPr>
          <p:cNvPr id="2868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9275" y="1119188"/>
            <a:ext cx="5461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2" name="Group 221"/>
          <p:cNvGrpSpPr/>
          <p:nvPr/>
        </p:nvGrpSpPr>
        <p:grpSpPr>
          <a:xfrm>
            <a:off x="-182093" y="6134793"/>
            <a:ext cx="9436022" cy="1019636"/>
            <a:chOff x="-182093" y="6134793"/>
            <a:chExt cx="9436022" cy="1019636"/>
          </a:xfrm>
        </p:grpSpPr>
        <p:grpSp>
          <p:nvGrpSpPr>
            <p:cNvPr id="223" name="Group 222"/>
            <p:cNvGrpSpPr/>
            <p:nvPr/>
          </p:nvGrpSpPr>
          <p:grpSpPr>
            <a:xfrm>
              <a:off x="-182093" y="6134793"/>
              <a:ext cx="471332" cy="494607"/>
              <a:chOff x="-2147732" y="6134793"/>
              <a:chExt cx="471332" cy="494607"/>
            </a:xfrm>
          </p:grpSpPr>
          <p:sp>
            <p:nvSpPr>
              <p:cNvPr id="425" name="Rectangle 4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6" name="Freeform 4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7" name="Freeform 4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8" name="Freeform 4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0" name="Group 229"/>
            <p:cNvGrpSpPr/>
            <p:nvPr/>
          </p:nvGrpSpPr>
          <p:grpSpPr>
            <a:xfrm>
              <a:off x="289239" y="6134793"/>
              <a:ext cx="471332" cy="494607"/>
              <a:chOff x="-2147732" y="6134793"/>
              <a:chExt cx="471332" cy="494607"/>
            </a:xfrm>
          </p:grpSpPr>
          <p:sp>
            <p:nvSpPr>
              <p:cNvPr id="421" name="Rectangle 4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2" name="Freeform 4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3" name="Freeform 4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4" name="Freeform 4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1" name="Group 230"/>
            <p:cNvGrpSpPr/>
            <p:nvPr/>
          </p:nvGrpSpPr>
          <p:grpSpPr>
            <a:xfrm>
              <a:off x="761746" y="6134793"/>
              <a:ext cx="471332" cy="494607"/>
              <a:chOff x="-2147732" y="6134793"/>
              <a:chExt cx="471332" cy="494607"/>
            </a:xfrm>
          </p:grpSpPr>
          <p:sp>
            <p:nvSpPr>
              <p:cNvPr id="417" name="Rectangle 4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8" name="Freeform 4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9" name="Freeform 4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0" name="Freeform 4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2" name="Group 231"/>
            <p:cNvGrpSpPr/>
            <p:nvPr/>
          </p:nvGrpSpPr>
          <p:grpSpPr>
            <a:xfrm>
              <a:off x="1242830" y="6134793"/>
              <a:ext cx="471332" cy="494607"/>
              <a:chOff x="-2147732" y="6134793"/>
              <a:chExt cx="471332" cy="494607"/>
            </a:xfrm>
          </p:grpSpPr>
          <p:sp>
            <p:nvSpPr>
              <p:cNvPr id="413" name="Rectangle 4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4" name="Freeform 4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5" name="Freeform 4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6" name="Freeform 4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3" name="Group 232"/>
            <p:cNvGrpSpPr/>
            <p:nvPr/>
          </p:nvGrpSpPr>
          <p:grpSpPr>
            <a:xfrm>
              <a:off x="1717574" y="6134793"/>
              <a:ext cx="471332" cy="494607"/>
              <a:chOff x="-2147732" y="6134793"/>
              <a:chExt cx="471332" cy="494607"/>
            </a:xfrm>
          </p:grpSpPr>
          <p:sp>
            <p:nvSpPr>
              <p:cNvPr id="409" name="Rectangle 4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0" name="Freeform 4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1" name="Freeform 4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2" name="Freeform 4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4" name="Group 233"/>
            <p:cNvGrpSpPr/>
            <p:nvPr/>
          </p:nvGrpSpPr>
          <p:grpSpPr>
            <a:xfrm>
              <a:off x="2188906" y="6134793"/>
              <a:ext cx="471332" cy="494607"/>
              <a:chOff x="-2147732" y="6134793"/>
              <a:chExt cx="471332" cy="494607"/>
            </a:xfrm>
          </p:grpSpPr>
          <p:sp>
            <p:nvSpPr>
              <p:cNvPr id="405" name="Rectangle 4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6" name="Freeform 4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7" name="Freeform 4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8" name="Freeform 4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5" name="Group 234"/>
            <p:cNvGrpSpPr/>
            <p:nvPr/>
          </p:nvGrpSpPr>
          <p:grpSpPr>
            <a:xfrm>
              <a:off x="2660238" y="6134793"/>
              <a:ext cx="471332" cy="494607"/>
              <a:chOff x="-2147732" y="6134793"/>
              <a:chExt cx="471332" cy="494607"/>
            </a:xfrm>
          </p:grpSpPr>
          <p:sp>
            <p:nvSpPr>
              <p:cNvPr id="401" name="Rectangle 4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2" name="Freeform 4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3" name="Freeform 4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4" name="Freeform 4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6" name="Group 235"/>
            <p:cNvGrpSpPr/>
            <p:nvPr/>
          </p:nvGrpSpPr>
          <p:grpSpPr>
            <a:xfrm>
              <a:off x="3127569" y="6134793"/>
              <a:ext cx="471332" cy="494607"/>
              <a:chOff x="-2147732" y="6134793"/>
              <a:chExt cx="471332" cy="494607"/>
            </a:xfrm>
          </p:grpSpPr>
          <p:sp>
            <p:nvSpPr>
              <p:cNvPr id="397" name="Rectangle 3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8" name="Freeform 3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9" name="Freeform 3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0" name="Freeform 3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7" name="Group 236"/>
            <p:cNvGrpSpPr/>
            <p:nvPr/>
          </p:nvGrpSpPr>
          <p:grpSpPr>
            <a:xfrm>
              <a:off x="3598901" y="6134793"/>
              <a:ext cx="471332" cy="494607"/>
              <a:chOff x="-2147732" y="6134793"/>
              <a:chExt cx="471332" cy="494607"/>
            </a:xfrm>
          </p:grpSpPr>
          <p:sp>
            <p:nvSpPr>
              <p:cNvPr id="393" name="Rectangle 3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4" name="Freeform 3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5" name="Freeform 3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6" name="Freeform 3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8" name="Group 237"/>
            <p:cNvGrpSpPr/>
            <p:nvPr/>
          </p:nvGrpSpPr>
          <p:grpSpPr>
            <a:xfrm>
              <a:off x="4060258" y="6134793"/>
              <a:ext cx="471332" cy="494607"/>
              <a:chOff x="-2147732" y="6134793"/>
              <a:chExt cx="471332" cy="494607"/>
            </a:xfrm>
          </p:grpSpPr>
          <p:sp>
            <p:nvSpPr>
              <p:cNvPr id="389" name="Rectangle 3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0" name="Freeform 3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1" name="Freeform 3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2" name="Freeform 3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9" name="Group 238"/>
            <p:cNvGrpSpPr/>
            <p:nvPr/>
          </p:nvGrpSpPr>
          <p:grpSpPr>
            <a:xfrm>
              <a:off x="4537002" y="6134793"/>
              <a:ext cx="471332" cy="494607"/>
              <a:chOff x="-2147732" y="6134793"/>
              <a:chExt cx="471332" cy="494607"/>
            </a:xfrm>
          </p:grpSpPr>
          <p:sp>
            <p:nvSpPr>
              <p:cNvPr id="385" name="Rectangle 3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6" name="Freeform 3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7" name="Freeform 3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8" name="Freeform 3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0" name="Group 239"/>
            <p:cNvGrpSpPr/>
            <p:nvPr/>
          </p:nvGrpSpPr>
          <p:grpSpPr>
            <a:xfrm>
              <a:off x="5008334" y="6134793"/>
              <a:ext cx="471332" cy="494607"/>
              <a:chOff x="-2147732" y="6134793"/>
              <a:chExt cx="471332" cy="494607"/>
            </a:xfrm>
          </p:grpSpPr>
          <p:sp>
            <p:nvSpPr>
              <p:cNvPr id="381" name="Rectangle 3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2" name="Freeform 3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3" name="Freeform 3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4" name="Freeform 3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1" name="Group 240"/>
            <p:cNvGrpSpPr/>
            <p:nvPr/>
          </p:nvGrpSpPr>
          <p:grpSpPr>
            <a:xfrm>
              <a:off x="5487290" y="6134793"/>
              <a:ext cx="471332" cy="494607"/>
              <a:chOff x="-2147732" y="6134793"/>
              <a:chExt cx="471332" cy="494607"/>
            </a:xfrm>
          </p:grpSpPr>
          <p:sp>
            <p:nvSpPr>
              <p:cNvPr id="377" name="Rectangle 3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8" name="Freeform 3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9" name="Freeform 3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0" name="Freeform 3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2" name="Group 241"/>
            <p:cNvGrpSpPr/>
            <p:nvPr/>
          </p:nvGrpSpPr>
          <p:grpSpPr>
            <a:xfrm>
              <a:off x="5958622" y="6134793"/>
              <a:ext cx="471332" cy="494607"/>
              <a:chOff x="-2147732" y="6134793"/>
              <a:chExt cx="471332" cy="494607"/>
            </a:xfrm>
          </p:grpSpPr>
          <p:sp>
            <p:nvSpPr>
              <p:cNvPr id="373" name="Rectangle 3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4" name="Freeform 3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5" name="Freeform 3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6" name="Freeform 3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3" name="Group 242"/>
            <p:cNvGrpSpPr/>
            <p:nvPr/>
          </p:nvGrpSpPr>
          <p:grpSpPr>
            <a:xfrm>
              <a:off x="6429954" y="6134793"/>
              <a:ext cx="471332" cy="494607"/>
              <a:chOff x="-2147732" y="6134793"/>
              <a:chExt cx="471332" cy="494607"/>
            </a:xfrm>
          </p:grpSpPr>
          <p:sp>
            <p:nvSpPr>
              <p:cNvPr id="369" name="Rectangle 3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0" name="Freeform 3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1" name="Freeform 3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2" name="Freeform 3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4" name="Group 243"/>
            <p:cNvGrpSpPr/>
            <p:nvPr/>
          </p:nvGrpSpPr>
          <p:grpSpPr>
            <a:xfrm>
              <a:off x="6907244" y="6134793"/>
              <a:ext cx="471332" cy="494607"/>
              <a:chOff x="-2147732" y="6134793"/>
              <a:chExt cx="471332" cy="494607"/>
            </a:xfrm>
          </p:grpSpPr>
          <p:sp>
            <p:nvSpPr>
              <p:cNvPr id="365" name="Rectangle 36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6" name="Freeform 36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7" name="Freeform 36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8" name="Freeform 36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5" name="Group 244"/>
            <p:cNvGrpSpPr/>
            <p:nvPr/>
          </p:nvGrpSpPr>
          <p:grpSpPr>
            <a:xfrm>
              <a:off x="7378576" y="6134793"/>
              <a:ext cx="471332" cy="494607"/>
              <a:chOff x="-2147732" y="6134793"/>
              <a:chExt cx="471332" cy="494607"/>
            </a:xfrm>
          </p:grpSpPr>
          <p:sp>
            <p:nvSpPr>
              <p:cNvPr id="361" name="Rectangle 3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2" name="Freeform 3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3" name="Freeform 3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4" name="Freeform 3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6" name="Group 245"/>
            <p:cNvGrpSpPr/>
            <p:nvPr/>
          </p:nvGrpSpPr>
          <p:grpSpPr>
            <a:xfrm>
              <a:off x="7839933" y="6134793"/>
              <a:ext cx="471332" cy="494607"/>
              <a:chOff x="-2147732" y="6134793"/>
              <a:chExt cx="471332" cy="494607"/>
            </a:xfrm>
          </p:grpSpPr>
          <p:sp>
            <p:nvSpPr>
              <p:cNvPr id="357" name="Rectangle 35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8" name="Freeform 35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9" name="Freeform 35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0" name="Freeform 35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7" name="Group 246"/>
            <p:cNvGrpSpPr/>
            <p:nvPr/>
          </p:nvGrpSpPr>
          <p:grpSpPr>
            <a:xfrm>
              <a:off x="8311265" y="6134793"/>
              <a:ext cx="471332" cy="494607"/>
              <a:chOff x="-2147732" y="6134793"/>
              <a:chExt cx="471332" cy="494607"/>
            </a:xfrm>
          </p:grpSpPr>
          <p:sp>
            <p:nvSpPr>
              <p:cNvPr id="353" name="Rectangle 35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4" name="Freeform 35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5" name="Freeform 35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6" name="Freeform 35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8" name="Group 247"/>
            <p:cNvGrpSpPr/>
            <p:nvPr/>
          </p:nvGrpSpPr>
          <p:grpSpPr>
            <a:xfrm>
              <a:off x="8782597" y="6134793"/>
              <a:ext cx="471332" cy="494607"/>
              <a:chOff x="-2147732" y="6134793"/>
              <a:chExt cx="471332" cy="494607"/>
            </a:xfrm>
          </p:grpSpPr>
          <p:sp>
            <p:nvSpPr>
              <p:cNvPr id="349" name="Rectangle 34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0" name="Freeform 34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1" name="Freeform 35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2" name="Freeform 35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9" name="Group 248"/>
            <p:cNvGrpSpPr/>
            <p:nvPr/>
          </p:nvGrpSpPr>
          <p:grpSpPr>
            <a:xfrm>
              <a:off x="-182093" y="6659822"/>
              <a:ext cx="471332" cy="494607"/>
              <a:chOff x="-2147732" y="6134793"/>
              <a:chExt cx="471332" cy="494607"/>
            </a:xfrm>
          </p:grpSpPr>
          <p:sp>
            <p:nvSpPr>
              <p:cNvPr id="345" name="Rectangle 34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6" name="Freeform 34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7" name="Freeform 34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8" name="Freeform 34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0" name="Group 249"/>
            <p:cNvGrpSpPr/>
            <p:nvPr/>
          </p:nvGrpSpPr>
          <p:grpSpPr>
            <a:xfrm>
              <a:off x="289239" y="6659822"/>
              <a:ext cx="471332" cy="494607"/>
              <a:chOff x="-2147732" y="6134793"/>
              <a:chExt cx="471332" cy="494607"/>
            </a:xfrm>
          </p:grpSpPr>
          <p:sp>
            <p:nvSpPr>
              <p:cNvPr id="341" name="Rectangle 34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2" name="Freeform 34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3" name="Freeform 34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4" name="Freeform 34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1" name="Group 250"/>
            <p:cNvGrpSpPr/>
            <p:nvPr/>
          </p:nvGrpSpPr>
          <p:grpSpPr>
            <a:xfrm>
              <a:off x="761746" y="6659822"/>
              <a:ext cx="471332" cy="494607"/>
              <a:chOff x="-2147732" y="6134793"/>
              <a:chExt cx="471332" cy="494607"/>
            </a:xfrm>
          </p:grpSpPr>
          <p:sp>
            <p:nvSpPr>
              <p:cNvPr id="337" name="Rectangle 33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8" name="Freeform 33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9" name="Freeform 33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0" name="Freeform 33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2" name="Group 251"/>
            <p:cNvGrpSpPr/>
            <p:nvPr/>
          </p:nvGrpSpPr>
          <p:grpSpPr>
            <a:xfrm>
              <a:off x="1242830" y="6659822"/>
              <a:ext cx="471332" cy="494607"/>
              <a:chOff x="-2147732" y="6134793"/>
              <a:chExt cx="471332" cy="494607"/>
            </a:xfrm>
          </p:grpSpPr>
          <p:sp>
            <p:nvSpPr>
              <p:cNvPr id="333" name="Rectangle 33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4" name="Freeform 33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5" name="Freeform 33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6" name="Freeform 33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3" name="Group 252"/>
            <p:cNvGrpSpPr/>
            <p:nvPr/>
          </p:nvGrpSpPr>
          <p:grpSpPr>
            <a:xfrm>
              <a:off x="1717574" y="6659822"/>
              <a:ext cx="471332" cy="494607"/>
              <a:chOff x="-2147732" y="6134793"/>
              <a:chExt cx="471332" cy="494607"/>
            </a:xfrm>
          </p:grpSpPr>
          <p:sp>
            <p:nvSpPr>
              <p:cNvPr id="329" name="Rectangle 32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0" name="Freeform 32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1" name="Freeform 33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2" name="Freeform 33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4" name="Group 253"/>
            <p:cNvGrpSpPr/>
            <p:nvPr/>
          </p:nvGrpSpPr>
          <p:grpSpPr>
            <a:xfrm>
              <a:off x="2188906" y="6659822"/>
              <a:ext cx="471332" cy="494607"/>
              <a:chOff x="-2147732" y="6134793"/>
              <a:chExt cx="471332" cy="494607"/>
            </a:xfrm>
          </p:grpSpPr>
          <p:sp>
            <p:nvSpPr>
              <p:cNvPr id="325" name="Rectangle 3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6" name="Freeform 3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7" name="Freeform 3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8" name="Freeform 3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5" name="Group 254"/>
            <p:cNvGrpSpPr/>
            <p:nvPr/>
          </p:nvGrpSpPr>
          <p:grpSpPr>
            <a:xfrm>
              <a:off x="2660238" y="6659822"/>
              <a:ext cx="471332" cy="494607"/>
              <a:chOff x="-2147732" y="6134793"/>
              <a:chExt cx="471332" cy="494607"/>
            </a:xfrm>
          </p:grpSpPr>
          <p:sp>
            <p:nvSpPr>
              <p:cNvPr id="321" name="Rectangle 3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2" name="Freeform 3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3" name="Freeform 3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4" name="Freeform 3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6" name="Group 255"/>
            <p:cNvGrpSpPr/>
            <p:nvPr/>
          </p:nvGrpSpPr>
          <p:grpSpPr>
            <a:xfrm>
              <a:off x="3127569" y="6659822"/>
              <a:ext cx="471332" cy="494607"/>
              <a:chOff x="-2147732" y="6134793"/>
              <a:chExt cx="471332" cy="494607"/>
            </a:xfrm>
          </p:grpSpPr>
          <p:sp>
            <p:nvSpPr>
              <p:cNvPr id="317" name="Rectangle 3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8" name="Freeform 3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9" name="Freeform 3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0" name="Freeform 3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7" name="Group 256"/>
            <p:cNvGrpSpPr/>
            <p:nvPr/>
          </p:nvGrpSpPr>
          <p:grpSpPr>
            <a:xfrm>
              <a:off x="3598901" y="6659822"/>
              <a:ext cx="471332" cy="494607"/>
              <a:chOff x="-2147732" y="6134793"/>
              <a:chExt cx="471332" cy="494607"/>
            </a:xfrm>
          </p:grpSpPr>
          <p:sp>
            <p:nvSpPr>
              <p:cNvPr id="313" name="Rectangle 3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4" name="Freeform 3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5" name="Freeform 3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6" name="Freeform 3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8" name="Group 257"/>
            <p:cNvGrpSpPr/>
            <p:nvPr/>
          </p:nvGrpSpPr>
          <p:grpSpPr>
            <a:xfrm>
              <a:off x="4060258" y="6659822"/>
              <a:ext cx="471332" cy="494607"/>
              <a:chOff x="-2147732" y="6134793"/>
              <a:chExt cx="471332" cy="494607"/>
            </a:xfrm>
          </p:grpSpPr>
          <p:sp>
            <p:nvSpPr>
              <p:cNvPr id="309" name="Rectangle 3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0" name="Freeform 3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1" name="Freeform 3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2" name="Freeform 3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9" name="Group 258"/>
            <p:cNvGrpSpPr/>
            <p:nvPr/>
          </p:nvGrpSpPr>
          <p:grpSpPr>
            <a:xfrm>
              <a:off x="4537002" y="6659822"/>
              <a:ext cx="471332" cy="494607"/>
              <a:chOff x="-2147732" y="6134793"/>
              <a:chExt cx="471332" cy="494607"/>
            </a:xfrm>
          </p:grpSpPr>
          <p:sp>
            <p:nvSpPr>
              <p:cNvPr id="305" name="Rectangle 3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6" name="Freeform 3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7" name="Freeform 3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8" name="Freeform 3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0" name="Group 259"/>
            <p:cNvGrpSpPr/>
            <p:nvPr/>
          </p:nvGrpSpPr>
          <p:grpSpPr>
            <a:xfrm>
              <a:off x="5008334" y="6659822"/>
              <a:ext cx="471332" cy="494607"/>
              <a:chOff x="-2147732" y="6134793"/>
              <a:chExt cx="471332" cy="494607"/>
            </a:xfrm>
          </p:grpSpPr>
          <p:sp>
            <p:nvSpPr>
              <p:cNvPr id="301" name="Rectangle 3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2" name="Freeform 3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3" name="Freeform 3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4" name="Freeform 3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1" name="Group 260"/>
            <p:cNvGrpSpPr/>
            <p:nvPr/>
          </p:nvGrpSpPr>
          <p:grpSpPr>
            <a:xfrm>
              <a:off x="5487290" y="6659822"/>
              <a:ext cx="471332" cy="494607"/>
              <a:chOff x="-2147732" y="6134793"/>
              <a:chExt cx="471332" cy="494607"/>
            </a:xfrm>
          </p:grpSpPr>
          <p:sp>
            <p:nvSpPr>
              <p:cNvPr id="297" name="Rectangle 2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8" name="Freeform 2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9" name="Freeform 2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0" name="Freeform 2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2" name="Group 261"/>
            <p:cNvGrpSpPr/>
            <p:nvPr/>
          </p:nvGrpSpPr>
          <p:grpSpPr>
            <a:xfrm>
              <a:off x="5958622" y="6659822"/>
              <a:ext cx="471332" cy="494607"/>
              <a:chOff x="-2147732" y="6134793"/>
              <a:chExt cx="471332" cy="494607"/>
            </a:xfrm>
          </p:grpSpPr>
          <p:sp>
            <p:nvSpPr>
              <p:cNvPr id="293" name="Rectangle 2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4" name="Freeform 2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5" name="Freeform 2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6" name="Freeform 2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3" name="Group 262"/>
            <p:cNvGrpSpPr/>
            <p:nvPr/>
          </p:nvGrpSpPr>
          <p:grpSpPr>
            <a:xfrm>
              <a:off x="6429954" y="6659822"/>
              <a:ext cx="471332" cy="494607"/>
              <a:chOff x="-2147732" y="6134793"/>
              <a:chExt cx="471332" cy="494607"/>
            </a:xfrm>
          </p:grpSpPr>
          <p:sp>
            <p:nvSpPr>
              <p:cNvPr id="289" name="Rectangle 2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0" name="Freeform 2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1" name="Freeform 2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2" name="Freeform 2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4" name="Group 263"/>
            <p:cNvGrpSpPr/>
            <p:nvPr/>
          </p:nvGrpSpPr>
          <p:grpSpPr>
            <a:xfrm>
              <a:off x="6907244" y="6659822"/>
              <a:ext cx="471332" cy="494607"/>
              <a:chOff x="-2147732" y="6134793"/>
              <a:chExt cx="471332" cy="494607"/>
            </a:xfrm>
          </p:grpSpPr>
          <p:sp>
            <p:nvSpPr>
              <p:cNvPr id="285" name="Rectangle 2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6" name="Freeform 2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7" name="Freeform 2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8" name="Freeform 2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5" name="Group 264"/>
            <p:cNvGrpSpPr/>
            <p:nvPr/>
          </p:nvGrpSpPr>
          <p:grpSpPr>
            <a:xfrm>
              <a:off x="7378576" y="6659822"/>
              <a:ext cx="471332" cy="494607"/>
              <a:chOff x="-2147732" y="6134793"/>
              <a:chExt cx="471332" cy="494607"/>
            </a:xfrm>
          </p:grpSpPr>
          <p:sp>
            <p:nvSpPr>
              <p:cNvPr id="281" name="Rectangle 2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2" name="Freeform 2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3" name="Freeform 2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4" name="Freeform 2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6" name="Group 265"/>
            <p:cNvGrpSpPr/>
            <p:nvPr/>
          </p:nvGrpSpPr>
          <p:grpSpPr>
            <a:xfrm>
              <a:off x="7839933" y="6659822"/>
              <a:ext cx="471332" cy="494607"/>
              <a:chOff x="-2147732" y="6134793"/>
              <a:chExt cx="471332" cy="494607"/>
            </a:xfrm>
          </p:grpSpPr>
          <p:sp>
            <p:nvSpPr>
              <p:cNvPr id="277" name="Rectangle 2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8" name="Freeform 2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9" name="Freeform 2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0" name="Freeform 2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7" name="Group 266"/>
            <p:cNvGrpSpPr/>
            <p:nvPr/>
          </p:nvGrpSpPr>
          <p:grpSpPr>
            <a:xfrm>
              <a:off x="8311265" y="6659822"/>
              <a:ext cx="471332" cy="494607"/>
              <a:chOff x="-2147732" y="6134793"/>
              <a:chExt cx="471332" cy="494607"/>
            </a:xfrm>
          </p:grpSpPr>
          <p:sp>
            <p:nvSpPr>
              <p:cNvPr id="273" name="Rectangle 2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4" name="Freeform 2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5" name="Freeform 2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6" name="Freeform 2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8" name="Group 267"/>
            <p:cNvGrpSpPr/>
            <p:nvPr/>
          </p:nvGrpSpPr>
          <p:grpSpPr>
            <a:xfrm>
              <a:off x="8782597" y="6659822"/>
              <a:ext cx="471332" cy="494607"/>
              <a:chOff x="-2147732" y="6134793"/>
              <a:chExt cx="471332" cy="494607"/>
            </a:xfrm>
          </p:grpSpPr>
          <p:sp>
            <p:nvSpPr>
              <p:cNvPr id="269" name="Rectangle 2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0" name="Freeform 2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1" name="Freeform 2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2" name="Freeform 2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3" y="-762000"/>
            <a:ext cx="8720137"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a:grpSpLocks/>
          </p:cNvGrpSpPr>
          <p:nvPr/>
        </p:nvGrpSpPr>
        <p:grpSpPr bwMode="auto">
          <a:xfrm>
            <a:off x="901700" y="1409700"/>
            <a:ext cx="5162550" cy="5162550"/>
            <a:chOff x="901312" y="1409700"/>
            <a:chExt cx="5162550" cy="5162550"/>
          </a:xfrm>
        </p:grpSpPr>
        <p:sp>
          <p:nvSpPr>
            <p:cNvPr id="6" name="Oval 5"/>
            <p:cNvSpPr/>
            <p:nvPr/>
          </p:nvSpPr>
          <p:spPr>
            <a:xfrm>
              <a:off x="901312" y="1409700"/>
              <a:ext cx="5162550" cy="5162550"/>
            </a:xfrm>
            <a:prstGeom prst="ellipse">
              <a:avLst/>
            </a:prstGeom>
            <a:noFill/>
            <a:ln w="190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cxnSp>
          <p:nvCxnSpPr>
            <p:cNvPr id="8" name="Straight Connector 7"/>
            <p:cNvCxnSpPr>
              <a:stCxn id="6" idx="7"/>
            </p:cNvCxnSpPr>
            <p:nvPr/>
          </p:nvCxnSpPr>
          <p:spPr>
            <a:xfrm flipH="1">
              <a:off x="1580762" y="2165350"/>
              <a:ext cx="3727450" cy="3651250"/>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324600" y="3638550"/>
            <a:ext cx="2476500" cy="2862263"/>
          </a:xfrm>
          <a:prstGeom prst="rect">
            <a:avLst/>
          </a:prstGeom>
          <a:noFill/>
        </p:spPr>
        <p:txBody>
          <a:bodyPr>
            <a:spAutoFit/>
          </a:bodyPr>
          <a:lstStyle/>
          <a:p>
            <a:pPr fontAlgn="auto">
              <a:spcBef>
                <a:spcPts val="0"/>
              </a:spcBef>
              <a:spcAft>
                <a:spcPts val="0"/>
              </a:spcAft>
              <a:defRPr/>
            </a:pPr>
            <a:r>
              <a:rPr lang="en-CA" sz="3600" dirty="0">
                <a:solidFill>
                  <a:schemeClr val="accent6"/>
                </a:solidFill>
                <a:effectLst>
                  <a:outerShdw blurRad="38100" dist="38100" dir="2700000" algn="tl">
                    <a:srgbClr val="000000">
                      <a:alpha val="43137"/>
                    </a:srgbClr>
                  </a:outerShdw>
                </a:effectLst>
                <a:latin typeface="Press Start 2P" panose="02000503000000000000" pitchFamily="1" charset="0"/>
                <a:ea typeface="+mn-ea"/>
                <a:cs typeface="+mn-cs"/>
              </a:rPr>
              <a:t>Not how games get made!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2457450"/>
            <a:ext cx="9144000" cy="278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pic>
        <p:nvPicPr>
          <p:cNvPr id="30723" name="Picture 8" descr="MarioSMBW.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088" y="2757488"/>
            <a:ext cx="1425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 descr="http://upload.wikimedia.org/wikipedia/en/3/36/MarioSMBWalk.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325" y="2757488"/>
            <a:ext cx="11080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2" descr="Mario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338" y="2638425"/>
            <a:ext cx="1763712"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114300"/>
            <a:ext cx="9144000" cy="1570038"/>
          </a:xfrm>
          <a:prstGeom prst="rect">
            <a:avLst/>
          </a:prstGeom>
          <a:noFill/>
        </p:spPr>
        <p:txBody>
          <a:bodyPr>
            <a:spAutoFit/>
          </a:bodyPr>
          <a:lstStyle/>
          <a:p>
            <a:pPr algn="ctr" fontAlgn="auto">
              <a:spcBef>
                <a:spcPts val="0"/>
              </a:spcBef>
              <a:spcAft>
                <a:spcPts val="0"/>
              </a:spcAft>
              <a:defRPr/>
            </a:pPr>
            <a:r>
              <a:rPr lang="en-CA" sz="3600" b="1" dirty="0">
                <a:solidFill>
                  <a:schemeClr val="bg1"/>
                </a:solidFill>
                <a:latin typeface="+mn-lt"/>
                <a:ea typeface="+mn-ea"/>
                <a:cs typeface="+mn-cs"/>
              </a:rPr>
              <a:t>Games use</a:t>
            </a:r>
          </a:p>
          <a:p>
            <a:pPr algn="ctr" fontAlgn="auto">
              <a:spcBef>
                <a:spcPts val="0"/>
              </a:spcBef>
              <a:spcAft>
                <a:spcPts val="0"/>
              </a:spcAft>
              <a:defRPr/>
            </a:pPr>
            <a:r>
              <a:rPr lang="en-CA" sz="6000" b="1" dirty="0">
                <a:solidFill>
                  <a:schemeClr val="bg1"/>
                </a:solidFill>
                <a:effectLst>
                  <a:outerShdw blurRad="38100" dist="38100" dir="2700000" algn="tl">
                    <a:srgbClr val="000000">
                      <a:alpha val="43137"/>
                    </a:srgbClr>
                  </a:outerShdw>
                </a:effectLst>
                <a:latin typeface="+mn-lt"/>
                <a:ea typeface="+mn-ea"/>
                <a:cs typeface="+mn-cs"/>
              </a:rPr>
              <a:t>Iterative Design</a:t>
            </a:r>
          </a:p>
        </p:txBody>
      </p:sp>
      <p:pic>
        <p:nvPicPr>
          <p:cNvPr id="30727" name="Picture 14" descr="http://img2.wikia.nocookie.net/__cb20120409115112/fantendo/images/e/e0/SMW_Super_Mario_by_bizklimkit.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84438" y="2754313"/>
            <a:ext cx="1185862"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pic>
        <p:nvPicPr>
          <p:cNvPr id="4098" name="Picture 3" descr="C:\Documents and Settings\bwood05\Local Settings\Temp\wza588\HiR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File:PS3-slim-conso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200150"/>
            <a:ext cx="899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5"/>
          <p:cNvGrpSpPr>
            <a:grpSpLocks/>
          </p:cNvGrpSpPr>
          <p:nvPr/>
        </p:nvGrpSpPr>
        <p:grpSpPr bwMode="auto">
          <a:xfrm>
            <a:off x="0" y="5676900"/>
            <a:ext cx="9144000" cy="1181100"/>
            <a:chOff x="0" y="5676900"/>
            <a:chExt cx="9144000" cy="1181100"/>
          </a:xfrm>
        </p:grpSpPr>
        <p:sp>
          <p:nvSpPr>
            <p:cNvPr id="7" name="Rectangle 6"/>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8" name="TextBox 7"/>
            <p:cNvSpPr txBox="1"/>
            <p:nvPr/>
          </p:nvSpPr>
          <p:spPr>
            <a:xfrm>
              <a:off x="228600" y="5810250"/>
              <a:ext cx="8724900" cy="923925"/>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Alphas, betas, and </a:t>
              </a:r>
              <a:r>
                <a:rPr lang="en-CA" sz="3600" b="1" dirty="0" err="1">
                  <a:solidFill>
                    <a:schemeClr val="bg1"/>
                  </a:solidFill>
                  <a:effectLst>
                    <a:outerShdw blurRad="38100" dist="38100" dir="2700000" algn="tl">
                      <a:srgbClr val="000000">
                        <a:alpha val="43137"/>
                      </a:srgbClr>
                    </a:outerShdw>
                  </a:effectLst>
                  <a:latin typeface="+mn-lt"/>
                  <a:ea typeface="+mn-ea"/>
                  <a:cs typeface="+mn-cs"/>
                </a:rPr>
                <a:t>playtesting</a:t>
              </a:r>
              <a:endParaRPr lang="en-CA" sz="3600" b="1" dirty="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en-CA" i="1" dirty="0">
                  <a:solidFill>
                    <a:schemeClr val="bg1"/>
                  </a:solidFill>
                  <a:latin typeface="+mn-lt"/>
                  <a:ea typeface="+mn-ea"/>
                  <a:cs typeface="+mn-cs"/>
                </a:rPr>
                <a:t>Tediously working out the bugs</a:t>
              </a:r>
            </a:p>
          </p:txBody>
        </p:sp>
      </p:gr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0" y="1143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The path to a great sim </a:t>
            </a:r>
          </a:p>
          <a:p>
            <a:pPr algn="ctr"/>
            <a:r>
              <a:rPr lang="en-CA" altLang="en-US" sz="3600" b="1">
                <a:solidFill>
                  <a:schemeClr val="bg1"/>
                </a:solidFill>
              </a:rPr>
              <a:t>isn’t a straight line</a:t>
            </a:r>
          </a:p>
        </p:txBody>
      </p:sp>
      <p:grpSp>
        <p:nvGrpSpPr>
          <p:cNvPr id="32771" name="Group 8"/>
          <p:cNvGrpSpPr>
            <a:grpSpLocks/>
          </p:cNvGrpSpPr>
          <p:nvPr/>
        </p:nvGrpSpPr>
        <p:grpSpPr bwMode="auto">
          <a:xfrm>
            <a:off x="495300" y="2185988"/>
            <a:ext cx="1257300" cy="1636712"/>
            <a:chOff x="-2247900" y="2437715"/>
            <a:chExt cx="1257300" cy="1257300"/>
          </a:xfrm>
        </p:grpSpPr>
        <p:sp>
          <p:nvSpPr>
            <p:cNvPr id="8" name="Rounded Rectangle 7"/>
            <p:cNvSpPr>
              <a:spLocks noChangeArrowheads="1"/>
            </p:cNvSpPr>
            <p:nvPr/>
          </p:nvSpPr>
          <p:spPr bwMode="auto">
            <a:xfrm>
              <a:off x="-2247900" y="2437715"/>
              <a:ext cx="1257300" cy="1257300"/>
            </a:xfrm>
            <a:prstGeom prst="roundRect">
              <a:avLst>
                <a:gd name="adj" fmla="val 16667"/>
              </a:avLst>
            </a:prstGeom>
            <a:solidFill>
              <a:schemeClr val="accent1"/>
            </a:solidFill>
            <a:ln w="38100">
              <a:solidFill>
                <a:schemeClr val="bg1"/>
              </a:solidFill>
              <a:round/>
              <a:headEnd/>
              <a:tailEnd/>
            </a:ln>
            <a:effectLst>
              <a:outerShdw blurRad="40000" dist="20000" dir="5400000" rotWithShape="0">
                <a:srgbClr val="000000">
                  <a:alpha val="37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7" name="TextBox 6"/>
            <p:cNvSpPr txBox="1"/>
            <p:nvPr/>
          </p:nvSpPr>
          <p:spPr>
            <a:xfrm>
              <a:off x="-2085975" y="2759662"/>
              <a:ext cx="942975" cy="924378"/>
            </a:xfrm>
            <a:prstGeom prst="rect">
              <a:avLst/>
            </a:prstGeom>
            <a:noFill/>
          </p:spPr>
          <p:txBody>
            <a:bodyPr>
              <a:spAutoFit/>
            </a:bodyPr>
            <a:lstStyle/>
            <a:p>
              <a:pPr algn="ctr" fontAlgn="auto">
                <a:spcBef>
                  <a:spcPts val="0"/>
                </a:spcBef>
                <a:spcAft>
                  <a:spcPts val="0"/>
                </a:spcAft>
                <a:defRPr/>
              </a:pPr>
              <a:r>
                <a:rPr lang="en-CA" b="1" dirty="0">
                  <a:solidFill>
                    <a:schemeClr val="tx1">
                      <a:lumMod val="50000"/>
                    </a:schemeClr>
                  </a:solidFill>
                  <a:latin typeface="+mn-lt"/>
                  <a:ea typeface="+mn-ea"/>
                  <a:cs typeface="+mn-cs"/>
                </a:rPr>
                <a:t>Create a rough build</a:t>
              </a:r>
            </a:p>
          </p:txBody>
        </p:sp>
      </p:grpSp>
      <p:sp>
        <p:nvSpPr>
          <p:cNvPr id="10" name="Right Arrow 9"/>
          <p:cNvSpPr>
            <a:spLocks noChangeArrowheads="1"/>
          </p:cNvSpPr>
          <p:nvPr/>
        </p:nvSpPr>
        <p:spPr bwMode="auto">
          <a:xfrm>
            <a:off x="2057400" y="2689225"/>
            <a:ext cx="1504950" cy="628650"/>
          </a:xfrm>
          <a:prstGeom prst="rightArrow">
            <a:avLst>
              <a:gd name="adj1" fmla="val 50000"/>
              <a:gd name="adj2" fmla="val 49996"/>
            </a:avLst>
          </a:prstGeom>
          <a:solidFill>
            <a:schemeClr val="bg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494949"/>
              </a:solidFill>
            </a:endParaRPr>
          </a:p>
        </p:txBody>
      </p:sp>
      <p:grpSp>
        <p:nvGrpSpPr>
          <p:cNvPr id="32773" name="Group 10"/>
          <p:cNvGrpSpPr>
            <a:grpSpLocks/>
          </p:cNvGrpSpPr>
          <p:nvPr/>
        </p:nvGrpSpPr>
        <p:grpSpPr bwMode="auto">
          <a:xfrm>
            <a:off x="3952875" y="2185988"/>
            <a:ext cx="1257300" cy="1636712"/>
            <a:chOff x="-2247900" y="2437715"/>
            <a:chExt cx="1257300" cy="1257300"/>
          </a:xfrm>
        </p:grpSpPr>
        <p:sp>
          <p:nvSpPr>
            <p:cNvPr id="12" name="Rounded Rectangle 11"/>
            <p:cNvSpPr>
              <a:spLocks noChangeArrowheads="1"/>
            </p:cNvSpPr>
            <p:nvPr/>
          </p:nvSpPr>
          <p:spPr bwMode="auto">
            <a:xfrm>
              <a:off x="-2247900" y="2437715"/>
              <a:ext cx="1257300" cy="1257300"/>
            </a:xfrm>
            <a:prstGeom prst="roundRect">
              <a:avLst>
                <a:gd name="adj" fmla="val 16667"/>
              </a:avLst>
            </a:prstGeom>
            <a:solidFill>
              <a:srgbClr val="009ED6"/>
            </a:solidFill>
            <a:ln w="38100">
              <a:solidFill>
                <a:schemeClr val="bg1"/>
              </a:solidFill>
              <a:round/>
              <a:headEnd/>
              <a:tailEnd/>
            </a:ln>
            <a:effectLst>
              <a:outerShdw blurRad="40000" dist="20000" dir="5400000" rotWithShape="0">
                <a:srgbClr val="000000">
                  <a:alpha val="37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TextBox 12"/>
            <p:cNvSpPr txBox="1"/>
            <p:nvPr/>
          </p:nvSpPr>
          <p:spPr>
            <a:xfrm>
              <a:off x="-2247900" y="2952342"/>
              <a:ext cx="1257300" cy="369507"/>
            </a:xfrm>
            <a:prstGeom prst="rect">
              <a:avLst/>
            </a:prstGeom>
            <a:noFill/>
          </p:spPr>
          <p:txBody>
            <a:bodyPr>
              <a:spAutoFit/>
            </a:bodyPr>
            <a:lstStyle/>
            <a:p>
              <a:pPr algn="ctr" fontAlgn="auto">
                <a:spcBef>
                  <a:spcPts val="0"/>
                </a:spcBef>
                <a:spcAft>
                  <a:spcPts val="0"/>
                </a:spcAft>
                <a:defRPr/>
              </a:pPr>
              <a:r>
                <a:rPr lang="en-CA" b="1" dirty="0">
                  <a:solidFill>
                    <a:schemeClr val="tx1">
                      <a:lumMod val="50000"/>
                    </a:schemeClr>
                  </a:solidFill>
                  <a:latin typeface="+mn-lt"/>
                  <a:ea typeface="+mn-ea"/>
                  <a:cs typeface="+mn-cs"/>
                </a:rPr>
                <a:t>Playtest</a:t>
              </a:r>
            </a:p>
          </p:txBody>
        </p:sp>
      </p:grpSp>
      <p:grpSp>
        <p:nvGrpSpPr>
          <p:cNvPr id="32774" name="Group 13"/>
          <p:cNvGrpSpPr>
            <a:grpSpLocks/>
          </p:cNvGrpSpPr>
          <p:nvPr/>
        </p:nvGrpSpPr>
        <p:grpSpPr bwMode="auto">
          <a:xfrm>
            <a:off x="7410450" y="2201863"/>
            <a:ext cx="1276350" cy="1636712"/>
            <a:chOff x="-2247900" y="2437715"/>
            <a:chExt cx="1276350" cy="1257300"/>
          </a:xfrm>
        </p:grpSpPr>
        <p:sp>
          <p:nvSpPr>
            <p:cNvPr id="15" name="Rounded Rectangle 14"/>
            <p:cNvSpPr>
              <a:spLocks noChangeArrowheads="1"/>
            </p:cNvSpPr>
            <p:nvPr/>
          </p:nvSpPr>
          <p:spPr bwMode="auto">
            <a:xfrm>
              <a:off x="-2247900" y="2437715"/>
              <a:ext cx="1257300" cy="1257300"/>
            </a:xfrm>
            <a:prstGeom prst="roundRect">
              <a:avLst>
                <a:gd name="adj" fmla="val 16667"/>
              </a:avLst>
            </a:prstGeom>
            <a:solidFill>
              <a:srgbClr val="DD6909"/>
            </a:solidFill>
            <a:ln w="38100">
              <a:solidFill>
                <a:schemeClr val="bg1"/>
              </a:solidFill>
              <a:round/>
              <a:headEnd/>
              <a:tailEnd/>
            </a:ln>
            <a:effectLst>
              <a:outerShdw blurRad="40000" dist="20000" dir="5400000" rotWithShape="0">
                <a:srgbClr val="000000">
                  <a:alpha val="37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6" name="TextBox 15"/>
            <p:cNvSpPr txBox="1"/>
            <p:nvPr/>
          </p:nvSpPr>
          <p:spPr>
            <a:xfrm>
              <a:off x="-2228850" y="2532836"/>
              <a:ext cx="1257300" cy="1134131"/>
            </a:xfrm>
            <a:prstGeom prst="rect">
              <a:avLst/>
            </a:prstGeom>
            <a:noFill/>
          </p:spPr>
          <p:txBody>
            <a:bodyPr>
              <a:spAutoFit/>
            </a:bodyPr>
            <a:lstStyle/>
            <a:p>
              <a:pPr algn="ctr" fontAlgn="auto">
                <a:spcBef>
                  <a:spcPts val="0"/>
                </a:spcBef>
                <a:spcAft>
                  <a:spcPts val="0"/>
                </a:spcAft>
                <a:defRPr/>
              </a:pPr>
              <a:r>
                <a:rPr lang="en-CA" b="1" dirty="0">
                  <a:solidFill>
                    <a:schemeClr val="tx1">
                      <a:lumMod val="50000"/>
                    </a:schemeClr>
                  </a:solidFill>
                  <a:latin typeface="+mn-lt"/>
                  <a:ea typeface="+mn-ea"/>
                  <a:cs typeface="+mn-cs"/>
                </a:rPr>
                <a:t>Eventually you end up with a finished </a:t>
              </a:r>
              <a:r>
                <a:rPr lang="en-CA" b="1" dirty="0" err="1">
                  <a:solidFill>
                    <a:schemeClr val="tx1">
                      <a:lumMod val="50000"/>
                    </a:schemeClr>
                  </a:solidFill>
                  <a:latin typeface="+mn-lt"/>
                  <a:ea typeface="+mn-ea"/>
                  <a:cs typeface="+mn-cs"/>
                </a:rPr>
                <a:t>sim</a:t>
              </a:r>
              <a:endParaRPr lang="en-CA" b="1" dirty="0">
                <a:solidFill>
                  <a:schemeClr val="tx1">
                    <a:lumMod val="50000"/>
                  </a:schemeClr>
                </a:solidFill>
                <a:latin typeface="+mn-lt"/>
                <a:ea typeface="+mn-ea"/>
                <a:cs typeface="+mn-cs"/>
              </a:endParaRPr>
            </a:p>
          </p:txBody>
        </p:sp>
      </p:grpSp>
      <p:sp>
        <p:nvSpPr>
          <p:cNvPr id="17" name="Right Arrow 16"/>
          <p:cNvSpPr>
            <a:spLocks noChangeArrowheads="1"/>
          </p:cNvSpPr>
          <p:nvPr/>
        </p:nvSpPr>
        <p:spPr bwMode="auto">
          <a:xfrm>
            <a:off x="5600700" y="2689225"/>
            <a:ext cx="1504950" cy="628650"/>
          </a:xfrm>
          <a:prstGeom prst="rightArrow">
            <a:avLst>
              <a:gd name="adj1" fmla="val 50000"/>
              <a:gd name="adj2" fmla="val 49996"/>
            </a:avLst>
          </a:prstGeom>
          <a:solidFill>
            <a:schemeClr val="bg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494949"/>
              </a:solidFill>
            </a:endParaRPr>
          </a:p>
        </p:txBody>
      </p:sp>
      <p:grpSp>
        <p:nvGrpSpPr>
          <p:cNvPr id="32776" name="Group 17"/>
          <p:cNvGrpSpPr>
            <a:grpSpLocks/>
          </p:cNvGrpSpPr>
          <p:nvPr/>
        </p:nvGrpSpPr>
        <p:grpSpPr bwMode="auto">
          <a:xfrm>
            <a:off x="5829300" y="4756150"/>
            <a:ext cx="1257300" cy="1636713"/>
            <a:chOff x="-2247900" y="2437715"/>
            <a:chExt cx="1257300" cy="1257300"/>
          </a:xfrm>
        </p:grpSpPr>
        <p:sp>
          <p:nvSpPr>
            <p:cNvPr id="19" name="Rounded Rectangle 18"/>
            <p:cNvSpPr>
              <a:spLocks noChangeArrowheads="1"/>
            </p:cNvSpPr>
            <p:nvPr/>
          </p:nvSpPr>
          <p:spPr bwMode="auto">
            <a:xfrm>
              <a:off x="-2247900" y="2437715"/>
              <a:ext cx="1257300" cy="1257300"/>
            </a:xfrm>
            <a:prstGeom prst="roundRect">
              <a:avLst>
                <a:gd name="adj" fmla="val 16667"/>
              </a:avLst>
            </a:prstGeom>
            <a:solidFill>
              <a:srgbClr val="2FBEBB"/>
            </a:solidFill>
            <a:ln w="38100">
              <a:solidFill>
                <a:schemeClr val="bg1"/>
              </a:solidFill>
              <a:round/>
              <a:headEnd/>
              <a:tailEnd/>
            </a:ln>
            <a:effectLst>
              <a:outerShdw blurRad="40000" dist="20000" dir="5400000" rotWithShape="0">
                <a:srgbClr val="000000">
                  <a:alpha val="37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0" name="TextBox 19"/>
            <p:cNvSpPr txBox="1"/>
            <p:nvPr/>
          </p:nvSpPr>
          <p:spPr>
            <a:xfrm>
              <a:off x="-2247900" y="2888928"/>
              <a:ext cx="1257300" cy="496335"/>
            </a:xfrm>
            <a:prstGeom prst="rect">
              <a:avLst/>
            </a:prstGeom>
            <a:noFill/>
          </p:spPr>
          <p:txBody>
            <a:bodyPr>
              <a:spAutoFit/>
            </a:bodyPr>
            <a:lstStyle/>
            <a:p>
              <a:pPr algn="ctr" fontAlgn="auto">
                <a:spcBef>
                  <a:spcPts val="0"/>
                </a:spcBef>
                <a:spcAft>
                  <a:spcPts val="0"/>
                </a:spcAft>
                <a:defRPr/>
              </a:pPr>
              <a:r>
                <a:rPr lang="en-CA" b="1" dirty="0">
                  <a:solidFill>
                    <a:schemeClr val="tx1">
                      <a:lumMod val="50000"/>
                    </a:schemeClr>
                  </a:solidFill>
                  <a:latin typeface="+mn-lt"/>
                  <a:ea typeface="+mn-ea"/>
                  <a:cs typeface="+mn-cs"/>
                </a:rPr>
                <a:t>Review feedback</a:t>
              </a:r>
            </a:p>
          </p:txBody>
        </p:sp>
      </p:grpSp>
      <p:grpSp>
        <p:nvGrpSpPr>
          <p:cNvPr id="32777" name="Group 20"/>
          <p:cNvGrpSpPr>
            <a:grpSpLocks/>
          </p:cNvGrpSpPr>
          <p:nvPr/>
        </p:nvGrpSpPr>
        <p:grpSpPr bwMode="auto">
          <a:xfrm>
            <a:off x="2076450" y="4756150"/>
            <a:ext cx="1257300" cy="1636713"/>
            <a:chOff x="-2247900" y="2437715"/>
            <a:chExt cx="1257300" cy="1257300"/>
          </a:xfrm>
        </p:grpSpPr>
        <p:sp>
          <p:nvSpPr>
            <p:cNvPr id="22" name="Rounded Rectangle 21"/>
            <p:cNvSpPr>
              <a:spLocks noChangeArrowheads="1"/>
            </p:cNvSpPr>
            <p:nvPr/>
          </p:nvSpPr>
          <p:spPr bwMode="auto">
            <a:xfrm>
              <a:off x="-2247900" y="2437715"/>
              <a:ext cx="1257300" cy="1257300"/>
            </a:xfrm>
            <a:prstGeom prst="roundRect">
              <a:avLst>
                <a:gd name="adj" fmla="val 16667"/>
              </a:avLst>
            </a:prstGeom>
            <a:solidFill>
              <a:srgbClr val="A3A3E0"/>
            </a:solidFill>
            <a:ln w="38100">
              <a:solidFill>
                <a:schemeClr val="bg1"/>
              </a:solidFill>
              <a:round/>
              <a:headEnd/>
              <a:tailEnd/>
            </a:ln>
            <a:effectLst>
              <a:outerShdw blurRad="40000" dist="20000" dir="5400000" rotWithShape="0">
                <a:srgbClr val="000000">
                  <a:alpha val="37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3" name="TextBox 22"/>
            <p:cNvSpPr txBox="1"/>
            <p:nvPr/>
          </p:nvSpPr>
          <p:spPr>
            <a:xfrm>
              <a:off x="-2247900" y="2782833"/>
              <a:ext cx="1257300" cy="708526"/>
            </a:xfrm>
            <a:prstGeom prst="rect">
              <a:avLst/>
            </a:prstGeom>
            <a:noFill/>
          </p:spPr>
          <p:txBody>
            <a:bodyPr>
              <a:spAutoFit/>
            </a:bodyPr>
            <a:lstStyle/>
            <a:p>
              <a:pPr algn="ctr" fontAlgn="auto">
                <a:spcBef>
                  <a:spcPts val="0"/>
                </a:spcBef>
                <a:spcAft>
                  <a:spcPts val="0"/>
                </a:spcAft>
                <a:defRPr/>
              </a:pPr>
              <a:r>
                <a:rPr lang="en-CA" b="1" dirty="0">
                  <a:solidFill>
                    <a:schemeClr val="tx1">
                      <a:lumMod val="50000"/>
                    </a:schemeClr>
                  </a:solidFill>
                  <a:latin typeface="+mn-lt"/>
                  <a:ea typeface="+mn-ea"/>
                  <a:cs typeface="+mn-cs"/>
                </a:rPr>
                <a:t>Revise and polish the </a:t>
              </a:r>
              <a:r>
                <a:rPr lang="en-CA" b="1" dirty="0" err="1">
                  <a:solidFill>
                    <a:schemeClr val="tx1">
                      <a:lumMod val="50000"/>
                    </a:schemeClr>
                  </a:solidFill>
                  <a:latin typeface="+mn-lt"/>
                  <a:ea typeface="+mn-ea"/>
                  <a:cs typeface="+mn-cs"/>
                </a:rPr>
                <a:t>sim</a:t>
              </a:r>
              <a:endParaRPr lang="en-CA" b="1" dirty="0">
                <a:solidFill>
                  <a:schemeClr val="tx1">
                    <a:lumMod val="50000"/>
                  </a:schemeClr>
                </a:solidFill>
                <a:latin typeface="+mn-lt"/>
                <a:ea typeface="+mn-ea"/>
                <a:cs typeface="+mn-cs"/>
              </a:endParaRPr>
            </a:p>
          </p:txBody>
        </p:sp>
      </p:grpSp>
      <p:sp>
        <p:nvSpPr>
          <p:cNvPr id="25" name="Right Arrow 24"/>
          <p:cNvSpPr>
            <a:spLocks noChangeArrowheads="1"/>
          </p:cNvSpPr>
          <p:nvPr/>
        </p:nvSpPr>
        <p:spPr bwMode="auto">
          <a:xfrm rot="-2500423">
            <a:off x="2705100" y="3770313"/>
            <a:ext cx="1177925" cy="628650"/>
          </a:xfrm>
          <a:prstGeom prst="rightArrow">
            <a:avLst>
              <a:gd name="adj1" fmla="val 50000"/>
              <a:gd name="adj2" fmla="val 50010"/>
            </a:avLst>
          </a:prstGeom>
          <a:solidFill>
            <a:schemeClr val="bg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494949"/>
              </a:solidFill>
            </a:endParaRPr>
          </a:p>
        </p:txBody>
      </p:sp>
      <p:sp>
        <p:nvSpPr>
          <p:cNvPr id="26" name="Right Arrow 25"/>
          <p:cNvSpPr>
            <a:spLocks noChangeArrowheads="1"/>
          </p:cNvSpPr>
          <p:nvPr/>
        </p:nvSpPr>
        <p:spPr bwMode="auto">
          <a:xfrm rot="10800000">
            <a:off x="3695700" y="5259388"/>
            <a:ext cx="1752600" cy="628650"/>
          </a:xfrm>
          <a:prstGeom prst="rightArrow">
            <a:avLst>
              <a:gd name="adj1" fmla="val 50000"/>
              <a:gd name="adj2" fmla="val 50001"/>
            </a:avLst>
          </a:prstGeom>
          <a:solidFill>
            <a:schemeClr val="bg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494949"/>
              </a:solidFill>
            </a:endParaRPr>
          </a:p>
        </p:txBody>
      </p:sp>
      <p:sp>
        <p:nvSpPr>
          <p:cNvPr id="27" name="Right Arrow 26"/>
          <p:cNvSpPr>
            <a:spLocks noChangeArrowheads="1"/>
          </p:cNvSpPr>
          <p:nvPr/>
        </p:nvSpPr>
        <p:spPr bwMode="auto">
          <a:xfrm rot="2672885">
            <a:off x="5202238" y="3819525"/>
            <a:ext cx="1177925" cy="628650"/>
          </a:xfrm>
          <a:prstGeom prst="rightArrow">
            <a:avLst>
              <a:gd name="adj1" fmla="val 50000"/>
              <a:gd name="adj2" fmla="val 50010"/>
            </a:avLst>
          </a:prstGeom>
          <a:solidFill>
            <a:schemeClr val="bg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494949"/>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9" name="Freeform 8"/>
          <p:cNvSpPr/>
          <p:nvPr/>
        </p:nvSpPr>
        <p:spPr>
          <a:xfrm>
            <a:off x="6059488" y="5649913"/>
            <a:ext cx="1966912" cy="577850"/>
          </a:xfrm>
          <a:custGeom>
            <a:avLst/>
            <a:gdLst>
              <a:gd name="connsiteX0" fmla="*/ 43132 w 1967023"/>
              <a:gd name="connsiteY0" fmla="*/ 508958 h 577970"/>
              <a:gd name="connsiteX1" fmla="*/ 51759 w 1967023"/>
              <a:gd name="connsiteY1" fmla="*/ 465826 h 577970"/>
              <a:gd name="connsiteX2" fmla="*/ 25879 w 1967023"/>
              <a:gd name="connsiteY2" fmla="*/ 457200 h 577970"/>
              <a:gd name="connsiteX3" fmla="*/ 0 w 1967023"/>
              <a:gd name="connsiteY3" fmla="*/ 439947 h 577970"/>
              <a:gd name="connsiteX4" fmla="*/ 8626 w 1967023"/>
              <a:gd name="connsiteY4" fmla="*/ 396815 h 577970"/>
              <a:gd name="connsiteX5" fmla="*/ 34506 w 1967023"/>
              <a:gd name="connsiteY5" fmla="*/ 379562 h 577970"/>
              <a:gd name="connsiteX6" fmla="*/ 51759 w 1967023"/>
              <a:gd name="connsiteY6" fmla="*/ 353683 h 577970"/>
              <a:gd name="connsiteX7" fmla="*/ 60385 w 1967023"/>
              <a:gd name="connsiteY7" fmla="*/ 327804 h 577970"/>
              <a:gd name="connsiteX8" fmla="*/ 138023 w 1967023"/>
              <a:gd name="connsiteY8" fmla="*/ 284672 h 577970"/>
              <a:gd name="connsiteX9" fmla="*/ 155275 w 1967023"/>
              <a:gd name="connsiteY9" fmla="*/ 258792 h 577970"/>
              <a:gd name="connsiteX10" fmla="*/ 207034 w 1967023"/>
              <a:gd name="connsiteY10" fmla="*/ 241540 h 577970"/>
              <a:gd name="connsiteX11" fmla="*/ 232913 w 1967023"/>
              <a:gd name="connsiteY11" fmla="*/ 232913 h 577970"/>
              <a:gd name="connsiteX12" fmla="*/ 284672 w 1967023"/>
              <a:gd name="connsiteY12" fmla="*/ 198407 h 577970"/>
              <a:gd name="connsiteX13" fmla="*/ 301925 w 1967023"/>
              <a:gd name="connsiteY13" fmla="*/ 146649 h 577970"/>
              <a:gd name="connsiteX14" fmla="*/ 327804 w 1967023"/>
              <a:gd name="connsiteY14" fmla="*/ 94890 h 577970"/>
              <a:gd name="connsiteX15" fmla="*/ 336430 w 1967023"/>
              <a:gd name="connsiteY15" fmla="*/ 51758 h 577970"/>
              <a:gd name="connsiteX16" fmla="*/ 396815 w 1967023"/>
              <a:gd name="connsiteY16" fmla="*/ 43132 h 577970"/>
              <a:gd name="connsiteX17" fmla="*/ 439947 w 1967023"/>
              <a:gd name="connsiteY17" fmla="*/ 8626 h 577970"/>
              <a:gd name="connsiteX18" fmla="*/ 474453 w 1967023"/>
              <a:gd name="connsiteY18" fmla="*/ 0 h 577970"/>
              <a:gd name="connsiteX19" fmla="*/ 526211 w 1967023"/>
              <a:gd name="connsiteY19" fmla="*/ 25879 h 577970"/>
              <a:gd name="connsiteX20" fmla="*/ 534838 w 1967023"/>
              <a:gd name="connsiteY20" fmla="*/ 51758 h 577970"/>
              <a:gd name="connsiteX21" fmla="*/ 586596 w 1967023"/>
              <a:gd name="connsiteY21" fmla="*/ 86264 h 577970"/>
              <a:gd name="connsiteX22" fmla="*/ 638355 w 1967023"/>
              <a:gd name="connsiteY22" fmla="*/ 112143 h 577970"/>
              <a:gd name="connsiteX23" fmla="*/ 664234 w 1967023"/>
              <a:gd name="connsiteY23" fmla="*/ 103517 h 577970"/>
              <a:gd name="connsiteX24" fmla="*/ 690113 w 1967023"/>
              <a:gd name="connsiteY24" fmla="*/ 181155 h 577970"/>
              <a:gd name="connsiteX25" fmla="*/ 698740 w 1967023"/>
              <a:gd name="connsiteY25" fmla="*/ 207034 h 577970"/>
              <a:gd name="connsiteX26" fmla="*/ 724619 w 1967023"/>
              <a:gd name="connsiteY26" fmla="*/ 224287 h 577970"/>
              <a:gd name="connsiteX27" fmla="*/ 793630 w 1967023"/>
              <a:gd name="connsiteY27" fmla="*/ 181155 h 577970"/>
              <a:gd name="connsiteX28" fmla="*/ 802257 w 1967023"/>
              <a:gd name="connsiteY28" fmla="*/ 155275 h 577970"/>
              <a:gd name="connsiteX29" fmla="*/ 836762 w 1967023"/>
              <a:gd name="connsiteY29" fmla="*/ 77638 h 577970"/>
              <a:gd name="connsiteX30" fmla="*/ 888521 w 1967023"/>
              <a:gd name="connsiteY30" fmla="*/ 69011 h 577970"/>
              <a:gd name="connsiteX31" fmla="*/ 914400 w 1967023"/>
              <a:gd name="connsiteY31" fmla="*/ 17253 h 577970"/>
              <a:gd name="connsiteX32" fmla="*/ 940279 w 1967023"/>
              <a:gd name="connsiteY32" fmla="*/ 8626 h 577970"/>
              <a:gd name="connsiteX33" fmla="*/ 1043796 w 1967023"/>
              <a:gd name="connsiteY33" fmla="*/ 34506 h 577970"/>
              <a:gd name="connsiteX34" fmla="*/ 1061049 w 1967023"/>
              <a:gd name="connsiteY34" fmla="*/ 60385 h 577970"/>
              <a:gd name="connsiteX35" fmla="*/ 1095555 w 1967023"/>
              <a:gd name="connsiteY35" fmla="*/ 103517 h 577970"/>
              <a:gd name="connsiteX36" fmla="*/ 1121434 w 1967023"/>
              <a:gd name="connsiteY36" fmla="*/ 94890 h 577970"/>
              <a:gd name="connsiteX37" fmla="*/ 1147313 w 1967023"/>
              <a:gd name="connsiteY37" fmla="*/ 103517 h 577970"/>
              <a:gd name="connsiteX38" fmla="*/ 1155940 w 1967023"/>
              <a:gd name="connsiteY38" fmla="*/ 129396 h 577970"/>
              <a:gd name="connsiteX39" fmla="*/ 1181819 w 1967023"/>
              <a:gd name="connsiteY39" fmla="*/ 155275 h 577970"/>
              <a:gd name="connsiteX40" fmla="*/ 1259457 w 1967023"/>
              <a:gd name="connsiteY40" fmla="*/ 198407 h 577970"/>
              <a:gd name="connsiteX41" fmla="*/ 1276709 w 1967023"/>
              <a:gd name="connsiteY41" fmla="*/ 94890 h 577970"/>
              <a:gd name="connsiteX42" fmla="*/ 1285336 w 1967023"/>
              <a:gd name="connsiteY42" fmla="*/ 69011 h 577970"/>
              <a:gd name="connsiteX43" fmla="*/ 1311215 w 1967023"/>
              <a:gd name="connsiteY43" fmla="*/ 60385 h 577970"/>
              <a:gd name="connsiteX44" fmla="*/ 1354347 w 1967023"/>
              <a:gd name="connsiteY44" fmla="*/ 51758 h 577970"/>
              <a:gd name="connsiteX45" fmla="*/ 1406106 w 1967023"/>
              <a:gd name="connsiteY45" fmla="*/ 17253 h 577970"/>
              <a:gd name="connsiteX46" fmla="*/ 1431985 w 1967023"/>
              <a:gd name="connsiteY46" fmla="*/ 0 h 577970"/>
              <a:gd name="connsiteX47" fmla="*/ 1466491 w 1967023"/>
              <a:gd name="connsiteY47" fmla="*/ 8626 h 577970"/>
              <a:gd name="connsiteX48" fmla="*/ 1518249 w 1967023"/>
              <a:gd name="connsiteY48" fmla="*/ 25879 h 577970"/>
              <a:gd name="connsiteX49" fmla="*/ 1544128 w 1967023"/>
              <a:gd name="connsiteY49" fmla="*/ 43132 h 577970"/>
              <a:gd name="connsiteX50" fmla="*/ 1570008 w 1967023"/>
              <a:gd name="connsiteY50" fmla="*/ 94890 h 577970"/>
              <a:gd name="connsiteX51" fmla="*/ 1587260 w 1967023"/>
              <a:gd name="connsiteY51" fmla="*/ 120770 h 577970"/>
              <a:gd name="connsiteX52" fmla="*/ 1673525 w 1967023"/>
              <a:gd name="connsiteY52" fmla="*/ 120770 h 577970"/>
              <a:gd name="connsiteX53" fmla="*/ 1699404 w 1967023"/>
              <a:gd name="connsiteY53" fmla="*/ 138023 h 577970"/>
              <a:gd name="connsiteX54" fmla="*/ 1716657 w 1967023"/>
              <a:gd name="connsiteY54" fmla="*/ 267419 h 577970"/>
              <a:gd name="connsiteX55" fmla="*/ 1733909 w 1967023"/>
              <a:gd name="connsiteY55" fmla="*/ 293298 h 577970"/>
              <a:gd name="connsiteX56" fmla="*/ 1759789 w 1967023"/>
              <a:gd name="connsiteY56" fmla="*/ 301924 h 577970"/>
              <a:gd name="connsiteX57" fmla="*/ 1777042 w 1967023"/>
              <a:gd name="connsiteY57" fmla="*/ 276045 h 577970"/>
              <a:gd name="connsiteX58" fmla="*/ 1785668 w 1967023"/>
              <a:gd name="connsiteY58" fmla="*/ 250166 h 577970"/>
              <a:gd name="connsiteX59" fmla="*/ 1811547 w 1967023"/>
              <a:gd name="connsiteY59" fmla="*/ 258792 h 577970"/>
              <a:gd name="connsiteX60" fmla="*/ 1837426 w 1967023"/>
              <a:gd name="connsiteY60" fmla="*/ 276045 h 577970"/>
              <a:gd name="connsiteX61" fmla="*/ 1820174 w 1967023"/>
              <a:gd name="connsiteY61" fmla="*/ 327804 h 577970"/>
              <a:gd name="connsiteX62" fmla="*/ 1828800 w 1967023"/>
              <a:gd name="connsiteY62" fmla="*/ 362309 h 577970"/>
              <a:gd name="connsiteX63" fmla="*/ 1880559 w 1967023"/>
              <a:gd name="connsiteY63" fmla="*/ 396815 h 577970"/>
              <a:gd name="connsiteX64" fmla="*/ 1958196 w 1967023"/>
              <a:gd name="connsiteY64" fmla="*/ 388189 h 577970"/>
              <a:gd name="connsiteX65" fmla="*/ 1966823 w 1967023"/>
              <a:gd name="connsiteY65" fmla="*/ 414068 h 577970"/>
              <a:gd name="connsiteX66" fmla="*/ 1923691 w 1967023"/>
              <a:gd name="connsiteY66" fmla="*/ 465826 h 577970"/>
              <a:gd name="connsiteX67" fmla="*/ 1897811 w 1967023"/>
              <a:gd name="connsiteY67" fmla="*/ 577970 h 577970"/>
              <a:gd name="connsiteX68" fmla="*/ 1449238 w 1967023"/>
              <a:gd name="connsiteY68" fmla="*/ 552090 h 577970"/>
              <a:gd name="connsiteX69" fmla="*/ 1397479 w 1967023"/>
              <a:gd name="connsiteY69" fmla="*/ 543464 h 577970"/>
              <a:gd name="connsiteX70" fmla="*/ 1259457 w 1967023"/>
              <a:gd name="connsiteY70" fmla="*/ 526211 h 577970"/>
              <a:gd name="connsiteX71" fmla="*/ 974785 w 1967023"/>
              <a:gd name="connsiteY71" fmla="*/ 534838 h 577970"/>
              <a:gd name="connsiteX72" fmla="*/ 931653 w 1967023"/>
              <a:gd name="connsiteY72" fmla="*/ 543464 h 577970"/>
              <a:gd name="connsiteX73" fmla="*/ 819509 w 1967023"/>
              <a:gd name="connsiteY73" fmla="*/ 560717 h 577970"/>
              <a:gd name="connsiteX74" fmla="*/ 362309 w 1967023"/>
              <a:gd name="connsiteY74" fmla="*/ 552090 h 577970"/>
              <a:gd name="connsiteX75" fmla="*/ 172528 w 1967023"/>
              <a:gd name="connsiteY75" fmla="*/ 534838 h 577970"/>
              <a:gd name="connsiteX76" fmla="*/ 86264 w 1967023"/>
              <a:gd name="connsiteY76" fmla="*/ 543464 h 577970"/>
              <a:gd name="connsiteX77" fmla="*/ 34506 w 1967023"/>
              <a:gd name="connsiteY77" fmla="*/ 552090 h 577970"/>
              <a:gd name="connsiteX78" fmla="*/ 17253 w 1967023"/>
              <a:gd name="connsiteY78" fmla="*/ 526211 h 577970"/>
              <a:gd name="connsiteX79" fmla="*/ 43132 w 1967023"/>
              <a:gd name="connsiteY79" fmla="*/ 508958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67023" h="577970">
                <a:moveTo>
                  <a:pt x="43132" y="508958"/>
                </a:moveTo>
                <a:cubicBezTo>
                  <a:pt x="48883" y="498894"/>
                  <a:pt x="56396" y="479736"/>
                  <a:pt x="51759" y="465826"/>
                </a:cubicBezTo>
                <a:cubicBezTo>
                  <a:pt x="48883" y="457199"/>
                  <a:pt x="34012" y="461267"/>
                  <a:pt x="25879" y="457200"/>
                </a:cubicBezTo>
                <a:cubicBezTo>
                  <a:pt x="16606" y="452564"/>
                  <a:pt x="8626" y="445698"/>
                  <a:pt x="0" y="439947"/>
                </a:cubicBezTo>
                <a:cubicBezTo>
                  <a:pt x="2875" y="425570"/>
                  <a:pt x="1352" y="409545"/>
                  <a:pt x="8626" y="396815"/>
                </a:cubicBezTo>
                <a:cubicBezTo>
                  <a:pt x="13770" y="387813"/>
                  <a:pt x="27175" y="386893"/>
                  <a:pt x="34506" y="379562"/>
                </a:cubicBezTo>
                <a:cubicBezTo>
                  <a:pt x="41837" y="372231"/>
                  <a:pt x="46008" y="362309"/>
                  <a:pt x="51759" y="353683"/>
                </a:cubicBezTo>
                <a:cubicBezTo>
                  <a:pt x="54634" y="345057"/>
                  <a:pt x="53955" y="334234"/>
                  <a:pt x="60385" y="327804"/>
                </a:cubicBezTo>
                <a:cubicBezTo>
                  <a:pt x="90049" y="298140"/>
                  <a:pt x="105479" y="295519"/>
                  <a:pt x="138023" y="284672"/>
                </a:cubicBezTo>
                <a:cubicBezTo>
                  <a:pt x="143774" y="276045"/>
                  <a:pt x="146483" y="264287"/>
                  <a:pt x="155275" y="258792"/>
                </a:cubicBezTo>
                <a:cubicBezTo>
                  <a:pt x="170697" y="249153"/>
                  <a:pt x="189781" y="247291"/>
                  <a:pt x="207034" y="241540"/>
                </a:cubicBezTo>
                <a:cubicBezTo>
                  <a:pt x="215660" y="238665"/>
                  <a:pt x="225347" y="237957"/>
                  <a:pt x="232913" y="232913"/>
                </a:cubicBezTo>
                <a:lnTo>
                  <a:pt x="284672" y="198407"/>
                </a:lnTo>
                <a:cubicBezTo>
                  <a:pt x="290423" y="181154"/>
                  <a:pt x="291838" y="161781"/>
                  <a:pt x="301925" y="146649"/>
                </a:cubicBezTo>
                <a:cubicBezTo>
                  <a:pt x="318791" y="121349"/>
                  <a:pt x="320661" y="123461"/>
                  <a:pt x="327804" y="94890"/>
                </a:cubicBezTo>
                <a:cubicBezTo>
                  <a:pt x="331360" y="80666"/>
                  <a:pt x="324700" y="60555"/>
                  <a:pt x="336430" y="51758"/>
                </a:cubicBezTo>
                <a:cubicBezTo>
                  <a:pt x="352696" y="39558"/>
                  <a:pt x="376687" y="46007"/>
                  <a:pt x="396815" y="43132"/>
                </a:cubicBezTo>
                <a:cubicBezTo>
                  <a:pt x="481417" y="14932"/>
                  <a:pt x="361908" y="60652"/>
                  <a:pt x="439947" y="8626"/>
                </a:cubicBezTo>
                <a:cubicBezTo>
                  <a:pt x="449812" y="2050"/>
                  <a:pt x="462951" y="2875"/>
                  <a:pt x="474453" y="0"/>
                </a:cubicBezTo>
                <a:cubicBezTo>
                  <a:pt x="491502" y="5683"/>
                  <a:pt x="514048" y="10676"/>
                  <a:pt x="526211" y="25879"/>
                </a:cubicBezTo>
                <a:cubicBezTo>
                  <a:pt x="531891" y="32979"/>
                  <a:pt x="528408" y="45328"/>
                  <a:pt x="534838" y="51758"/>
                </a:cubicBezTo>
                <a:cubicBezTo>
                  <a:pt x="549500" y="66420"/>
                  <a:pt x="569343" y="74762"/>
                  <a:pt x="586596" y="86264"/>
                </a:cubicBezTo>
                <a:cubicBezTo>
                  <a:pt x="620041" y="108561"/>
                  <a:pt x="602639" y="100239"/>
                  <a:pt x="638355" y="112143"/>
                </a:cubicBezTo>
                <a:cubicBezTo>
                  <a:pt x="646981" y="109268"/>
                  <a:pt x="657804" y="97087"/>
                  <a:pt x="664234" y="103517"/>
                </a:cubicBezTo>
                <a:cubicBezTo>
                  <a:pt x="664238" y="103521"/>
                  <a:pt x="685799" y="168213"/>
                  <a:pt x="690113" y="181155"/>
                </a:cubicBezTo>
                <a:cubicBezTo>
                  <a:pt x="692988" y="189781"/>
                  <a:pt x="691174" y="201990"/>
                  <a:pt x="698740" y="207034"/>
                </a:cubicBezTo>
                <a:lnTo>
                  <a:pt x="724619" y="224287"/>
                </a:lnTo>
                <a:cubicBezTo>
                  <a:pt x="771825" y="208551"/>
                  <a:pt x="774491" y="219431"/>
                  <a:pt x="793630" y="181155"/>
                </a:cubicBezTo>
                <a:cubicBezTo>
                  <a:pt x="797697" y="173022"/>
                  <a:pt x="799381" y="163902"/>
                  <a:pt x="802257" y="155275"/>
                </a:cubicBezTo>
                <a:cubicBezTo>
                  <a:pt x="817434" y="3502"/>
                  <a:pt x="781692" y="77638"/>
                  <a:pt x="836762" y="77638"/>
                </a:cubicBezTo>
                <a:cubicBezTo>
                  <a:pt x="854253" y="77638"/>
                  <a:pt x="871268" y="71887"/>
                  <a:pt x="888521" y="69011"/>
                </a:cubicBezTo>
                <a:cubicBezTo>
                  <a:pt x="894204" y="51962"/>
                  <a:pt x="899197" y="29416"/>
                  <a:pt x="914400" y="17253"/>
                </a:cubicBezTo>
                <a:cubicBezTo>
                  <a:pt x="921500" y="11573"/>
                  <a:pt x="931653" y="11502"/>
                  <a:pt x="940279" y="8626"/>
                </a:cubicBezTo>
                <a:cubicBezTo>
                  <a:pt x="983444" y="13422"/>
                  <a:pt x="1014080" y="4790"/>
                  <a:pt x="1043796" y="34506"/>
                </a:cubicBezTo>
                <a:cubicBezTo>
                  <a:pt x="1051127" y="41837"/>
                  <a:pt x="1055298" y="51759"/>
                  <a:pt x="1061049" y="60385"/>
                </a:cubicBezTo>
                <a:cubicBezTo>
                  <a:pt x="1067777" y="80571"/>
                  <a:pt x="1068011" y="98927"/>
                  <a:pt x="1095555" y="103517"/>
                </a:cubicBezTo>
                <a:cubicBezTo>
                  <a:pt x="1104524" y="105012"/>
                  <a:pt x="1112808" y="97766"/>
                  <a:pt x="1121434" y="94890"/>
                </a:cubicBezTo>
                <a:cubicBezTo>
                  <a:pt x="1130060" y="97766"/>
                  <a:pt x="1140883" y="97087"/>
                  <a:pt x="1147313" y="103517"/>
                </a:cubicBezTo>
                <a:cubicBezTo>
                  <a:pt x="1153743" y="109947"/>
                  <a:pt x="1150896" y="121830"/>
                  <a:pt x="1155940" y="129396"/>
                </a:cubicBezTo>
                <a:cubicBezTo>
                  <a:pt x="1162707" y="139547"/>
                  <a:pt x="1173193" y="146649"/>
                  <a:pt x="1181819" y="155275"/>
                </a:cubicBezTo>
                <a:cubicBezTo>
                  <a:pt x="1205502" y="226323"/>
                  <a:pt x="1181069" y="209606"/>
                  <a:pt x="1259457" y="198407"/>
                </a:cubicBezTo>
                <a:cubicBezTo>
                  <a:pt x="1279681" y="137734"/>
                  <a:pt x="1257447" y="210463"/>
                  <a:pt x="1276709" y="94890"/>
                </a:cubicBezTo>
                <a:cubicBezTo>
                  <a:pt x="1278204" y="85921"/>
                  <a:pt x="1278906" y="75441"/>
                  <a:pt x="1285336" y="69011"/>
                </a:cubicBezTo>
                <a:cubicBezTo>
                  <a:pt x="1291766" y="62581"/>
                  <a:pt x="1302394" y="62590"/>
                  <a:pt x="1311215" y="60385"/>
                </a:cubicBezTo>
                <a:cubicBezTo>
                  <a:pt x="1325439" y="56829"/>
                  <a:pt x="1339970" y="54634"/>
                  <a:pt x="1354347" y="51758"/>
                </a:cubicBezTo>
                <a:lnTo>
                  <a:pt x="1406106" y="17253"/>
                </a:lnTo>
                <a:lnTo>
                  <a:pt x="1431985" y="0"/>
                </a:lnTo>
                <a:cubicBezTo>
                  <a:pt x="1443487" y="2875"/>
                  <a:pt x="1455135" y="5219"/>
                  <a:pt x="1466491" y="8626"/>
                </a:cubicBezTo>
                <a:cubicBezTo>
                  <a:pt x="1483910" y="13852"/>
                  <a:pt x="1518249" y="25879"/>
                  <a:pt x="1518249" y="25879"/>
                </a:cubicBezTo>
                <a:cubicBezTo>
                  <a:pt x="1526875" y="31630"/>
                  <a:pt x="1536797" y="35801"/>
                  <a:pt x="1544128" y="43132"/>
                </a:cubicBezTo>
                <a:cubicBezTo>
                  <a:pt x="1568848" y="67852"/>
                  <a:pt x="1555977" y="66828"/>
                  <a:pt x="1570008" y="94890"/>
                </a:cubicBezTo>
                <a:cubicBezTo>
                  <a:pt x="1574645" y="104163"/>
                  <a:pt x="1581509" y="112143"/>
                  <a:pt x="1587260" y="120770"/>
                </a:cubicBezTo>
                <a:cubicBezTo>
                  <a:pt x="1645550" y="101340"/>
                  <a:pt x="1626761" y="94048"/>
                  <a:pt x="1673525" y="120770"/>
                </a:cubicBezTo>
                <a:cubicBezTo>
                  <a:pt x="1682527" y="125914"/>
                  <a:pt x="1690778" y="132272"/>
                  <a:pt x="1699404" y="138023"/>
                </a:cubicBezTo>
                <a:cubicBezTo>
                  <a:pt x="1701332" y="161166"/>
                  <a:pt x="1699037" y="232179"/>
                  <a:pt x="1716657" y="267419"/>
                </a:cubicBezTo>
                <a:cubicBezTo>
                  <a:pt x="1721293" y="276692"/>
                  <a:pt x="1725813" y="286822"/>
                  <a:pt x="1733909" y="293298"/>
                </a:cubicBezTo>
                <a:cubicBezTo>
                  <a:pt x="1741010" y="298978"/>
                  <a:pt x="1751162" y="299049"/>
                  <a:pt x="1759789" y="301924"/>
                </a:cubicBezTo>
                <a:cubicBezTo>
                  <a:pt x="1765540" y="293298"/>
                  <a:pt x="1772405" y="285318"/>
                  <a:pt x="1777042" y="276045"/>
                </a:cubicBezTo>
                <a:cubicBezTo>
                  <a:pt x="1781108" y="267912"/>
                  <a:pt x="1777535" y="254233"/>
                  <a:pt x="1785668" y="250166"/>
                </a:cubicBezTo>
                <a:cubicBezTo>
                  <a:pt x="1793801" y="246099"/>
                  <a:pt x="1802921" y="255917"/>
                  <a:pt x="1811547" y="258792"/>
                </a:cubicBezTo>
                <a:cubicBezTo>
                  <a:pt x="1820173" y="264543"/>
                  <a:pt x="1836140" y="265757"/>
                  <a:pt x="1837426" y="276045"/>
                </a:cubicBezTo>
                <a:cubicBezTo>
                  <a:pt x="1839682" y="294091"/>
                  <a:pt x="1820174" y="327804"/>
                  <a:pt x="1820174" y="327804"/>
                </a:cubicBezTo>
                <a:cubicBezTo>
                  <a:pt x="1823049" y="339306"/>
                  <a:pt x="1822918" y="352015"/>
                  <a:pt x="1828800" y="362309"/>
                </a:cubicBezTo>
                <a:cubicBezTo>
                  <a:pt x="1844005" y="388918"/>
                  <a:pt x="1855854" y="388581"/>
                  <a:pt x="1880559" y="396815"/>
                </a:cubicBezTo>
                <a:cubicBezTo>
                  <a:pt x="1940943" y="376686"/>
                  <a:pt x="1915064" y="373811"/>
                  <a:pt x="1958196" y="388189"/>
                </a:cubicBezTo>
                <a:cubicBezTo>
                  <a:pt x="1961072" y="396815"/>
                  <a:pt x="1968318" y="405099"/>
                  <a:pt x="1966823" y="414068"/>
                </a:cubicBezTo>
                <a:cubicBezTo>
                  <a:pt x="1964421" y="428479"/>
                  <a:pt x="1931463" y="458054"/>
                  <a:pt x="1923691" y="465826"/>
                </a:cubicBezTo>
                <a:cubicBezTo>
                  <a:pt x="1900008" y="536874"/>
                  <a:pt x="1909010" y="499582"/>
                  <a:pt x="1897811" y="577970"/>
                </a:cubicBezTo>
                <a:cubicBezTo>
                  <a:pt x="1309313" y="563957"/>
                  <a:pt x="1701749" y="594173"/>
                  <a:pt x="1449238" y="552090"/>
                </a:cubicBezTo>
                <a:cubicBezTo>
                  <a:pt x="1431985" y="549215"/>
                  <a:pt x="1414810" y="545827"/>
                  <a:pt x="1397479" y="543464"/>
                </a:cubicBezTo>
                <a:cubicBezTo>
                  <a:pt x="1351539" y="537199"/>
                  <a:pt x="1259457" y="526211"/>
                  <a:pt x="1259457" y="526211"/>
                </a:cubicBezTo>
                <a:cubicBezTo>
                  <a:pt x="1164566" y="529087"/>
                  <a:pt x="1069588" y="529848"/>
                  <a:pt x="974785" y="534838"/>
                </a:cubicBezTo>
                <a:cubicBezTo>
                  <a:pt x="960143" y="535609"/>
                  <a:pt x="946145" y="541235"/>
                  <a:pt x="931653" y="543464"/>
                </a:cubicBezTo>
                <a:cubicBezTo>
                  <a:pt x="795888" y="564350"/>
                  <a:pt x="918392" y="540939"/>
                  <a:pt x="819509" y="560717"/>
                </a:cubicBezTo>
                <a:lnTo>
                  <a:pt x="362309" y="552090"/>
                </a:lnTo>
                <a:cubicBezTo>
                  <a:pt x="229484" y="548295"/>
                  <a:pt x="255155" y="551363"/>
                  <a:pt x="172528" y="534838"/>
                </a:cubicBezTo>
                <a:cubicBezTo>
                  <a:pt x="143773" y="537713"/>
                  <a:pt x="114939" y="539880"/>
                  <a:pt x="86264" y="543464"/>
                </a:cubicBezTo>
                <a:cubicBezTo>
                  <a:pt x="68908" y="545633"/>
                  <a:pt x="51474" y="556332"/>
                  <a:pt x="34506" y="552090"/>
                </a:cubicBezTo>
                <a:cubicBezTo>
                  <a:pt x="24448" y="549575"/>
                  <a:pt x="23004" y="534837"/>
                  <a:pt x="17253" y="526211"/>
                </a:cubicBezTo>
                <a:cubicBezTo>
                  <a:pt x="37696" y="495547"/>
                  <a:pt x="37381" y="519022"/>
                  <a:pt x="43132" y="508958"/>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795" name="AutoShape 2" descr="data:image/jpeg;base64,/9j/4AAQSkZJRgABAQAAAQABAAD/2wCEAAkGBxQTEhQSExQVFhUXGB8YGRgYGRcXHRkWIhgdHBwgHRwbHCggHBwlHBgdITIhJSorMS4uGx8zODMsNyotLisBCgoKDg0OGxAQGzIkICYzLDc0LDQsLSw3LCwyLDIsLzQ0LCwyLCwsLC8sNCwsLCwsLCwsLDQvLCwsLCwsLCwsLP/AABEIAMIBAwMBEQACEQEDEQH/xAAbAAEAAgMBAQAAAAAAAAAAAAAAAwQBAgUGB//EAEkQAAICAQMBBQMHBwoFAwUAAAECAxEABBIhMQUTIkFRBjJhIzNxcoGRsxQVQnOhsdE1UlNUYnSSk7LBJDRDtMJE4eIHZIKDov/EABsBAQACAwEBAAAAAAAAAAAAAAABAgMEBQYH/8QAPhEAAQMCAwQGCAQGAwEBAQAAAQACEQMhBBIxQVFhcQUTgZGxwQYiMjSh0eHwFBUzghYjQlJysmLC8UPSkv/aAAwDAQACEQMRAD8At57Rc5MImETCLKKSQACSTQA8z5ZBIAkopG0zgElGAB2ng8N6H4/DKiow6H/xTBW/5vl3bO7fdV7dpvb0uq6fHK9dTy5swjfKnKdIQaCUts7t91Xt2m69arpk9dTy5swjmmU6Qsr2dKSQIpCRQI2twSLF8emQa9MCS4d6ZTuVYjMqqmETCJhEwiYRMImEWVUkgAWTwAPM5BIAkopV0khsBGJDbT4Tw3ofj8MqarBtG/sUwVv+bpb291JdXW1rodT06c5Xr6cTmHepynctH0cgJBRwVG4gqeF9T6D45IqsIBBF7dqjKVmHRyOpZUdlHBIUkXVnkfDDqrGmHEA80DSdFBmRQmEVh9BKF3GNwprkqQOenP25jFamTAcJ5q2U7ls/Zswq4pBfTwtzxZ8vQHIFekdHDvTK7ctYtBKwBWNyCLBCk2Lq+nS8OrU2mC4d6BpOxRTwMhp1KnrRBBr7cu17XCWmVBBGq0yyhMImETCJhEwiYRMImEU+gl2yxsQTtdWock0wND45jqtzMc3eD4KWmCCvY/np9wMkLMO+8AQIx4VgA4DcSC14P83ON+FblIY4D1bzI3XFtNe9bOc7RtVLT6wLGI2hJ3RSi1YMhVipsyFyQo2ncb4vMz6WZ5cHaFuyDb/jGu7eqAwIjf8AcrV2H5VE2x1jhVdq1HQF8Df3gUqSeGvrxWSAeocJBLp3+ETI2hP6hwUWnjsmIrINmp70WsYJbaLSmkA3cWKJsc1l3uj15F2xqd+thpzAhQBs4rmanSyTPJKqEbmdtpI3dbNA8tV80M2mVKdJrWE6ACdn0lUIJJK52bKosZBIAkqQCTAUen1CuxVTbLVijdG6PxHB5+B9M1sNjaGJaXUnSBb7lZq+Gq0HBtQQVag07P7o8rJNABelkngC+LzO6o1uqwgEqcdly7im2iCB4iqiz0piaN+VHnKfiKeXNP3y1ttU5DMKrJGVJVgQQaIPBBzK1wcJCha5KhS6OUJIjm6V1Y11oMD/ALZSo3MwtG0FSDBleoX2qiDbhCV+V3cVbLTWW5962Jrp5X55yz0dUIgvm0cjb4WWfrRuVU6tdMncOjm4pOoVb7zbV7XNDwmzd89Myim6u7rGkajefZneBv3QqyGiCs6ftBJZWjiWTa8BhRQEtCSD5uAV6myQch9F9Ngc8iQ7MTe/wsUDgTA3KrptdFGixky3HP3oIVBdKF2nxnbyOovjMr6NR7i8RdsanfO6/wAFAcAI4rk6qbe7vQG5i1DoLN0M26bMjQ3csZMmVHl1Cuz6tWghiogozkmhVMR0568fDMDaThVc/eB8FckZQF0ou2YkeF17wmKIxcogs01H3z5kcZrOwtRzXtdHrGdTw4K4eAQdysSe0ySR7ZFO4oVNIrL74IpS4sACsxDAOY+WG0g6mdN8Hap60EXXndUyliU6H+yE5+ChmH7c6VMODYd4z8YCwmNiiy6hMImETCJhEwiYRMImEW0MhVlZTRUhgfQg2P25DmhwLToVIMLrDt9lbfGoQtJ3j2dwL0QasWqmzxZPPBzT/BNc3K8zaBst5n7hX6wi4WNP2vt8KrtgCsGQksSrsARuC7uu0ChxXN85rY91PDUuuqmTLbgbRpbvnyWxhaL8RU6tnFaydtxgNC7/ACWwR7Crq42m1O7u/eBN8rRvpnHPTuFa7NBDpJ0362ndxniukOhcQRqI5ofaGJi3eOG8ayLSyLtdQFH6B3DaoBHw6g5H57hGxlkWINpkG++11P5JiTrHesp7SJauZAZUZ2R9rgDfe61203LEjpz6jjIPTmCu0A5TEiN2l5t97U/JMVraea5Imh/ph/gk/hm5/FGE3FU/IcTvCw0sNfPD/BJ/DKv9JsI5pbBupb0FiWuBEWVbsZIopDK04JO0Uqyrwu4jnbdkub+FD45yOi+k8Ngqb6ZJOY7vv77hv9IdH4jFva+AIG/7++Untx9txBmJcFXTY6hZBx5bTtOzyNci78jQ6B6fwkCJkGQYHx3+K0fyPE8O9b/n6EqUdw0dIFADqV2ClO7Zyau7HN8Vlfz7CA5myDebazrabcL96n8kxOhjvVHW9oRyyNI0w3MbNJIB9nGZ6fpJg6bAxoMBVPQWJJkkKHvof6Yf4JP4Zk/ijCbio/IcTvCd9D/TD/BJ/DH8UYTcU/IcTvCys0Fi5ePOlcGvgdpr7sg+lGFiwPcn5Did4710tX25CzxyRvsZECC1aQEBdo4MYF0T/wC2a1Pp/CBrmOkgmdI471c9CYmQRHesQ9ux98k0kgcpW0Khj5BvmozY6/xw7p/B9WabARPb5oOhMTMmFR1OpgZiyy0Cboq7H48hB5/DM7PSbChoBB7vqVQ9A4mdneo++h/ph/gk/hl/4owm4p+Q4neE76H+mH+CT+GP4owm4p+Q4neE76H+mH+CT+GP4owm4p+Q4neFrPNGpRQ5Jf3RsdbFE3ZFVQOb2C6Yo4up1bAQYm608X0bVwzM7yImLb1tnWXPTCJhEwiYRMImETCJhEwiYRMImEWJT8nL9UfipnnvSb3L9w812Og/e+wrmdmaIzSiMMxLsSWYlj6sSWNnjPBNDq9QSbr1xy0KZgWC9NP7FgKSspLVwCALPp1zddgBFitRuPM3FlS7B9nFnj3lyp3FaAB6V8fjmKhhBUbJKy4jFmm7KBKj0/YKNo/yrvP+m0lUKoX530465IwYNPNtvZQ7FxVyRa110dP7HKyK3esNyg+6PMX65kGAaRMrG7HOBIyrjdu9jGCRUB3Bx4TwLN0R+0ffmrXw5puAF5W1h8QKrSTaF24/YtaFytdc0oq/vzaHR7YuVqHpAzZqqxey6Gd4e9PgRWuhfiJHIv8As5UYFuciVc405A6Nql1vsdtRmSQswFhSAL+F3kvwADSWm6hmPlwDhZeTzmLophEwiYRMImETCJhEwi0TnUQMSxNleWJAURPQAJpRyenrnpvRqo52LDSdAfJee6eptbRDhqXCe4r0Ge/Xk0wiYRMImETCJhEwiYRMImETCJhFrP8ANS/UH4qZ570m9x/cPNdjoL3scitPZjtSPTylpmCIy7S7GgpJBFnyFir+OeJwDoqRvXqMeP5WY7D9F6j2iGtKh9DJAfD7kikhj/ZcHjj1FdORnYbG1cR+fVqg9gNRLJpS86hJWlcuo6BrHTk/T1zBSy3ymRJWzUzw3OIMBc7s/wDkAf3Jvw2zI3bzPiVQ7OTfAL0UuoKQQlastCnPozop/YxxT9kclFYw48/Nc/t7tRRrNDpgflGcyEccRhHFnmxbHjjna3pkPbIB4q1N8Et3gq/q5ZDqFiRwi90znwhiSHVR1PAonMg0WIk5oC5Xs60h1+u7whtoiRWAAtQu7kAmjbn9mYy4F8DcsjWuFOTtPkuxpNeds7vdRSMPCpY7VAPQWSefLMkLGHWMr5hFqu9He8gOSwvg0SSLHrWcDENy1XDiu/hn56LXbwFvmBZ0wiYRMImETCJhEwi1j+fg+s34T56P0Y98PIrg+kHu7f8ALyK7+fQl5BMImETCJhEwiYRMImETCJhEwiYRaz/NS/UH4qZ570m9x/cPNdjoL3sciqvYSwNL3eoQOkg2U11uJFdPXp9ueHwJHW3C9Tjp6k/c7F7zSaGDSRNsURRKCxALbVAsmhZrqTx1JztSSuKA1gsuD/8AT72gXUpJxsZ5HlVeeYy9A2QPQff0zBTAa57RsPjdZnvL2MebSPAwpPbfVRaPs54lUKHXuIkF9XG3jg9ASefSr5GZgNTzWFzogch5Lf2tlZezgyHawOn2n0PfR0cxZstOeHks5aHVcvHzXgPZ1po9UNbrZe+kWl3CztjF3Xh+N0B6+uatXHNqPaGCBO1bGH6PfTa91QguItGwfD75r63Noo5drkWdtBlZl8Jo9VI44BzfWjAK5nZUCR6zURopHycbNZJsksLskkmlr7BmPKesLt4WbMOqDRsJW/s25MmtBPA1Jr4fJof35fascANB5+K+fyvbOarxt0+sc4OIEVXDiu7hzNJp4LXMKzJhEwiYRMImETCJhFrH8/B9Zvwnz0fox74eRXB9IPd2/wCXkV38+hLyCYRMImETCJhEwiYRMImETCJhEwi1n+al+oPxUzz3pN7j+4ea7HQXvY5FcKSPcCvrxx1+z4589Y4tcCNV7N7Q5padCuJqvZmf3ZNXqNjdVffyt9OWo/dnXPSTm604++S4o6IDv/rI5fVdXX9lsYgEMkNVsdQVoegIrgjyvNGjWfSf1hEz8V0MRh2VqfVAxGnBc/Q+zshkV5JpdR3fIVgzAN5Hkmv4gembNXHvqsLGsiVqUOjG0age98xsNr96n1HY8/fh3nm27gwibft4qhRauo9MocW4UeqLdkT9hZPwINfrg+0zH2V2PyOT+jf/AAt/DNLqn7iuh1jd471wJfZ+dnIi1WoQXxGu87B6ABhQHSq4zpU+kXABpZJC5NXooOcXipAP3vC3HYc6o0Z1M4kZlO7xhqAIC+9ZHOVdj3daHZNkRP0Vm9GjqSzrNszH1WZfZ/UrEq/lGoSmZmenG4tQG7xeVVZOWGOc17nlljHZHYoPRwdTbTFS4m++e1XtHAURULFioosfM+uc2q/rHl29dOjT6um1kzAVxdK5FhHIPmFP8MgU3nYrl7RtWjRMDtKkH0IN/dkFpBghSHAiZUn5HJ/Rv/hb+GW6p+4qvWM3jvUNeXn/AL5SDMK6lfTOBZRwPUqR/tljTeNQqh7ToVHHGWNKCT6AE/uyoaTopJA1W0kLL7ysPpBH78kscNQgcDoVHlVK1j+fg+s34T56P0Y98PIrg+kHu7f8vIrv59CXkEwiYRMImETCJhEwiYRMImETCJhFrP8ANS/UH4qZ570m9x/cPNdjoL3scitvY3SB9RZ/QXeB6mwB++/szw+CYHVJOxeqxry2nA2r1XaMMOqLwFwXhZS4F2u4WAfrLnUq0RUaA5cujXNNxyqZjFqYpI1YMoYxNX6LqeR9KmstUphzcp2qlOrldmGxcz2UaKLRDUFgFZTKznoFF8/QALzDhaWRkbVnxdUOfOweGqk9pkR4op792SMqfUO6qB9u4H7MmvSzQdoKYarlJGwj/wAXZ1OrRCgdgpkbYgP6TUTQ+NAn7M2FqkgLkPCq9oIQfFJCxI+qVF/tA+zNfq4rZxtC2usmgWHYQo4oQ/aUhb/pQxlfpYuCfsA/bljSBqh/BVbVcKJZxXWMsU4liDBtp7uQC/CxANH40QcyObIg7VhY+HS3UL5fKAGYA2ASL9aNf7Z5+o3I4t3L0LHB7Q4bV9G7O1aRaOOSRgqLEpZj0AoZ3aF6beQXCxJAqOJ3lQe0enXdppCaYTIo+NsOP2XmOvTzFrtxHismHqZQ5m8HwXUm1qI8cbOA8m7Yp6ttG5q+gc5swtUkAwuE3Z0Z7R+PdiYr/a3bAfvF/ZmmaI/EB3D4hbornqCzbp2FdtdXFI0sAYMyACRL5UOpK36WLzbLbXWm1wzW1C43shokTv2U3UrRX8ENfv8A3Zq4aj1Zdz+C3MTW6wN5fHRT9tyw6jRPMrhowjSq46eAEk/RQIzLiKWdhbtWDDVgx4dNvJfPs4C761j+fg+s34T56P0Y98PIrg+kHu7f8vIrv59CXkEwiYRMImETCJhEwiYRMImETCJhFrP81L9QfipnnvSb3H9w812OgvexyKtewnz7/q//ACXPFdH+2eS9Pj/YHPyXW9n4x+XdptXJkhBPwGlSv3n786mY5o4DxK5DWiC7bJ8Asew6AR6mvPW6kn6e+YfuAyxJJP3sCNADZG2fErmaEX7P1/8AZN+G2VZt5nxKs4SADub4BdL2gUDQxAdA+lA+jv4sgGWyd3krwGvgb/NW+3tNvm0XTw6gvz8IJf45e8WWL1ZGb7Kh1X8pwf3aX8SPIOxXbo7sW2h/lDU/qYf9UmQfa7FI9jt8lr7MIBNrz5nVc/5UeTJmFQNAbI2yvA+bfXb/AFnOFiv1nc13cL+i3kvb9o6fvOyu748cSJzwPEVHl9OdmhPViN3kuPicvWuzaT8JVz2n6ab+9R/75ap7Pd4hUZ7Y7f8AUqLtbT79foG/o11D+f8AMjTj1+c/fl7xb71WOBmvutzkeUrK/wAqN/dF/GfKO9pvJ3/VXbo79v8A2WnYUY/Lu0mrkvCCfgNOpH+o/fk5jmjgPEqGtEF22T4D5rPsgw26oXyNZPx/+01+7Kt9p3Mf6hWj1G9v+xXk+1+3YtB2cezZo5llOmeJWCXGzsjKCHJ5Fm+n2eWZacu9Y71r1i1jcg2geHzXPOeZXqitI/n4PrN+E+ej9GPfDyK4PpB7u3/LyK7+fQl5BMImETCJhEwiYRMImETCJhEwiYRaz/NS/UH4qZ570m9x/cPNdjoL3scirXsJ8+/6v/yXPFdH+2eS9Pj/AGBz8l2OwP8AnO0v1sP/AGsedP8Ar7B4lcpvs9p8GrHsT83qP75qfx2y209ngFA9kdv+xVb2Z0Xfdjww3t7zTbN1XW5SLqxfXIbt5nxKsdByb4BW/amPbpEXrUunF/RqIhiIbHBTMvnirXbM+2bR8XumK/RcEnP7MmYCoG5jyVKTRxr2okoJ7yTTsCLJBVXWiPT3vL1ypJkbrq7WtyuO23cpdD/KGp/Uw/6pMk+12IPY7fJY9mfndd/eT+FHk7So/oHb4rwHm312/wBZzhYr9Z3NdvC/ot5L23aOq7rsrva3d3Ej1dXtKtV0auuudvD+w3kFxcWYe48VP7VaGN30kzXvj1CBKJrxcEEdOg65FQnLbePEJTa0vk7j4FS9pS7ddoxXvRzr9HETf+FfbmQmBzPkVjyy6dw8wFX02ijTtSV1J3y6ZWcEkjiQqpF9OB0+GY3E9Y3dB8QsjWtDXEayPAx5qTsP/nO0f1kP/bpk/wBfYPEqB7HafBq4XZXY+peSefT6rua1U6shj7xXHetVjcOl5DBFR5PDwCPk0mAWIn/YrqTaoarstp9Sij5J5GX3grJuNjrfu+XXn1yagzsIZtFtnJKTgxwNQaG+3mvFZ51eiWsfz8H1m/CfPR+jHvh5FcH0g93b/l5Fd/PoS8gmETCJhEwiYRMImETCJhEwiYRMItZ/mpfqD8VM896Te4/uHmux0F72ORVr2E+ff9X/AOS54ro/2zyXp8f7A5+S7HYH/OdpfrYf+1jzp/19g8SuU32e0+DVj2J+b1H981P47ZbaezwCgeyO3/Yql2DrWh7EjmQAtHpC6g2QWVCRdEGrHrkM17T4lHkhojcP9QrntHKX0UTsKZpNMxA8idRESPvyTEGFLJkSpvaH57Q/3k/gS5DtO5WZqeRWmq/lOD+7S/iRZJ2KG6O7FrpZlHaU6k0Whi2/GjJf28/vypIzgcFIHqE8fJdPTaNIO/k3GpHMrliKU7QDXA4pfO8ttVSYEL5Zp5g43ryrEsD04LEj9hzh4r9Z3NdvCGaDOS9/PEH7NVDdNHGprrRZRx9+diiJpgcPJcjEOy1SRsPms+1msRX0cRPjfUoVHqFsn9+Wqez3eIWNh9cDn/qVntj+UNB9XUfhpku2c/Io3U8v+zVq8yr2pRNbtKqj4nvZDX7Mq4+u393kpYLPP+P/AGXV0vZ6xSTzBjcxVmsil2oEFccCls2TlovP3t+aiYEdvh8lxPYPXxyx6go1htTM48rRpWo0foyo9tw4jwCn/wCbDz/2Kx7TRxaPsieIsdi6doULUWLMpRBwByWYdB8fLMrBdYqp9TsjyXP7Z7Aih03fh33eDglatmUV7t/pcc5yquDa2lmbMrsU8Y51XI6IXmY/n4PrN+E+dL0Y98PIrQ9IPd2/5eRXfz6EvIJhEwiYRMImETCJhEwiYRMImETCLEguOUf2R+Kmef8ASX3L9w812Og/e+wri6jWTxCT8jkAk90OVFEBhfDqeOOtZ4ei9uHresZHBeoxDHYih6gg8bbVQg7S7URZHWZBPLKGkbbGQyrGqLwUoEbfIZufjqPWzfLHxkrQ/AYjqYtmmeyAPJYg7S7UijVYZkVmaSSW1jIaR3LWLQ116ChhuOo53F0xaO5H4DEdW0Nibz3ytZ9V2iIk0sUqDTiIRshVORVOAxTdzfW8rTx1INObWTCtVwNcubkiIE8xqrGr7S7RkkCNKp0wdGCbUBpGVl5CXwyg9cqMbTFDL/VCucFW/EZrZJ+CL2r2m8weaZWWMs8dLGCrlWVTwgvhiOb65apjqZYA3W31VaWBrioS6Mt48lHpu0+1N7TSTIZRGUiYLH4bYE2NlfojqD0y1THUi5uWYm/JVpYHEBrw+JItzTTTa1y008o/KRXdyKq+GgQOAoH6RB45DEZhrYxnWtezQarNQwVXqXMqRJ0O4qtrdf2vOjQzahO6cbXAWNSV8xaoDm1+YYcXEytP8txbrOIj74LpwwhVCqKAFAfDOI5xcS4rvsYGtDRoFDqu1O0t6xpMo0wKUpVL2rtJ52X1HrnTo42m2jlPtQfouVXwVZ9fMIyyPqodI+sk1C6nWSh5Ih8lQWlN2TQUC+BkYrHMc0NpJhMBUa8vrXtbtSHtLtRpBLLMheONxEQsY2u4AsgIARQ87zLVx1E5cs6ieSxUcBiBmzxoQOdiPBZ002tkdpdVKDIFURugQFdpZgaCgWGa+Qcw4jGUy5jqeyfJZsLgaoa9tbbHwlRavtTtmRGjfUpscFWpY1O08HkRgjj0za/MMPrdah6OxZsSPvsViFZ9NGo0UndSKu2yFIZfPcCpBN83XXNGhjIql1TQ/YXQxGBJotZSsW6efzVTUv2hqjGmumV4UbfsVUFsBxe1BY58/K82q3SFLIRTmVp0eja5qA1oyj73K32hr+0JXEbyqdLvQ7NqA0pUjkJfvLfXMX4ymaGQ+1CznB1vxOcRlkFWiFGo04DbjyxoEBSY5PDZ4JFWa9RnT9G6eXFgzMtPktTp6pmo5YIhw7bFd3PfLyaYRMImETCJhEwiYRMImETCJhEwijngV1Kuqsp6qwDA/YeMq5rXCHCQpBjRVPzJpv6vB/lR/wAMxfhqP9g7gpzu3p+ZNN/V4P8AKj/hj8NR/sHcEzu3p+ZNN/V4P8qP+GPw1H+wdwTO7en5k039Xg/yo/4Y/DUf7B3BM7t6fmTTf1eD/Kj/AIY/DUf7B3BM7t6fmTTf1eD/ACo/4Y/DUf7B3BM7t6tdndhaUsb00BPkO6jP08bef2/Qc1cXQptbZojbYD47PhzCz0CSbm/39+SuafsHSCVd+l0o97eGjiAA52mio5+z40M0q1FpoHq2zpBAmd9727eElbFMxVGbjM/C1vDjC07O7G0goPpdKNrEsTHp2sV05Un/AA+uZMXhWul1NuosMpEH4D/+lSg8CA/ZqZB+Z7lMvYuh2itNpduw3cUPvWauxvvp04zCcM7MZZfMNmy0/wDCNdbrIHsy62g7tf8AaeSi1PY2kZGJ02kXgFdkcBs+lbAw+3MtHCtZUaA3NczLTYb5nKeEKlSoHNJMDdBF/hKq9ldiaTvU36fT7eb3RR17p62tdc2cdhmfh3dWwTwF9Vhwz/5ozG3HkrWp7E0VRmLT6ayzEhooeOBwdy0QOavNajhjmqCuywAiAb63EbTaY7bLNUe2Gmmdp1i3f8FPJ2LoN02/TaXadoTZFDYFmyNq+XU5rswz8lLI31vWmQbmBYzv2bO1ZS+nmfmNrREeS0PY+iE7gafSbNnHyMJG4IKq1635ZkGEzYZhLPWzX1mM3yVTUaKzgCIjhrC0/M2lMSEabS76bd8lpRzu4sMv7sv+FYK7w5nq2iz9IvEear1k02kG959nfx8lP+ZOz9v/AC+mDiH+iiott+r74P285r/hqwf7Hq591wJ/1I7Fkz0sut8vxjxWJ+xNDvO7T6Tb3i7NsUPu8bt21fd+nm8mlhndUMrDmymZG3ZE7eVoR72ZzmIiREbtsxs5qGXs+CNSY4oEcuQDEkSkxUOCYx0sDrm/g6QZVljSBlEyD7U8b91lrV3AsvEydI07PO6hzqLUTCJhEwiYRMImETCJhEwiYRMImETCJhEwiYRMImETCJhEwiYRMImETCJhEwiYRMImETCJhEwiYRMImETCJhEwiYRMImETCJhEwiYRMImETCKIzre2+c0H9J4ZmIGHLvXOznpfRbjcBXdR68N9X72KXN9aan1ejePbvFblDjm/Cbr92Y6dVtScuwwpLSNVtotC0u7btAQbmLEKALrqcipWbTidvapDSVvJ2XIockCkVXJBBBVvdIPmDlW4hhgbyR2jVMhWNJ2bJIpZRxdCyAWNE0oPvGh0GTUrspmHH6c9yBpOizD2XIwQgDxhytkD3Pe+ish2IptJBOkfHRAwlSS9jurbC0Yc0NveLu5quL+IyG4pjhmAMb4OxTkIstNX2XJGCx2kK21trBtrehrocmniGPIAm9xIiQoLCFX0umaRgiCyfsAHmSfID1zJUqNY3M5QBJgKeLsx2bapjahuLB1KqOnLdAfhmN2Ia0SQRwgyexSGk6KVOw5z0jPD92R5hqB5+FEc9MqcXRGrtk9n3sU9W5JuxpEre0aWWA3SKtlW2tVn1GG4pjvZBOmgO0SELCNVzs2VRMImETCJhEwiYRMImETCJhEwiYRMImETCJhEwiYRMIoToo9pNv3m6x7u2rHBHW6vn6M8xU9HGvxXXZzBM8d+5d1nTj20RTyiQI8t6mHxz064Svdpa5ZRGAhUxoEFuGtRfUbBzz1/ZmCjRdTLiTMmdIv3lXc4GFjs7tAxCUBQ3eLt5ogc3dEEH6MVqPWFpmIP3yUNdEqWHtY1Isi7xIqp4SE2qpsBQFIA+FZR2GEtLDEEnfJPapD9ZUmm7a7sRBYxUblxuKsTdcBinhPHUf7ZV+EzlxLrkAWkfCb9qkPiLKJe12Ec0YsCVt17vd5tgOObFA9OmX/DNL2P/tG7Xd3KM5gjerWr9oO8YMVcUVYL3g2WtVx3d+Xr55ip4LI0tBG28Xv2qxqSVF2n233yFNgS5GfwtQNm/EtUxH87jLUcJ1T80zYC/kdnJQ58iFS7P1ndMTW5WUo6k1uQ9RfUeXI9Mz1qXWNiYIMg7iFVphdCbt+4zGIxyiJblZPcZmsgoASd1dOKzXbg4eHF20m1tQBvVjUtEKeT2rk/QXZbh2puoCKpX3eL23fxzGOjmf1GbRpxJnXirdadij1XtD3i7SjqLckJKACHYsQbjN1dZangshkEHTUbhG9Qakrh5vrEmETCJhEwiYRMImETCJhEwiYRMImETCJhEwiYRMImETCLeBQWUEkAkAkCz9g8z8Mq8kNJCkLpdsdlCFUJLBmJ+Tbbu2eTeHgC+KP8c1sPiTVcRFhtGk7rq72ZQouyOzxKJSd/gXcAgstzVDLYiuaZaBFzt2KGNmVPqOx1VZW3HwRxybSACC55VvQjKMxRcWiNS4d20c1JZqs9l9id6isS/jYqu1SwBA6ufIWQPvORXxfVuIEWEmTHcjWSFjT9jqULs9BN4l6eBh7grqd3wGS/FODsoGsRxB17kDBEqbW9iJHIse5jbIt7ourV+he/i/TKU8W97C6Bt2HZx0UlgBhRdq9jiJGa2BWQoA+0FwDW5R1r4/HLUMUajgIFxNtnA8VDmQFS7M0YkYgnaqIXYgWdq9aHmeRmevV6togSSQBzKq0Sr8XYl21SBAitS7ZHbcSF2hCRXBu+lZruxcQ20yRtAEazKuKauReyV7gZQpWTbzxabVaxf6VN0zC7pKIhuontkjusrCjxUGu7CSJdxZm5kHvRLQRyvRiCxNXxeZKWMfUMAAabCdROzTtVXUwFwM6CxJhEwiYRMImETCJhEwiYRMImETCJhEwiYRVZe0YVO1pYwfQuoP3XmJ1ek0w5wB5hTBVkG+mZVCzhEwiYRbwTMjB1NMpsH0P25V7Q9pa7QqQYuptXr5JffIPN3tQEn4lVBOUp0WU/ZHxPmpLidVHDqGUMFNBxtbpyLvLOY1xBI0UAkLfSa1492w1uoMCFYEDkcMDkVKTKkZhpzHgpDiNFse0ZLU7uUYstKopjVkACvIZXqKcERrY66JmKj/Kn2uu7iQguOPEQbH7T5Zfq2yDGmiiSrEnbEzGywJ452R3x0523xQzEMLSFgPifmrZ3KPUdoyupR3LKWL0QPeJskGrFk9Bxl2UKbHZmiDEdiguJsVDp52Rg6Eqw5BGXexr25XCQoBi4U8/acrqVZvCQAQFUClJKjgCqJJzG3D02mQL9u1SXEpN2pK9bnJpg44X3wAoPT0AGG4em3QbI7NULiVI3bMx6sDyT4kjbkmz1XzJvKjC0hoPidnapzuVDNhUTCJhEwiYRMImETCJhEwiYRMImETCLBNc4Ree7S7QMvhWxH69C/wDuF/f9HXyXS3TBceqoG212/l81gqVYs1czUzLEm6vDYFADzIH++ecawvMLAxpe6Fr2DPNEXLD9M0vADJ5VXAPWj9+dbCdJnCvblMs2j5cfFbJqsaQG6R8V7HS6hZFDKbH7QfMH0Oe1o1mVmB7DIKyqbMqJhEwiYRYvCJeEWcImEWMImES8Il4RMIs4RMImETCJhEwiYRMImETCJhEwiYRMIsE4Ree7T7QMhKrxGP8A+/8A4/v+jr5HpfpcvJoUTbad/AcPFYKtWPVaqd55tayEX1wiXhVkaKTS6lo23pzfVfJh/H0OdLo7pF+DfvadR8uKz06mWx0XpNLqFkUMpsfuPmD8c93RrMrMD2GQVtqbMqJhFlJCp3KaI6HILQ4QUXp9T2hG00+11FxgRN0Aal3Ua45BzlsovFJkg6mRwvCzlwkpP2jEI+JKk+S3GMAlmCEP1IsXVnDaFQvu23rROwTbehcI7ly31OmeSR5ElXc1qsZQAL8bHW+eM2hTrsY1rSDA2yqS0kkrmPVmrryvrXlfxzaExdY135tXBtPAaIqmyMe+jg+Oz1FjcbvncM57adadzrydhGzy2WWYlvYpH1mn3jvNsid7uj2j3IiPdYcHg0Npv3TlRSr5fUsYvxdvHO9+KZm7VGNTFuVZGVpArqJh7oJ+aY11rnysWPTi2SpBLAQ23q+I+9Ukbdd6x+VxktTKs/dr8rxtMgYlunHiWhdeR9eXVvAEglkm22NncbpI7VINZBucx7Yz3is24cPFtAdQOR71muLsenFTSrZQH3sewzY90CUzNmy4OqZS7lBSFiVHot8D7s6FMODQHa7ViMTZQSOFFsQAPMmh9+WJA1UIjgiwQQehHIwDOiLWSZVoMwF9LIF/RfXrguA1UwpMlQtBMu7buG4dVsX93XzyJEwpW+SoTCJhEwiYRMImEWCcIvPdpdod74V+b+7f/wDH4ef0dfIdL9L9ZNGibbTv4Dh4rBVqx6rVTzzi1VztJpGMizycPs2FR9a/U+WZ3vaGljdJWw+o0NNNukzK6QzXWAAEgFeh7jTmPm7PlzYFdKorYPPQ5rtfBmV9KeQMKGlvqQLZGmN3qwRM8NV5jTaZY12ISVBNbgAaLE8gcDr5ZtvfndmXzvE1BUrOcBF+XwVrTaho23L/APkvkw/iPI50OjukX4R+9p1HmOKinVy2Oi9HpdQsihlPH3EH0I8jnu6NZlZgewyCttTZlRMImETCJhEwiYRMImETCJhFHNMFFm/sBYn6AAST8AMxVq1OiwvqOAA2mykAkwFvo9NuYSuhP8wMSNq1RYr03G+LG4AkcWRnzP0k6a/F1TSovPVjucZ+I522rcpMyjS6xq9I63JGCxLC4xtAIJALAmqIXmvgetinQXpE7BltCof5d73JHLt8UfSzX2qTR6HarbkDOw8bMdwY/wA0XdLyeBQsnjk5yOkukqmMrmq55iTlH9om2lp+5V2jKIAVaTQSKVjUsUYcuSo2AEeGxTHct89bs2OK9FhvSx/4So2qfXAAbHKJMzzvvWM0RmBCtP2cpjVFXu6Ngg2wIN2TySWNhrNsGazyc81Q6Sr0MV+KD8z9bzfeDwWSJEQqY1AVjG7eINtHqQQCCa4F3XkLoeYGfUeh+lW4zCsqVCA4mI4j6XWpUp5TZWc7SxJhEwiYRNyWR3icC2PjpeaF+G7J9Ac4P8R4OJ9aBtj6rrfk2JmLTun6LQzJuCiRTYLEgPSqCos2oPVgOAeuB6R4MgkZoGtvqoPQ2KBAIEniqHaERlFCWJYrI57z5Qg0eiHwg8Uav6OvK6U6cFZmSkcrTtOpHZNviqu6FxjhDI4304aLnnQcOxkiCoa3fKUxCK5C+C+Aw6gdfPOBa19dNVq/kGMkj1ba30+Cl/NBHDSwqfMEyWD6GoyPuOVLmgwT4/JWHo9jXCW5SOf0UUXZ5YRnfGDIAQpL2FKGSz4K9wbuCfv4y5EOLdoVG9BYstDvVg6XPyUo0ndsjB4pD3iKEXfbFnCj3kAqzzz0vKth9mkE33/JZqfQuMw9RtVwEAjbx5K0stksClCiVo/pMaHTz2MevQfZmt/880WXuPxD83U5BljXNed8REds7VWm0RkkZg0QBBc8vSDcAAfBdkt5Ajg85sNILM02HwXicT0JjKldzobLiTr9FHD2duG7vYgCWAvvOdrFCRUZ43KRzXTJcQ32jHyWFvo/jHezlPade5b6bTPFulEke0Egi3qWgL2+Dgi6BNfdznT6O6RdhHi8tds38uPOFkpdC4tszlga3Nvh4LuzuiBt0qArdinsEdR7lXxXXPQ/xJgpj1p5fVbH5LiomBHNYDr4QXUMRZU7rQbdx3UK4HoTlv4hwkkQ62thb4+CgdD4iAbX0vr8PGFh5kBUCRWLGgFD+hJJ3KOAAT6+gOQ30jwbvZzHs+qO6GxTfajvWVkQk/KJQobqerIuvdu6+GR/EeDjN60b4+qn8mxM5bTun6LCyoWIEi0oBLU9DcWCj3bs7GPSuOuT/EeDjN60cvqo/JsVmy2nmspIhAJkRbFiw/KnoeFPB65B9I8G2zsw7Pqpb0LiXCWwe36LRdQhFhxyxVR4rc7zH4eKouCPER08st/EOEkAB0nSwv8AHxVfyjEQSYga30+HgsavVRRo8hlQhFLEASWaF0LQC+PMjIb6R4Jzg0TJ4KX9DYpjS4gQOK3eRA+wyLupiw8fgClVO7w/znVeL5Ppzj+IsJcw62thb4+Ep+T4iQLX0vr8PGEaVLVRIrE303+EBSxY2o4AXys9OMN9I8G6YzW4fVHdDYlpAMX47USWM7vlEoNt3U9FtqsQPDfAdeoHXi+cH0jwYAJzQdDGvxUjobEkkCJGonT4LGgkQSSM8ilRt2NTbRYNr7u7d4SSelEDyzynpDi39IFvVP8A5Y2EEet2TNlnpdFV2ktgZuexX49dEQpMiruAaiHuiAR0UjkEH7c807o97TDnAHt+Syt6NruGZsEb5WidoxlVO7lyAq0bNttB6VR68m68vLLfllWcsie3TuVRgauXNaNO3TxW0vaEQFiQMeAFUPZJNADcoHU+ZGVb0e9xgOE9vyVndG12iXC3NbHWR7iO8HAtjTUvNc+G7s+V5P5dUgnMIHP5J+XV5i0njqtTr4twUSA2CSQGpQKFm1vqwHF9cDo95BIcLc/kh6OrggEa8VFPJBIp3OtE0GpxZUg8EKSKb188zYehiMNUbVY8Ai4N+WkKPyys6QADvvoufptSgR90i1HwW8ZDEIHIXw2dquosgXfnzn0Sh0/hmUmB5cTGsakWO3etQ9EYgudEW1vptVkyLaqXUMQSR4vCALO7w1x8LzN/EWEvZ1tbC3x8JUfk+ItpfS5v8PGFh5UtVEisWNAAPwArOSbUcBUJ459AchvpHg3TlzGOH1R3Q2KbGaL8VWn7TgRiplWx6CT0v+ZgekWENwHd31UHojENMEgdp+SqRuiiVURgNi83JJwJPMte3/fPFgmtSfkbeRptXpzFCqzO60HXZ2qDTIrMzEFkWMg0xXxNJGVFqQf+mx49BfXnDQPV03ucNyy129ZUY0HebbFs0o7tKUqoaQWd1e+T7ze8efXLYljnMY9otHcow1RrXvY43nvsopVQQOzKWLNIy+N1G3u40ulNG3iYc+Q9DzZrwxjGOEnwvZUdTL31HgwPG11P2lqAJHY2P0qKkNVWKWrPHkMw4ii/rSI1Nlmw1en1IM6C/DsW2njWN4U7tjIF7tiGdzvGkZCAoJXhhVgVQJ+ObnWCpVc1o2G60xTNKix7idRbVV4qZ4gD0kR2rghEYO59RSqftoDkjNXCscyrLhEA+C2cW5tSkAwzJEd8+RUkbKBIqIygd0Sbd6Hyw5ZrrqKH0/HLma1Eljdug5KoIo14e6bannvW2k2ESFgWXao4ZlBYvuAtT5BCfuvqLrRd1dFxcNSLFXqt6yu0NMQDcbJ08FBHMO7j42gd4BYIHGol6Mfe6iz63k4um45XgWgdn3sVcHVaMzCb5ndt9fmpJSggDFWZvGw8TgBdwrwg0bKngjn6DmZjg006ZF7dklYXtLm1agNr9sBbdsNukmUAhmdgFYFTZJrg8+YzVfRf1+mp81tNrMNCQdB5KxIUWUhUcsVcE3JISe7N8WQosdRxm3nFV1RrReNd91qZepbTc4mJ03WKqaZQ7r5qu5nolSF7tlPINjlgOOec1sKHU3Oc4aArZxJbUY1rTqQt+9XY4VCoDqSfGw5Q9XN+nS8u8GpQDmN2mwVGOFLEFr3agXKxpVUiRmBZSYwtOygsokLe6RdCRevHi9RxVj+ro+sJk6FXezra/qmIGoWZphtiNFR3SgWCBwK4J6jjr54xlN2YOAtAUYOq3KWTcE+KafYggZkYvuVvefhW1LSL4AaJ2uDVXZo8iszteG1GUyLiL7rLXewmk+qCYJNthEqr2hEXWSJR8o4KBTwd58IBvpyeSeBzmrSpPbXbI2rar1WPw7i06gjtNlb1Mid/J3aN4o5TuuSQkd/C183tFWT0HQembObrmVAwXt238VrkdRUpl5tfXZbw+i10pVn5sqEctRK8FCgFryLZwOOep8jWDDTTzucNB8ZWfExULGtOpnsjX4rAlXYwClVE78+IjmDT9XPU8Hz4FfDL1mmpRY5otfsuqUHtp1nsc69tdtlmAIVZmUsC4C07oOEO4+Ei/fUX9Poahr+qoAOEyTYqxZ1tdxaSIAEjfqtZJxUZIK3FERYK/wDSUcA+XGVxtJ4qkxYqcDWY6i0TcDRTxhYzpwUYyBor5dqJcGggNXTDoP2jNtrwawpxcDXsWm5pbQNSTBOn7tVXi5dFHvb1sdCKYE9elAE5pUKbm1hmEQt6vVa+iS0zPirPeIO+CI1FQbuSTgSDkk3t/wB8zz11J+Rt5Gm1YDFCqzO60HXZptUGmCsWJtkCUaYrbF0Ki1N/oE18OeuYqB6tjnOHBZq4FR7Gg7zbZ9lbySr3aUpVQ7jncR1B99up+3LYhhfTY9otHddUw72sqPY43nbtsqrxqIZXZS25pGTxso291Gl0po28ZHPkvoebteGMpscJPheyo6mXvqPBgD42urplQy3GjHekniuRybUG9pvaPurMgcKpqNaLxrvWMt6nq3ONp03W2KDTBWkW7KqHL0SpCmF06jkEs6jjnk+hzWwwNNznOGg81tYmKjWtadT8I1XI7SkQSNUfp1Zz5DzJzZpPaWg5fFalZjmvIzT3LtdnMhEzxSykbUsiSIn3+NpEVJ5k8En4VlZDKbvVgA6b+3gsoBfUbD5JGsC3CNL+SxqNSnCs7qtGRmZorY3HGqg90FX5y7ok1gVRXYZbMbJUGkaDxDozbYHZw4bFvpSFiQq820l6p4jY7w8ktCQ1mzwAB0AyH1hTymNm+I4cVLKBfmbm23kAyd99OQsqfaMsRRgzOoAMaRiSNSVSKMkljGSSxkriq8vhJcH5auWSdu7y/wDFQNLM1EPgDZGtrjf8dq60soSXxNK+yQNt3xqpZWDCh3JZRuF0G+3KnFdU8iL7517FkGE61jSTaLCBbt1suboGRpIakdpNhZqaOl3aVnbwCO+A2wEkgXdHpmQsax7gGxY33jdw+ixNe6oxrnOkyLbjv474NrqaaUGhvl3OyRb3aJtiPPGXNCJbPgHLE1laVZtY9URa+3ddWr0XUf5wN5GwDUgH7hR6B0IkeOSari8QkiJvbNQB7naABZIqzv5PFZUvaxk5Yg6Tt3zrwVwwvqEB8yNYGm6NOM6reV46O53QC5GJaLdI7GKMc91tUBUHAXnLdYK7C4tmNk/fmqimaFQNa6M22Bs++CaFgsUdNOFIegHiNjv5eTuhO4sba+B4uBWKlcU3AxsG2IG7s0Sjh+sYRMCTqAZO++/WNFFrWjIB3uCaRIg8YpYwiKCTGWfdXNEday1nObUy3O3cd+7jsVCC1j6Wazdm8axOvDaV0NfqO7kkLNK5R2ai8YUsGJHAh3AbhdBvvygxQY8tA27/ACWV2FztzE7LWFtouqWkRO92rNI7IjhiHir3fEQoj8JvgElqs+uWyinnAbHHeNw3b+xUl1TI4uknZb1Tv47r71JLOtUzyDdw0jtEdqKGkIFRKLJSrN1kU6wrDq4+O5TUomh/NzX3wBY6/PRY0RXY7I820yDkSREk7Oee6K7QAPCB8TeVNQMpg5YE6TEcZ1urCkX1HNzTYXgGeEaCOG9aTzx9Gd0Va/TiDO8hkJNmKhQi6BfP75c8VmZy2Y2SdFVtM0X9WHxN9Br98tFMQBHGpabaYl8IeOtpWgDuhYk1wWuz8MVMR1T9L84+Glkp4brGRNr2In4m91FJqElmRi7iR5gyoHSlrUGNbHd7nru9x8Qvp063EF7Xht3bdYPh4aqhnI5hdIb/AE6SOevjosazV93G7gysUjfZveIgN3bKDxCCQAx4usx0sQ0kUstjbXfZZK+Hc1pql0kCfZGousRLGJpAkkrFI3VnDxcbZ4l8IEVIWajZ3cJQ9ctDabXjLAEfu3X2RrbeoEvew5pJBvb1d4jQzpfcpJXTnc8i34ndmiJKRRysqj5IKLLnxEE4ZVGIBYRpeJ7FD6Rw7g8OiTBMAW15feqxoWAjLI820zSUQ8R3HuoCxJMJBHRQAABs8yeIdVFNrXZd8CYj5zrdWZSL3Pbm3SYBzW3aCNLKPVyREU0kiADYAHiDMzNLI7ljF1tugAAyXPbVaKpZJ01UNYabjRD8oidBqdfn5Kw4G1UczbWijDIHjC7TEvh5hLDw+G7vz4yKmJ6qodp3zE9miU8L11Js2EaRMdtj5qKORXmibvHMryiTaGjpN0hobdm5to55PUWR5ZkDQKktbEiZ12aeSxlxdT9Z0wYy6aGAezVSd6KHilJI2KzvEwTf4C1CJd1Kx4JrMVLEtceriAeMrNWwxZ/NmSL6AffxWNFsuZo5ZSAqgsJIifnOKqKkvkngk1V8ZMhjHerAB039vBQAX1G+tJI1gW4RpfyTUalNu1ndVB7xmZorY+GNVHyQVeXu6J4+6RVFdpBbMXiSoNI0HAh0ZrTA7PlsW2mIWJCsk20s9U8RvxckkwkNz0oADpkPrCmGmOQmI+allAvzNzbbmAZ4303WVDtDURssgZnAA7tIxJGpISGMklu7JJYy14dteXwsS1+Wrlkn4Xj75KgaW56OeANka2kjeO/arOmjjEpVJJGKI4JDx8UBdKI/CbFW26vtwAGZxHb/AHct2+yXeWHN2f289+66klnX3WeQbr3SO0RIRI5JaFRAWSlbjfXIp1hXBpxs3q1SiaBFQOvtMAW+7rz2vWEyMflm6cidRfA/mxgfDjLU3gNADY4f+rFVpy8y4njMeFl6kTs3f7mZqVask18r8cwZ3OoPzGbhbeRra7Moix8lW0jlZCQSCIXojgj5SHMdAltKoRw8Veu0Oq0wRv8ABbFy0aFiSS0nJNn5w4xJJawncmGADqgG/wAlDJOy6abazLckl0SL/wCHh619OXa9zWU4MXPisZY1z6uYTYeCtdofOv8AWzXxP6ruZWxhv0m8gtdLO16VNzbe5Xw2a/5Fj06dc6Dnu66o2bQbLQpsb1FN0XkX7VAnzkH6+H8Zc1MF+sOR8CtnH/o9rf8AYKRZ2cS7mZvmepJ/rHrkue51CXGfW8lZrGsxENEer5qTQyFe+Kkg92OQaPzq+eKLi2i8jgoqtDq7ARNneSrQuTFGSSSe95PP/qpsYy5af+IUYKzXD/k7xU8szLpgFYgFpLAJF8r19czscR1IB1+awVGNIrkjT/8AKx297+o+tJ+85pv/AFjz81uj9Ls8lb1EzGUqWJUI9CzQ+S8hm457i6qCbQfFaTGNDKLgLkjwKpaU/KxH+0x+3unzWwlnHkVs4sS1o4jxW4lZkcsxY94vJJP/AE/jlqji7DtJM3Kim1rcQ4NEWHmmilZe/KkqfkRYJBq5/TDHFuHJaYv5KXMa7EAOE281iZrWEnk9yn+nIxn6nYPBMH+n2nxWdLOwXTqGYKZeQCQD/wAa/UfZmwx7hUptBtAWs9jTSquIvJuuf2x8xN+rb/Sc08P+s3mPFbeK/QfyPgup2hOx1MylmIEctAkkD/idP0Hlm05ziyqCdCPErXDGtq0SBqD4BR6FiJARwQkpBHke5fMOEMZyP7T4hZcUATTB/uHgVokrNGxYkn8ofkkn/wBPpvXJruLqNMnj4qMO0NrVQBA9XwUmmmZUkKsVJdBwSONr+mA9zcOC0xc+AU5GvxDg4T6o8So36R/qovwUyuN/WcpwX6DOSmgmYfki7jtuPw2a+dPl0zcDndcGzbLp+1aTmN6gui+bX9yrR+8n10/1rmjhv1m81v4v9F3JXZJ2Zp9zMaAqyTXyo6Xmcvc6i+TNwsWRrazMoix8lW0jlXYgkERNRHBHykWYqBIY8jh4rJXaHVGA7z4LeSQtGhYkndJyTZ94ZOIJLGE7vNVw4DX1AN/kqTTssGo2sy3JJdEi/wDhoOtfSfvzKHubTpQYufFYyxrqlbMJgD/VdPUzMZypZioSSgSaHhHQZkc5xNUE2jzWNrGgUSBc/JVtGanhI6gyH7fyabNbCWc7/E+S2cUJDR/yC4fauskMrW7+X6R/mj45sUajywST3rUxFNgqEADu4L//2Q=="/>
          <p:cNvSpPr>
            <a:spLocks noChangeAspect="1"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grpSp>
        <p:nvGrpSpPr>
          <p:cNvPr id="33796" name="Group 231"/>
          <p:cNvGrpSpPr>
            <a:grpSpLocks/>
          </p:cNvGrpSpPr>
          <p:nvPr/>
        </p:nvGrpSpPr>
        <p:grpSpPr bwMode="auto">
          <a:xfrm>
            <a:off x="1828800" y="1143000"/>
            <a:ext cx="5334000" cy="2667000"/>
            <a:chOff x="1828800" y="876300"/>
            <a:chExt cx="5334000" cy="2667001"/>
          </a:xfrm>
        </p:grpSpPr>
        <p:sp>
          <p:nvSpPr>
            <p:cNvPr id="8" name="Rectangle 7"/>
            <p:cNvSpPr>
              <a:spLocks noChangeArrowheads="1"/>
            </p:cNvSpPr>
            <p:nvPr/>
          </p:nvSpPr>
          <p:spPr bwMode="auto">
            <a:xfrm>
              <a:off x="1828800" y="876300"/>
              <a:ext cx="5334000" cy="2667001"/>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Oval 9"/>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Oval 10"/>
            <p:cNvSpPr>
              <a:spLocks noChangeArrowheads="1"/>
            </p:cNvSpPr>
            <p:nvPr/>
          </p:nvSpPr>
          <p:spPr bwMode="auto">
            <a:xfrm>
              <a:off x="69342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Oval 11"/>
            <p:cNvSpPr>
              <a:spLocks noChangeArrowheads="1"/>
            </p:cNvSpPr>
            <p:nvPr/>
          </p:nvSpPr>
          <p:spPr bwMode="auto">
            <a:xfrm>
              <a:off x="19050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Oval 12"/>
            <p:cNvSpPr>
              <a:spLocks noChangeArrowheads="1"/>
            </p:cNvSpPr>
            <p:nvPr/>
          </p:nvSpPr>
          <p:spPr bwMode="auto">
            <a:xfrm>
              <a:off x="69342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ectangle 13"/>
            <p:cNvSpPr/>
            <p:nvPr/>
          </p:nvSpPr>
          <p:spPr>
            <a:xfrm>
              <a:off x="1905000" y="1244600"/>
              <a:ext cx="5181600" cy="2185989"/>
            </a:xfrm>
            <a:prstGeom prst="rect">
              <a:avLst/>
            </a:prstGeom>
          </p:spPr>
          <p:txBody>
            <a:bodyPr>
              <a:spAutoFit/>
            </a:bodyPr>
            <a:lstStyle/>
            <a:p>
              <a:pPr algn="ctr" fontAlgn="auto">
                <a:spcBef>
                  <a:spcPts val="600"/>
                </a:spcBef>
                <a:spcAft>
                  <a:spcPts val="0"/>
                </a:spcAft>
                <a:defRPr/>
              </a:pPr>
              <a:r>
                <a:rPr lang="en-CA" sz="19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LEVEL 6</a:t>
              </a:r>
            </a:p>
            <a:p>
              <a:pPr algn="ctr" fontAlgn="auto">
                <a:spcBef>
                  <a:spcPts val="600"/>
                </a:spcBef>
                <a:spcAft>
                  <a:spcPts val="0"/>
                </a:spcAft>
                <a:defRPr/>
              </a:pPr>
              <a:r>
                <a:rPr lang="en-CA" sz="28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What do you gain when you play with a friend?</a:t>
              </a:r>
            </a:p>
          </p:txBody>
        </p:sp>
      </p:grpSp>
      <p:sp>
        <p:nvSpPr>
          <p:cNvPr id="220" name="Oval 219"/>
          <p:cNvSpPr/>
          <p:nvPr/>
        </p:nvSpPr>
        <p:spPr>
          <a:xfrm>
            <a:off x="750888" y="5035550"/>
            <a:ext cx="2624137" cy="1098550"/>
          </a:xfrm>
          <a:custGeom>
            <a:avLst/>
            <a:gdLst/>
            <a:ahLst/>
            <a:cxnLst/>
            <a:rect l="l" t="t" r="r" b="b"/>
            <a:pathLst>
              <a:path w="2624447" h="1099655">
                <a:moveTo>
                  <a:pt x="1312223" y="0"/>
                </a:moveTo>
                <a:cubicBezTo>
                  <a:pt x="1448926" y="0"/>
                  <a:pt x="1567341" y="57067"/>
                  <a:pt x="1623945" y="141074"/>
                </a:cubicBezTo>
                <a:cubicBezTo>
                  <a:pt x="1625437" y="139984"/>
                  <a:pt x="1625989" y="138457"/>
                  <a:pt x="1626419" y="136851"/>
                </a:cubicBezTo>
                <a:lnTo>
                  <a:pt x="2624447" y="1099655"/>
                </a:lnTo>
                <a:lnTo>
                  <a:pt x="0" y="1099655"/>
                </a:lnTo>
                <a:lnTo>
                  <a:pt x="998028" y="136852"/>
                </a:lnTo>
                <a:lnTo>
                  <a:pt x="1000502" y="141074"/>
                </a:lnTo>
                <a:cubicBezTo>
                  <a:pt x="1057106" y="57067"/>
                  <a:pt x="1175521" y="0"/>
                  <a:pt x="1312223" y="0"/>
                </a:cubicBezTo>
                <a:close/>
              </a:path>
            </a:pathLst>
          </a:cu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4" name="Oval 223"/>
          <p:cNvSpPr/>
          <p:nvPr/>
        </p:nvSpPr>
        <p:spPr>
          <a:xfrm>
            <a:off x="2127250" y="514350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 name="Oval 224"/>
          <p:cNvSpPr/>
          <p:nvPr/>
        </p:nvSpPr>
        <p:spPr>
          <a:xfrm>
            <a:off x="2000250" y="523875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6" name="Oval 225"/>
          <p:cNvSpPr/>
          <p:nvPr/>
        </p:nvSpPr>
        <p:spPr>
          <a:xfrm>
            <a:off x="1511300" y="565150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7" name="Oval 226"/>
          <p:cNvSpPr/>
          <p:nvPr/>
        </p:nvSpPr>
        <p:spPr>
          <a:xfrm>
            <a:off x="1384300" y="574675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8" name="Oval 227"/>
          <p:cNvSpPr/>
          <p:nvPr/>
        </p:nvSpPr>
        <p:spPr>
          <a:xfrm>
            <a:off x="2422525" y="5724525"/>
            <a:ext cx="77788"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9" name="Oval 228"/>
          <p:cNvSpPr/>
          <p:nvPr/>
        </p:nvSpPr>
        <p:spPr>
          <a:xfrm>
            <a:off x="2295525" y="5819775"/>
            <a:ext cx="76200"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33806" name="TextBox 232"/>
          <p:cNvSpPr txBox="1">
            <a:spLocks noChangeArrowheads="1"/>
          </p:cNvSpPr>
          <p:nvPr/>
        </p:nvSpPr>
        <p:spPr bwMode="auto">
          <a:xfrm>
            <a:off x="2230438" y="5584825"/>
            <a:ext cx="408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latin typeface="Nintendo Dingbats NBP" charset="0"/>
            </a:endParaRPr>
          </a:p>
        </p:txBody>
      </p:sp>
      <p:pic>
        <p:nvPicPr>
          <p:cNvPr id="3380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00225" y="1119188"/>
            <a:ext cx="56324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182093" y="6134793"/>
            <a:ext cx="9436022" cy="1019636"/>
            <a:chOff x="-182093" y="6134793"/>
            <a:chExt cx="9436022" cy="1019636"/>
          </a:xfrm>
        </p:grpSpPr>
        <p:grpSp>
          <p:nvGrpSpPr>
            <p:cNvPr id="21" name="Group 20"/>
            <p:cNvGrpSpPr/>
            <p:nvPr/>
          </p:nvGrpSpPr>
          <p:grpSpPr>
            <a:xfrm>
              <a:off x="-182093" y="6134793"/>
              <a:ext cx="471332" cy="494607"/>
              <a:chOff x="-2147732" y="6134793"/>
              <a:chExt cx="471332" cy="494607"/>
            </a:xfrm>
          </p:grpSpPr>
          <p:sp>
            <p:nvSpPr>
              <p:cNvPr id="217" name="Rectangle 2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8" name="Freeform 2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19" name="Freeform 2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1" name="Freeform 220"/>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2" name="Group 21"/>
            <p:cNvGrpSpPr/>
            <p:nvPr/>
          </p:nvGrpSpPr>
          <p:grpSpPr>
            <a:xfrm>
              <a:off x="289239" y="6134793"/>
              <a:ext cx="471332" cy="494607"/>
              <a:chOff x="-2147732" y="6134793"/>
              <a:chExt cx="471332" cy="494607"/>
            </a:xfrm>
          </p:grpSpPr>
          <p:sp>
            <p:nvSpPr>
              <p:cNvPr id="213" name="Rectangle 2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4" name="Freeform 2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15" name="Freeform 2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6" name="Freeform 2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 name="Group 22"/>
            <p:cNvGrpSpPr/>
            <p:nvPr/>
          </p:nvGrpSpPr>
          <p:grpSpPr>
            <a:xfrm>
              <a:off x="761746" y="6134793"/>
              <a:ext cx="471332" cy="494607"/>
              <a:chOff x="-2147732" y="6134793"/>
              <a:chExt cx="471332" cy="494607"/>
            </a:xfrm>
          </p:grpSpPr>
          <p:sp>
            <p:nvSpPr>
              <p:cNvPr id="209" name="Rectangle 2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0" name="Freeform 2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11" name="Freeform 2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2" name="Freeform 2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 name="Group 23"/>
            <p:cNvGrpSpPr/>
            <p:nvPr/>
          </p:nvGrpSpPr>
          <p:grpSpPr>
            <a:xfrm>
              <a:off x="1242830" y="6134793"/>
              <a:ext cx="471332" cy="494607"/>
              <a:chOff x="-2147732" y="6134793"/>
              <a:chExt cx="471332" cy="494607"/>
            </a:xfrm>
          </p:grpSpPr>
          <p:sp>
            <p:nvSpPr>
              <p:cNvPr id="205" name="Rectangle 2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6" name="Freeform 2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07" name="Freeform 2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8" name="Freeform 2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 name="Group 24"/>
            <p:cNvGrpSpPr/>
            <p:nvPr/>
          </p:nvGrpSpPr>
          <p:grpSpPr>
            <a:xfrm>
              <a:off x="1717574" y="6134793"/>
              <a:ext cx="471332" cy="494607"/>
              <a:chOff x="-2147732" y="6134793"/>
              <a:chExt cx="471332" cy="494607"/>
            </a:xfrm>
          </p:grpSpPr>
          <p:sp>
            <p:nvSpPr>
              <p:cNvPr id="201" name="Rectangle 2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2" name="Freeform 2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03" name="Freeform 2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4" name="Freeform 2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 name="Group 25"/>
            <p:cNvGrpSpPr/>
            <p:nvPr/>
          </p:nvGrpSpPr>
          <p:grpSpPr>
            <a:xfrm>
              <a:off x="2188906" y="6134793"/>
              <a:ext cx="471332" cy="494607"/>
              <a:chOff x="-2147732" y="6134793"/>
              <a:chExt cx="471332" cy="494607"/>
            </a:xfrm>
          </p:grpSpPr>
          <p:sp>
            <p:nvSpPr>
              <p:cNvPr id="197" name="Rectangle 1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8" name="Freeform 1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99" name="Freeform 1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0" name="Freeform 1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7" name="Group 26"/>
            <p:cNvGrpSpPr/>
            <p:nvPr/>
          </p:nvGrpSpPr>
          <p:grpSpPr>
            <a:xfrm>
              <a:off x="2660238" y="6134793"/>
              <a:ext cx="471332" cy="494607"/>
              <a:chOff x="-2147732" y="6134793"/>
              <a:chExt cx="471332" cy="494607"/>
            </a:xfrm>
          </p:grpSpPr>
          <p:sp>
            <p:nvSpPr>
              <p:cNvPr id="193" name="Rectangle 1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4" name="Freeform 1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95" name="Freeform 1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6" name="Freeform 1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8" name="Group 27"/>
            <p:cNvGrpSpPr/>
            <p:nvPr/>
          </p:nvGrpSpPr>
          <p:grpSpPr>
            <a:xfrm>
              <a:off x="3127569" y="6134793"/>
              <a:ext cx="471332" cy="494607"/>
              <a:chOff x="-2147732" y="6134793"/>
              <a:chExt cx="471332" cy="494607"/>
            </a:xfrm>
          </p:grpSpPr>
          <p:sp>
            <p:nvSpPr>
              <p:cNvPr id="189" name="Rectangle 1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0" name="Freeform 1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91" name="Freeform 1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2" name="Freeform 1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9" name="Group 28"/>
            <p:cNvGrpSpPr/>
            <p:nvPr/>
          </p:nvGrpSpPr>
          <p:grpSpPr>
            <a:xfrm>
              <a:off x="3598901" y="6134793"/>
              <a:ext cx="471332" cy="494607"/>
              <a:chOff x="-2147732" y="6134793"/>
              <a:chExt cx="471332" cy="494607"/>
            </a:xfrm>
          </p:grpSpPr>
          <p:sp>
            <p:nvSpPr>
              <p:cNvPr id="185" name="Rectangle 1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6" name="Freeform 1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87" name="Freeform 1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8" name="Freeform 1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0" name="Group 29"/>
            <p:cNvGrpSpPr/>
            <p:nvPr/>
          </p:nvGrpSpPr>
          <p:grpSpPr>
            <a:xfrm>
              <a:off x="4060258" y="6134793"/>
              <a:ext cx="471332" cy="494607"/>
              <a:chOff x="-2147732" y="6134793"/>
              <a:chExt cx="471332" cy="494607"/>
            </a:xfrm>
          </p:grpSpPr>
          <p:sp>
            <p:nvSpPr>
              <p:cNvPr id="181" name="Rectangle 1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2" name="Freeform 1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83" name="Freeform 1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 name="Freeform 1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1" name="Group 30"/>
            <p:cNvGrpSpPr/>
            <p:nvPr/>
          </p:nvGrpSpPr>
          <p:grpSpPr>
            <a:xfrm>
              <a:off x="4537002" y="6134793"/>
              <a:ext cx="471332" cy="494607"/>
              <a:chOff x="-2147732" y="6134793"/>
              <a:chExt cx="471332" cy="494607"/>
            </a:xfrm>
          </p:grpSpPr>
          <p:sp>
            <p:nvSpPr>
              <p:cNvPr id="177" name="Rectangle 1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8" name="Freeform 1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79" name="Freeform 1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0" name="Freeform 1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2" name="Group 31"/>
            <p:cNvGrpSpPr/>
            <p:nvPr/>
          </p:nvGrpSpPr>
          <p:grpSpPr>
            <a:xfrm>
              <a:off x="5008334" y="6134793"/>
              <a:ext cx="471332" cy="494607"/>
              <a:chOff x="-2147732" y="6134793"/>
              <a:chExt cx="471332" cy="494607"/>
            </a:xfrm>
          </p:grpSpPr>
          <p:sp>
            <p:nvSpPr>
              <p:cNvPr id="173" name="Rectangle 1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4" name="Freeform 1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75" name="Freeform 1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6" name="Freeform 1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3" name="Group 32"/>
            <p:cNvGrpSpPr/>
            <p:nvPr/>
          </p:nvGrpSpPr>
          <p:grpSpPr>
            <a:xfrm>
              <a:off x="5487290" y="6134793"/>
              <a:ext cx="471332" cy="494607"/>
              <a:chOff x="-2147732" y="6134793"/>
              <a:chExt cx="471332" cy="494607"/>
            </a:xfrm>
          </p:grpSpPr>
          <p:sp>
            <p:nvSpPr>
              <p:cNvPr id="169" name="Rectangle 1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0" name="Freeform 1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71" name="Freeform 1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2" name="Freeform 1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4" name="Group 33"/>
            <p:cNvGrpSpPr/>
            <p:nvPr/>
          </p:nvGrpSpPr>
          <p:grpSpPr>
            <a:xfrm>
              <a:off x="5958622" y="6134793"/>
              <a:ext cx="471332" cy="494607"/>
              <a:chOff x="-2147732" y="6134793"/>
              <a:chExt cx="471332" cy="494607"/>
            </a:xfrm>
          </p:grpSpPr>
          <p:sp>
            <p:nvSpPr>
              <p:cNvPr id="165" name="Rectangle 16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6" name="Freeform 16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67" name="Freeform 16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8" name="Freeform 16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5" name="Group 34"/>
            <p:cNvGrpSpPr/>
            <p:nvPr/>
          </p:nvGrpSpPr>
          <p:grpSpPr>
            <a:xfrm>
              <a:off x="6429954" y="6134793"/>
              <a:ext cx="471332" cy="494607"/>
              <a:chOff x="-2147732" y="6134793"/>
              <a:chExt cx="471332" cy="494607"/>
            </a:xfrm>
          </p:grpSpPr>
          <p:sp>
            <p:nvSpPr>
              <p:cNvPr id="161" name="Rectangle 1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2" name="Freeform 1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63" name="Freeform 1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4" name="Freeform 1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6" name="Group 35"/>
            <p:cNvGrpSpPr/>
            <p:nvPr/>
          </p:nvGrpSpPr>
          <p:grpSpPr>
            <a:xfrm>
              <a:off x="6907244" y="6134793"/>
              <a:ext cx="471332" cy="494607"/>
              <a:chOff x="-2147732" y="6134793"/>
              <a:chExt cx="471332" cy="494607"/>
            </a:xfrm>
          </p:grpSpPr>
          <p:sp>
            <p:nvSpPr>
              <p:cNvPr id="157" name="Rectangle 15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8" name="Freeform 15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59" name="Freeform 15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0" name="Freeform 15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7" name="Group 36"/>
            <p:cNvGrpSpPr/>
            <p:nvPr/>
          </p:nvGrpSpPr>
          <p:grpSpPr>
            <a:xfrm>
              <a:off x="7378576" y="6134793"/>
              <a:ext cx="471332" cy="494607"/>
              <a:chOff x="-2147732" y="6134793"/>
              <a:chExt cx="471332" cy="494607"/>
            </a:xfrm>
          </p:grpSpPr>
          <p:sp>
            <p:nvSpPr>
              <p:cNvPr id="153" name="Rectangle 15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4" name="Freeform 15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55" name="Freeform 15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6" name="Freeform 15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8" name="Group 37"/>
            <p:cNvGrpSpPr/>
            <p:nvPr/>
          </p:nvGrpSpPr>
          <p:grpSpPr>
            <a:xfrm>
              <a:off x="7839933" y="6134793"/>
              <a:ext cx="471332" cy="494607"/>
              <a:chOff x="-2147732" y="6134793"/>
              <a:chExt cx="471332" cy="494607"/>
            </a:xfrm>
          </p:grpSpPr>
          <p:sp>
            <p:nvSpPr>
              <p:cNvPr id="149" name="Rectangle 14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0" name="Freeform 14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51" name="Freeform 15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2" name="Freeform 15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39" name="Group 38"/>
            <p:cNvGrpSpPr/>
            <p:nvPr/>
          </p:nvGrpSpPr>
          <p:grpSpPr>
            <a:xfrm>
              <a:off x="8311265" y="6134793"/>
              <a:ext cx="471332" cy="494607"/>
              <a:chOff x="-2147732" y="6134793"/>
              <a:chExt cx="471332" cy="494607"/>
            </a:xfrm>
          </p:grpSpPr>
          <p:sp>
            <p:nvSpPr>
              <p:cNvPr id="145" name="Rectangle 14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6" name="Freeform 14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47" name="Freeform 14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8" name="Freeform 14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0" name="Group 39"/>
            <p:cNvGrpSpPr/>
            <p:nvPr/>
          </p:nvGrpSpPr>
          <p:grpSpPr>
            <a:xfrm>
              <a:off x="8782597" y="6134793"/>
              <a:ext cx="471332" cy="494607"/>
              <a:chOff x="-2147732" y="6134793"/>
              <a:chExt cx="471332" cy="494607"/>
            </a:xfrm>
          </p:grpSpPr>
          <p:sp>
            <p:nvSpPr>
              <p:cNvPr id="141" name="Rectangle 14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2" name="Freeform 14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43" name="Freeform 14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4" name="Freeform 14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1" name="Group 40"/>
            <p:cNvGrpSpPr/>
            <p:nvPr/>
          </p:nvGrpSpPr>
          <p:grpSpPr>
            <a:xfrm>
              <a:off x="-182093" y="6659822"/>
              <a:ext cx="471332" cy="494607"/>
              <a:chOff x="-2147732" y="6134793"/>
              <a:chExt cx="471332" cy="494607"/>
            </a:xfrm>
          </p:grpSpPr>
          <p:sp>
            <p:nvSpPr>
              <p:cNvPr id="137" name="Rectangle 13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8" name="Freeform 13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39" name="Freeform 13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0" name="Freeform 13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2" name="Group 41"/>
            <p:cNvGrpSpPr/>
            <p:nvPr/>
          </p:nvGrpSpPr>
          <p:grpSpPr>
            <a:xfrm>
              <a:off x="289239" y="6659822"/>
              <a:ext cx="471332" cy="494607"/>
              <a:chOff x="-2147732" y="6134793"/>
              <a:chExt cx="471332" cy="494607"/>
            </a:xfrm>
          </p:grpSpPr>
          <p:sp>
            <p:nvSpPr>
              <p:cNvPr id="133" name="Rectangle 13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4" name="Freeform 13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35" name="Freeform 13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6" name="Freeform 13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3" name="Group 42"/>
            <p:cNvGrpSpPr/>
            <p:nvPr/>
          </p:nvGrpSpPr>
          <p:grpSpPr>
            <a:xfrm>
              <a:off x="761746" y="6659822"/>
              <a:ext cx="471332" cy="494607"/>
              <a:chOff x="-2147732" y="6134793"/>
              <a:chExt cx="471332" cy="494607"/>
            </a:xfrm>
          </p:grpSpPr>
          <p:sp>
            <p:nvSpPr>
              <p:cNvPr id="129" name="Rectangle 12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0" name="Freeform 12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31" name="Freeform 13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2" name="Freeform 13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4" name="Group 43"/>
            <p:cNvGrpSpPr/>
            <p:nvPr/>
          </p:nvGrpSpPr>
          <p:grpSpPr>
            <a:xfrm>
              <a:off x="1242830" y="6659822"/>
              <a:ext cx="471332" cy="494607"/>
              <a:chOff x="-2147732" y="6134793"/>
              <a:chExt cx="471332" cy="494607"/>
            </a:xfrm>
          </p:grpSpPr>
          <p:sp>
            <p:nvSpPr>
              <p:cNvPr id="125" name="Rectangle 1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6" name="Freeform 1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27" name="Freeform 1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8" name="Freeform 1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5" name="Group 44"/>
            <p:cNvGrpSpPr/>
            <p:nvPr/>
          </p:nvGrpSpPr>
          <p:grpSpPr>
            <a:xfrm>
              <a:off x="1717574" y="6659822"/>
              <a:ext cx="471332" cy="494607"/>
              <a:chOff x="-2147732" y="6134793"/>
              <a:chExt cx="471332" cy="494607"/>
            </a:xfrm>
          </p:grpSpPr>
          <p:sp>
            <p:nvSpPr>
              <p:cNvPr id="121" name="Rectangle 1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2" name="Freeform 1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23" name="Freeform 1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4" name="Freeform 1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6" name="Group 45"/>
            <p:cNvGrpSpPr/>
            <p:nvPr/>
          </p:nvGrpSpPr>
          <p:grpSpPr>
            <a:xfrm>
              <a:off x="2188906" y="6659822"/>
              <a:ext cx="471332" cy="494607"/>
              <a:chOff x="-2147732" y="6134793"/>
              <a:chExt cx="471332" cy="494607"/>
            </a:xfrm>
          </p:grpSpPr>
          <p:sp>
            <p:nvSpPr>
              <p:cNvPr id="117" name="Rectangle 1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8" name="Freeform 1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19" name="Freeform 1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0" name="Freeform 1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7" name="Group 46"/>
            <p:cNvGrpSpPr/>
            <p:nvPr/>
          </p:nvGrpSpPr>
          <p:grpSpPr>
            <a:xfrm>
              <a:off x="2660238" y="6659822"/>
              <a:ext cx="471332" cy="494607"/>
              <a:chOff x="-2147732" y="6134793"/>
              <a:chExt cx="471332" cy="494607"/>
            </a:xfrm>
          </p:grpSpPr>
          <p:sp>
            <p:nvSpPr>
              <p:cNvPr id="113" name="Rectangle 1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4" name="Freeform 1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15" name="Freeform 1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6" name="Freeform 1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8" name="Group 47"/>
            <p:cNvGrpSpPr/>
            <p:nvPr/>
          </p:nvGrpSpPr>
          <p:grpSpPr>
            <a:xfrm>
              <a:off x="3127569" y="6659822"/>
              <a:ext cx="471332" cy="494607"/>
              <a:chOff x="-2147732" y="6134793"/>
              <a:chExt cx="471332" cy="494607"/>
            </a:xfrm>
          </p:grpSpPr>
          <p:sp>
            <p:nvSpPr>
              <p:cNvPr id="109" name="Rectangle 1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0" name="Freeform 1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11" name="Freeform 1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2" name="Freeform 1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49" name="Group 48"/>
            <p:cNvGrpSpPr/>
            <p:nvPr/>
          </p:nvGrpSpPr>
          <p:grpSpPr>
            <a:xfrm>
              <a:off x="3598901" y="6659822"/>
              <a:ext cx="471332" cy="494607"/>
              <a:chOff x="-2147732" y="6134793"/>
              <a:chExt cx="471332" cy="494607"/>
            </a:xfrm>
          </p:grpSpPr>
          <p:sp>
            <p:nvSpPr>
              <p:cNvPr id="105" name="Rectangle 1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6" name="Freeform 1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07" name="Freeform 1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8" name="Freeform 1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0" name="Group 49"/>
            <p:cNvGrpSpPr/>
            <p:nvPr/>
          </p:nvGrpSpPr>
          <p:grpSpPr>
            <a:xfrm>
              <a:off x="4060258" y="6659822"/>
              <a:ext cx="471332" cy="494607"/>
              <a:chOff x="-2147732" y="6134793"/>
              <a:chExt cx="471332" cy="494607"/>
            </a:xfrm>
          </p:grpSpPr>
          <p:sp>
            <p:nvSpPr>
              <p:cNvPr id="101" name="Rectangle 1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2" name="Freeform 1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103" name="Freeform 1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4" name="Freeform 1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1" name="Group 50"/>
            <p:cNvGrpSpPr/>
            <p:nvPr/>
          </p:nvGrpSpPr>
          <p:grpSpPr>
            <a:xfrm>
              <a:off x="4537002" y="6659822"/>
              <a:ext cx="471332" cy="494607"/>
              <a:chOff x="-2147732" y="6134793"/>
              <a:chExt cx="471332" cy="494607"/>
            </a:xfrm>
          </p:grpSpPr>
          <p:sp>
            <p:nvSpPr>
              <p:cNvPr id="97" name="Rectangle 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8" name="Freeform 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99" name="Freeform 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0" name="Freeform 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2" name="Group 51"/>
            <p:cNvGrpSpPr/>
            <p:nvPr/>
          </p:nvGrpSpPr>
          <p:grpSpPr>
            <a:xfrm>
              <a:off x="5008334" y="6659822"/>
              <a:ext cx="471332" cy="494607"/>
              <a:chOff x="-2147732" y="6134793"/>
              <a:chExt cx="471332" cy="494607"/>
            </a:xfrm>
          </p:grpSpPr>
          <p:sp>
            <p:nvSpPr>
              <p:cNvPr id="93" name="Rectangle 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4" name="Freeform 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95" name="Freeform 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6" name="Freeform 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3" name="Group 52"/>
            <p:cNvGrpSpPr/>
            <p:nvPr/>
          </p:nvGrpSpPr>
          <p:grpSpPr>
            <a:xfrm>
              <a:off x="5487290" y="6659822"/>
              <a:ext cx="471332" cy="494607"/>
              <a:chOff x="-2147732" y="6134793"/>
              <a:chExt cx="471332" cy="494607"/>
            </a:xfrm>
          </p:grpSpPr>
          <p:sp>
            <p:nvSpPr>
              <p:cNvPr id="89" name="Rectangle 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0" name="Freeform 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91" name="Freeform 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2" name="Freeform 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4" name="Group 53"/>
            <p:cNvGrpSpPr/>
            <p:nvPr/>
          </p:nvGrpSpPr>
          <p:grpSpPr>
            <a:xfrm>
              <a:off x="5958622" y="6659822"/>
              <a:ext cx="471332" cy="494607"/>
              <a:chOff x="-2147732" y="6134793"/>
              <a:chExt cx="471332" cy="494607"/>
            </a:xfrm>
          </p:grpSpPr>
          <p:sp>
            <p:nvSpPr>
              <p:cNvPr id="85" name="Rectangle 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6" name="Freeform 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87" name="Freeform 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8" name="Freeform 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5" name="Group 54"/>
            <p:cNvGrpSpPr/>
            <p:nvPr/>
          </p:nvGrpSpPr>
          <p:grpSpPr>
            <a:xfrm>
              <a:off x="6429954" y="6659822"/>
              <a:ext cx="471332" cy="494607"/>
              <a:chOff x="-2147732" y="6134793"/>
              <a:chExt cx="471332" cy="494607"/>
            </a:xfrm>
          </p:grpSpPr>
          <p:sp>
            <p:nvSpPr>
              <p:cNvPr id="81" name="Rectangle 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2" name="Freeform 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83" name="Freeform 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4" name="Freeform 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6" name="Group 55"/>
            <p:cNvGrpSpPr/>
            <p:nvPr/>
          </p:nvGrpSpPr>
          <p:grpSpPr>
            <a:xfrm>
              <a:off x="6907244" y="6659822"/>
              <a:ext cx="471332" cy="494607"/>
              <a:chOff x="-2147732" y="6134793"/>
              <a:chExt cx="471332" cy="494607"/>
            </a:xfrm>
          </p:grpSpPr>
          <p:sp>
            <p:nvSpPr>
              <p:cNvPr id="77" name="Rectangle 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8" name="Freeform 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79" name="Freeform 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0" name="Freeform 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7" name="Group 56"/>
            <p:cNvGrpSpPr/>
            <p:nvPr/>
          </p:nvGrpSpPr>
          <p:grpSpPr>
            <a:xfrm>
              <a:off x="7378576" y="6659822"/>
              <a:ext cx="471332" cy="494607"/>
              <a:chOff x="-2147732" y="6134793"/>
              <a:chExt cx="471332" cy="494607"/>
            </a:xfrm>
          </p:grpSpPr>
          <p:sp>
            <p:nvSpPr>
              <p:cNvPr id="73" name="Rectangle 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4" name="Freeform 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75" name="Freeform 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6" name="Freeform 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8" name="Group 57"/>
            <p:cNvGrpSpPr/>
            <p:nvPr/>
          </p:nvGrpSpPr>
          <p:grpSpPr>
            <a:xfrm>
              <a:off x="7839933" y="6659822"/>
              <a:ext cx="471332" cy="494607"/>
              <a:chOff x="-2147732" y="6134793"/>
              <a:chExt cx="471332" cy="494607"/>
            </a:xfrm>
          </p:grpSpPr>
          <p:sp>
            <p:nvSpPr>
              <p:cNvPr id="69" name="Rectangle 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0" name="Freeform 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71" name="Freeform 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2" name="Freeform 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59" name="Group 58"/>
            <p:cNvGrpSpPr/>
            <p:nvPr/>
          </p:nvGrpSpPr>
          <p:grpSpPr>
            <a:xfrm>
              <a:off x="8311265" y="6659822"/>
              <a:ext cx="471332" cy="494607"/>
              <a:chOff x="-2147732" y="6134793"/>
              <a:chExt cx="471332" cy="494607"/>
            </a:xfrm>
          </p:grpSpPr>
          <p:sp>
            <p:nvSpPr>
              <p:cNvPr id="65" name="Rectangle 6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6" name="Freeform 6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67" name="Freeform 6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8" name="Freeform 6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60" name="Group 59"/>
            <p:cNvGrpSpPr/>
            <p:nvPr/>
          </p:nvGrpSpPr>
          <p:grpSpPr>
            <a:xfrm>
              <a:off x="8782597" y="6659822"/>
              <a:ext cx="471332" cy="494607"/>
              <a:chOff x="-2147732" y="6134793"/>
              <a:chExt cx="471332" cy="494607"/>
            </a:xfrm>
          </p:grpSpPr>
          <p:sp>
            <p:nvSpPr>
              <p:cNvPr id="61" name="Rectangle 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2" name="Freeform 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63" name="Freeform 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4" name="Freeform 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588"/>
            <a:ext cx="91440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5"/>
          <p:cNvGrpSpPr>
            <a:grpSpLocks/>
          </p:cNvGrpSpPr>
          <p:nvPr/>
        </p:nvGrpSpPr>
        <p:grpSpPr bwMode="auto">
          <a:xfrm>
            <a:off x="0" y="5676900"/>
            <a:ext cx="9144000" cy="1181100"/>
            <a:chOff x="0" y="5676900"/>
            <a:chExt cx="9144000" cy="1181100"/>
          </a:xfrm>
        </p:grpSpPr>
        <p:sp>
          <p:nvSpPr>
            <p:cNvPr id="7" name="Rectangle 6"/>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8" name="TextBox 7"/>
            <p:cNvSpPr txBox="1"/>
            <p:nvPr/>
          </p:nvSpPr>
          <p:spPr>
            <a:xfrm>
              <a:off x="228600" y="5810250"/>
              <a:ext cx="8724900" cy="923925"/>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3600" b="1" dirty="0" smtClean="0">
                  <a:solidFill>
                    <a:schemeClr val="bg1"/>
                  </a:solidFill>
                  <a:effectLst>
                    <a:outerShdw blurRad="38100" dist="38100" dir="2700000" algn="tl">
                      <a:srgbClr val="C0C0C0"/>
                    </a:outerShdw>
                  </a:effectLst>
                </a:rPr>
                <a:t>The Walking Dead</a:t>
              </a:r>
              <a:endParaRPr lang="en-CA" altLang="en-US" sz="3600" b="1" dirty="0">
                <a:solidFill>
                  <a:schemeClr val="bg1"/>
                </a:solidFill>
                <a:effectLst>
                  <a:outerShdw blurRad="38100" dist="38100" dir="2700000" algn="tl">
                    <a:srgbClr val="C0C0C0"/>
                  </a:outerShdw>
                </a:effectLst>
              </a:endParaRPr>
            </a:p>
            <a:p>
              <a:r>
                <a:rPr lang="en-CA" altLang="en-US" b="1" i="1" dirty="0" smtClean="0">
                  <a:solidFill>
                    <a:schemeClr val="bg1"/>
                  </a:solidFill>
                </a:rPr>
                <a:t>What happens when 3 coworkers play the exact same game?</a:t>
              </a:r>
              <a:endParaRPr lang="en-CA" altLang="en-US" i="1" dirty="0">
                <a:solidFill>
                  <a:schemeClr val="bg1"/>
                </a:solidFill>
              </a:endParaRPr>
            </a:p>
          </p:txBody>
        </p:sp>
      </p:gr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verest V2 screensh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Group 5"/>
          <p:cNvGrpSpPr>
            <a:grpSpLocks/>
          </p:cNvGrpSpPr>
          <p:nvPr/>
        </p:nvGrpSpPr>
        <p:grpSpPr bwMode="auto">
          <a:xfrm>
            <a:off x="0" y="5676900"/>
            <a:ext cx="9144000" cy="1181100"/>
            <a:chOff x="0" y="5676900"/>
            <a:chExt cx="9144000" cy="1181100"/>
          </a:xfrm>
        </p:grpSpPr>
        <p:sp>
          <p:nvSpPr>
            <p:cNvPr id="7" name="Rectangle 6"/>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8" name="TextBox 7"/>
            <p:cNvSpPr txBox="1"/>
            <p:nvPr/>
          </p:nvSpPr>
          <p:spPr>
            <a:xfrm>
              <a:off x="228600" y="5810250"/>
              <a:ext cx="8724900" cy="923925"/>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3600" b="1">
                  <a:solidFill>
                    <a:schemeClr val="bg1"/>
                  </a:solidFill>
                  <a:effectLst>
                    <a:outerShdw blurRad="38100" dist="38100" dir="2700000" algn="tl">
                      <a:srgbClr val="C0C0C0"/>
                    </a:outerShdw>
                  </a:effectLst>
                </a:rPr>
                <a:t>Leadership and Teamwork Sim: Everest</a:t>
              </a:r>
            </a:p>
            <a:p>
              <a:r>
                <a:rPr lang="en-CA" altLang="en-US" b="1" i="1">
                  <a:solidFill>
                    <a:schemeClr val="bg1"/>
                  </a:solidFill>
                </a:rPr>
                <a:t>Forio and Harvard Business School Publishing</a:t>
              </a:r>
              <a:endParaRPr lang="en-CA" altLang="en-US" i="1">
                <a:solidFill>
                  <a:schemeClr val="bg1"/>
                </a:solidFill>
              </a:endParaRPr>
            </a:p>
          </p:txBody>
        </p:sp>
      </p:gr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0" y="1143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Ways to incorporate </a:t>
            </a:r>
          </a:p>
          <a:p>
            <a:pPr algn="ctr"/>
            <a:r>
              <a:rPr lang="en-CA" altLang="en-US" sz="3600" b="1">
                <a:solidFill>
                  <a:schemeClr val="bg1"/>
                </a:solidFill>
              </a:rPr>
              <a:t>social learning into sims</a:t>
            </a:r>
          </a:p>
        </p:txBody>
      </p:sp>
      <p:grpSp>
        <p:nvGrpSpPr>
          <p:cNvPr id="36867" name="Group 21"/>
          <p:cNvGrpSpPr>
            <a:grpSpLocks/>
          </p:cNvGrpSpPr>
          <p:nvPr/>
        </p:nvGrpSpPr>
        <p:grpSpPr bwMode="auto">
          <a:xfrm>
            <a:off x="1089025" y="1355725"/>
            <a:ext cx="2171700" cy="2665413"/>
            <a:chOff x="190500" y="1162050"/>
            <a:chExt cx="2171700" cy="2665631"/>
          </a:xfrm>
        </p:grpSpPr>
        <p:pic>
          <p:nvPicPr>
            <p:cNvPr id="5" name="Picture 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0500" y="1162050"/>
              <a:ext cx="2171700" cy="2171700"/>
            </a:xfrm>
            <a:prstGeom prst="rect">
              <a:avLst/>
            </a:prstGeom>
            <a:effectLst>
              <a:outerShdw blurRad="50800" dist="38100" dir="2700000" algn="tl" rotWithShape="0">
                <a:prstClr val="black">
                  <a:alpha val="40000"/>
                </a:prstClr>
              </a:outerShdw>
            </a:effectLst>
          </p:spPr>
        </p:pic>
        <p:sp>
          <p:nvSpPr>
            <p:cNvPr id="36883" name="TextBox 5"/>
            <p:cNvSpPr txBox="1">
              <a:spLocks noChangeArrowheads="1"/>
            </p:cNvSpPr>
            <p:nvPr/>
          </p:nvSpPr>
          <p:spPr bwMode="auto">
            <a:xfrm>
              <a:off x="257175" y="3181350"/>
              <a:ext cx="2038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a:solidFill>
                    <a:schemeClr val="bg1"/>
                  </a:solidFill>
                </a:rPr>
                <a:t>Chats &amp; discussions boards</a:t>
              </a:r>
            </a:p>
          </p:txBody>
        </p:sp>
      </p:grpSp>
      <p:sp>
        <p:nvSpPr>
          <p:cNvPr id="36868" name="TextBox 7"/>
          <p:cNvSpPr txBox="1">
            <a:spLocks noChangeArrowheads="1"/>
          </p:cNvSpPr>
          <p:nvPr/>
        </p:nvSpPr>
        <p:spPr bwMode="auto">
          <a:xfrm>
            <a:off x="84138" y="6310313"/>
            <a:ext cx="36115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900" b="1">
                <a:solidFill>
                  <a:schemeClr val="bg1"/>
                </a:solidFill>
              </a:rPr>
              <a:t>Creative Commons Icons </a:t>
            </a:r>
          </a:p>
          <a:p>
            <a:r>
              <a:rPr lang="en-CA" altLang="en-US" sz="900">
                <a:solidFill>
                  <a:schemeClr val="bg1"/>
                </a:solidFill>
              </a:rPr>
              <a:t>Ivan Colic </a:t>
            </a:r>
            <a:r>
              <a:rPr lang="en-CA" altLang="en-US" sz="900">
                <a:solidFill>
                  <a:schemeClr val="bg1"/>
                </a:solidFill>
                <a:hlinkClick r:id="rId4"/>
              </a:rPr>
              <a:t>http://thenounproject.com/term/chat/24143/</a:t>
            </a:r>
            <a:endParaRPr lang="en-CA" altLang="en-US" sz="900">
              <a:solidFill>
                <a:schemeClr val="bg1"/>
              </a:solidFill>
            </a:endParaRPr>
          </a:p>
          <a:p>
            <a:r>
              <a:rPr lang="en-CA" altLang="en-US" sz="900">
                <a:solidFill>
                  <a:schemeClr val="bg1"/>
                </a:solidFill>
              </a:rPr>
              <a:t>Miroslav Koša </a:t>
            </a:r>
            <a:r>
              <a:rPr lang="en-CA" altLang="en-US" sz="900">
                <a:solidFill>
                  <a:schemeClr val="bg1"/>
                </a:solidFill>
                <a:hlinkClick r:id="rId5"/>
              </a:rPr>
              <a:t>http://thenounproject.com/term/web-design/21701/</a:t>
            </a:r>
            <a:endParaRPr lang="en-CA" altLang="en-US" sz="900">
              <a:solidFill>
                <a:schemeClr val="bg1"/>
              </a:solidFill>
            </a:endParaRPr>
          </a:p>
        </p:txBody>
      </p:sp>
      <p:grpSp>
        <p:nvGrpSpPr>
          <p:cNvPr id="36869" name="Group 20"/>
          <p:cNvGrpSpPr>
            <a:grpSpLocks/>
          </p:cNvGrpSpPr>
          <p:nvPr/>
        </p:nvGrpSpPr>
        <p:grpSpPr bwMode="auto">
          <a:xfrm>
            <a:off x="3589338" y="1795463"/>
            <a:ext cx="1722437" cy="1958975"/>
            <a:chOff x="2204217" y="1592317"/>
            <a:chExt cx="1722383" cy="1958365"/>
          </a:xfrm>
        </p:grpSpPr>
        <p:pic>
          <p:nvPicPr>
            <p:cNvPr id="9" name="Picture 8"/>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62201" y="1592317"/>
              <a:ext cx="1406416" cy="1406416"/>
            </a:xfrm>
            <a:prstGeom prst="rect">
              <a:avLst/>
            </a:prstGeom>
            <a:effectLst>
              <a:outerShdw blurRad="50800" dist="38100" dir="2700000" algn="tl" rotWithShape="0">
                <a:prstClr val="black">
                  <a:alpha val="40000"/>
                </a:prstClr>
              </a:outerShdw>
            </a:effectLst>
          </p:spPr>
        </p:pic>
        <p:sp>
          <p:nvSpPr>
            <p:cNvPr id="36881" name="TextBox 9"/>
            <p:cNvSpPr txBox="1">
              <a:spLocks noChangeArrowheads="1"/>
            </p:cNvSpPr>
            <p:nvPr/>
          </p:nvSpPr>
          <p:spPr bwMode="auto">
            <a:xfrm>
              <a:off x="2204217" y="3181350"/>
              <a:ext cx="1722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a:solidFill>
                    <a:schemeClr val="bg1"/>
                  </a:solidFill>
                </a:rPr>
                <a:t>Debriefs</a:t>
              </a:r>
            </a:p>
          </p:txBody>
        </p:sp>
      </p:grpSp>
      <p:grpSp>
        <p:nvGrpSpPr>
          <p:cNvPr id="36870" name="Group 19"/>
          <p:cNvGrpSpPr>
            <a:grpSpLocks/>
          </p:cNvGrpSpPr>
          <p:nvPr/>
        </p:nvGrpSpPr>
        <p:grpSpPr bwMode="auto">
          <a:xfrm>
            <a:off x="5970588" y="1560513"/>
            <a:ext cx="1984375" cy="2435225"/>
            <a:chOff x="4023170" y="1392072"/>
            <a:chExt cx="1983656" cy="2435609"/>
          </a:xfrm>
        </p:grpSpPr>
        <p:pic>
          <p:nvPicPr>
            <p:cNvPr id="11" name="Picture 10"/>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23170" y="1392072"/>
              <a:ext cx="1983656" cy="1983656"/>
            </a:xfrm>
            <a:prstGeom prst="rect">
              <a:avLst/>
            </a:prstGeom>
            <a:effectLst>
              <a:outerShdw blurRad="50800" dist="38100" dir="2700000" algn="tl" rotWithShape="0">
                <a:prstClr val="black">
                  <a:alpha val="40000"/>
                </a:prstClr>
              </a:outerShdw>
            </a:effectLst>
          </p:spPr>
        </p:pic>
        <p:sp>
          <p:nvSpPr>
            <p:cNvPr id="36879" name="TextBox 11"/>
            <p:cNvSpPr txBox="1">
              <a:spLocks noChangeArrowheads="1"/>
            </p:cNvSpPr>
            <p:nvPr/>
          </p:nvSpPr>
          <p:spPr bwMode="auto">
            <a:xfrm>
              <a:off x="4153806" y="3181350"/>
              <a:ext cx="1722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a:solidFill>
                    <a:schemeClr val="bg1"/>
                  </a:solidFill>
                </a:rPr>
                <a:t>Comments sections</a:t>
              </a:r>
            </a:p>
          </p:txBody>
        </p:sp>
      </p:grpSp>
      <p:grpSp>
        <p:nvGrpSpPr>
          <p:cNvPr id="36871" name="Group 18"/>
          <p:cNvGrpSpPr>
            <a:grpSpLocks/>
          </p:cNvGrpSpPr>
          <p:nvPr/>
        </p:nvGrpSpPr>
        <p:grpSpPr bwMode="auto">
          <a:xfrm>
            <a:off x="2220913" y="3844925"/>
            <a:ext cx="1911350" cy="2187575"/>
            <a:chOff x="6115055" y="1639612"/>
            <a:chExt cx="1911070" cy="2188069"/>
          </a:xfrm>
        </p:grpSpPr>
        <p:pic>
          <p:nvPicPr>
            <p:cNvPr id="13" name="Picture 12"/>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15055" y="1639612"/>
              <a:ext cx="1911070" cy="1911070"/>
            </a:xfrm>
            <a:prstGeom prst="rect">
              <a:avLst/>
            </a:prstGeom>
            <a:effectLst>
              <a:outerShdw blurRad="50800" dist="38100" dir="2700000" algn="tl" rotWithShape="0">
                <a:prstClr val="black">
                  <a:alpha val="40000"/>
                </a:prstClr>
              </a:outerShdw>
            </a:effectLst>
          </p:spPr>
        </p:pic>
        <p:sp>
          <p:nvSpPr>
            <p:cNvPr id="36877" name="TextBox 13"/>
            <p:cNvSpPr txBox="1">
              <a:spLocks noChangeArrowheads="1"/>
            </p:cNvSpPr>
            <p:nvPr/>
          </p:nvSpPr>
          <p:spPr bwMode="auto">
            <a:xfrm>
              <a:off x="6209399" y="3181350"/>
              <a:ext cx="1722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a:solidFill>
                    <a:schemeClr val="bg1"/>
                  </a:solidFill>
                </a:rPr>
                <a:t>Video playthroughs</a:t>
              </a:r>
            </a:p>
          </p:txBody>
        </p:sp>
      </p:grpSp>
      <p:sp>
        <p:nvSpPr>
          <p:cNvPr id="36872" name="TextBox 14"/>
          <p:cNvSpPr txBox="1">
            <a:spLocks noChangeArrowheads="1"/>
          </p:cNvSpPr>
          <p:nvPr/>
        </p:nvSpPr>
        <p:spPr bwMode="auto">
          <a:xfrm>
            <a:off x="5435600" y="6310313"/>
            <a:ext cx="36099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900" b="1">
                <a:solidFill>
                  <a:schemeClr val="bg1"/>
                </a:solidFill>
              </a:rPr>
              <a:t>Creative Commons Icons </a:t>
            </a:r>
          </a:p>
          <a:p>
            <a:r>
              <a:rPr lang="en-CA" altLang="en-US" sz="900">
                <a:solidFill>
                  <a:schemeClr val="bg1"/>
                </a:solidFill>
              </a:rPr>
              <a:t>Thomas Le Bas </a:t>
            </a:r>
            <a:r>
              <a:rPr lang="en-CA" altLang="en-US" sz="900">
                <a:solidFill>
                  <a:schemeClr val="bg1"/>
                </a:solidFill>
                <a:hlinkClick r:id="rId9"/>
              </a:rPr>
              <a:t>http://thenounproject.com/term/video/6192/</a:t>
            </a:r>
            <a:r>
              <a:rPr lang="en-CA" altLang="en-US" sz="900">
                <a:solidFill>
                  <a:schemeClr val="bg1"/>
                </a:solidFill>
              </a:rPr>
              <a:t>  </a:t>
            </a:r>
          </a:p>
          <a:p>
            <a:r>
              <a:rPr lang="en-CA" altLang="en-US" sz="900">
                <a:solidFill>
                  <a:schemeClr val="bg1"/>
                </a:solidFill>
              </a:rPr>
              <a:t>Wilson Joseph </a:t>
            </a:r>
            <a:r>
              <a:rPr lang="en-CA" altLang="en-US" sz="900">
                <a:solidFill>
                  <a:schemeClr val="bg1"/>
                </a:solidFill>
                <a:hlinkClick r:id="rId10"/>
              </a:rPr>
              <a:t>http://thenounproject.com/term/team/41511/</a:t>
            </a:r>
            <a:r>
              <a:rPr lang="en-CA" altLang="en-US" sz="900">
                <a:solidFill>
                  <a:schemeClr val="bg1"/>
                </a:solidFill>
              </a:rPr>
              <a:t> </a:t>
            </a:r>
          </a:p>
        </p:txBody>
      </p:sp>
      <p:grpSp>
        <p:nvGrpSpPr>
          <p:cNvPr id="36873" name="Group 17"/>
          <p:cNvGrpSpPr>
            <a:grpSpLocks/>
          </p:cNvGrpSpPr>
          <p:nvPr/>
        </p:nvGrpSpPr>
        <p:grpSpPr bwMode="auto">
          <a:xfrm>
            <a:off x="4573588" y="3727450"/>
            <a:ext cx="1835150" cy="2314575"/>
            <a:chOff x="2318423" y="3821438"/>
            <a:chExt cx="1835383" cy="2315084"/>
          </a:xfrm>
        </p:grpSpPr>
        <p:pic>
          <p:nvPicPr>
            <p:cNvPr id="16" name="Picture 15"/>
            <p:cNvPicPr>
              <a:picLocks noChangeAspect="1"/>
            </p:cNvPicPr>
            <p:nvPr/>
          </p:nvPicPr>
          <p:blipFill>
            <a:blip r:embed="rId11"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18423" y="3821438"/>
              <a:ext cx="1835383" cy="1835383"/>
            </a:xfrm>
            <a:prstGeom prst="rect">
              <a:avLst/>
            </a:prstGeom>
            <a:effectLst>
              <a:outerShdw blurRad="50800" dist="38100" dir="2700000" algn="tl" rotWithShape="0">
                <a:prstClr val="black">
                  <a:alpha val="40000"/>
                </a:prstClr>
              </a:outerShdw>
            </a:effectLst>
          </p:spPr>
        </p:pic>
        <p:sp>
          <p:nvSpPr>
            <p:cNvPr id="36875" name="TextBox 16"/>
            <p:cNvSpPr txBox="1">
              <a:spLocks noChangeArrowheads="1"/>
            </p:cNvSpPr>
            <p:nvPr/>
          </p:nvSpPr>
          <p:spPr bwMode="auto">
            <a:xfrm>
              <a:off x="2374922" y="5490191"/>
              <a:ext cx="1722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a:solidFill>
                    <a:schemeClr val="bg1"/>
                  </a:solidFill>
                </a:rPr>
                <a:t>Team playthroughs</a:t>
              </a:r>
            </a:p>
          </p:txBody>
        </p:sp>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pic>
        <p:nvPicPr>
          <p:cNvPr id="37890"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3388" y="1322388"/>
            <a:ext cx="861377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Group 15" hidden="1"/>
          <p:cNvGrpSpPr>
            <a:grpSpLocks/>
          </p:cNvGrpSpPr>
          <p:nvPr/>
        </p:nvGrpSpPr>
        <p:grpSpPr bwMode="auto">
          <a:xfrm>
            <a:off x="515938" y="1339850"/>
            <a:ext cx="8247062" cy="1708150"/>
            <a:chOff x="1828800" y="876301"/>
            <a:chExt cx="8247746" cy="1707922"/>
          </a:xfrm>
        </p:grpSpPr>
        <p:sp>
          <p:nvSpPr>
            <p:cNvPr id="17" name="Rectangle 16"/>
            <p:cNvSpPr>
              <a:spLocks noChangeArrowheads="1"/>
            </p:cNvSpPr>
            <p:nvPr/>
          </p:nvSpPr>
          <p:spPr bwMode="auto">
            <a:xfrm>
              <a:off x="1828800" y="876301"/>
              <a:ext cx="8247746" cy="1707922"/>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8" name="Oval 17"/>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9" name="Oval 18"/>
            <p:cNvSpPr>
              <a:spLocks noChangeArrowheads="1"/>
            </p:cNvSpPr>
            <p:nvPr/>
          </p:nvSpPr>
          <p:spPr bwMode="auto">
            <a:xfrm>
              <a:off x="98298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0" name="Oval 19"/>
            <p:cNvSpPr>
              <a:spLocks noChangeArrowheads="1"/>
            </p:cNvSpPr>
            <p:nvPr/>
          </p:nvSpPr>
          <p:spPr bwMode="auto">
            <a:xfrm>
              <a:off x="1905000" y="234315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1" name="Oval 20"/>
            <p:cNvSpPr>
              <a:spLocks noChangeArrowheads="1"/>
            </p:cNvSpPr>
            <p:nvPr/>
          </p:nvSpPr>
          <p:spPr bwMode="auto">
            <a:xfrm>
              <a:off x="9829800" y="234315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 name="Rectangle 21"/>
            <p:cNvSpPr/>
            <p:nvPr/>
          </p:nvSpPr>
          <p:spPr>
            <a:xfrm>
              <a:off x="2227295" y="1244552"/>
              <a:ext cx="7582529" cy="953961"/>
            </a:xfrm>
            <a:prstGeom prst="rect">
              <a:avLst/>
            </a:prstGeom>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spcBef>
                  <a:spcPts val="600"/>
                </a:spcBef>
              </a:pPr>
              <a:r>
                <a:rPr lang="en-CA" altLang="en-US" sz="2800">
                  <a:solidFill>
                    <a:schemeClr val="bg1"/>
                  </a:solidFill>
                  <a:effectLst>
                    <a:outerShdw blurRad="38100" dist="38100" dir="2700000" algn="tl">
                      <a:srgbClr val="000000"/>
                    </a:outerShdw>
                  </a:effectLst>
                  <a:latin typeface="Press Start 2P" charset="0"/>
                </a:rPr>
                <a:t>The best way to learn from games?</a:t>
              </a:r>
              <a:endParaRPr lang="en-CA" altLang="en-US" sz="4000">
                <a:solidFill>
                  <a:schemeClr val="bg1"/>
                </a:solidFill>
                <a:effectLst>
                  <a:outerShdw blurRad="38100" dist="38100" dir="2700000" algn="tl">
                    <a:srgbClr val="000000"/>
                  </a:outerShdw>
                </a:effectLst>
                <a:latin typeface="Press Start 2P" charset="0"/>
              </a:endParaRPr>
            </a:p>
          </p:txBody>
        </p:sp>
      </p:grpSp>
      <p:sp>
        <p:nvSpPr>
          <p:cNvPr id="2" name="TextBox 1" hidden="1"/>
          <p:cNvSpPr txBox="1"/>
          <p:nvPr/>
        </p:nvSpPr>
        <p:spPr>
          <a:xfrm>
            <a:off x="744538" y="4229100"/>
            <a:ext cx="7924800" cy="1016000"/>
          </a:xfrm>
          <a:prstGeom prst="rect">
            <a:avLst/>
          </a:prstGeom>
          <a:noFill/>
        </p:spPr>
        <p:txBody>
          <a:bodyPr>
            <a:spAutoFit/>
          </a:bodyPr>
          <a:lstStyle/>
          <a:p>
            <a:pPr algn="ctr" fontAlgn="auto">
              <a:spcBef>
                <a:spcPts val="0"/>
              </a:spcBef>
              <a:spcAft>
                <a:spcPts val="0"/>
              </a:spcAft>
              <a:defRPr/>
            </a:pPr>
            <a:r>
              <a:rPr lang="en-CA" sz="6000" dirty="0">
                <a:solidFill>
                  <a:schemeClr val="bg1"/>
                </a:solidFill>
                <a:effectLst>
                  <a:outerShdw blurRad="38100" dist="38100" dir="2700000" algn="tl">
                    <a:srgbClr val="000000">
                      <a:alpha val="43137"/>
                    </a:srgbClr>
                  </a:outerShdw>
                </a:effectLst>
                <a:latin typeface="Press Start 2P" panose="02000503000000000000" pitchFamily="1" charset="0"/>
                <a:ea typeface="+mn-ea"/>
                <a:cs typeface="+mn-cs"/>
              </a:rPr>
              <a:t>PLAY THEM!</a:t>
            </a:r>
          </a:p>
        </p:txBody>
      </p:sp>
    </p:spTree>
    <p:custDataLst>
      <p:tags r:id="rId1"/>
    </p:custData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The Walking Dead: Season One - screensh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5" name="Group 7"/>
          <p:cNvGrpSpPr>
            <a:grpSpLocks/>
          </p:cNvGrpSpPr>
          <p:nvPr/>
        </p:nvGrpSpPr>
        <p:grpSpPr bwMode="auto">
          <a:xfrm>
            <a:off x="0" y="5676900"/>
            <a:ext cx="9144000" cy="1181100"/>
            <a:chOff x="0" y="5676900"/>
            <a:chExt cx="9144000" cy="1181100"/>
          </a:xfrm>
        </p:grpSpPr>
        <p:sp>
          <p:nvSpPr>
            <p:cNvPr id="5" name="Rectangle 4"/>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6" name="TextBox 5"/>
            <p:cNvSpPr txBox="1"/>
            <p:nvPr/>
          </p:nvSpPr>
          <p:spPr>
            <a:xfrm>
              <a:off x="228600" y="5810250"/>
              <a:ext cx="8724900" cy="923330"/>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The Walking </a:t>
              </a:r>
              <a:r>
                <a:rPr lang="en-CA" sz="3600" b="1" dirty="0" smtClean="0">
                  <a:solidFill>
                    <a:schemeClr val="bg1"/>
                  </a:solidFill>
                  <a:effectLst>
                    <a:outerShdw blurRad="38100" dist="38100" dir="2700000" algn="tl">
                      <a:srgbClr val="000000">
                        <a:alpha val="43137"/>
                      </a:srgbClr>
                    </a:outerShdw>
                  </a:effectLst>
                  <a:latin typeface="+mn-lt"/>
                  <a:ea typeface="+mn-ea"/>
                  <a:cs typeface="+mn-cs"/>
                </a:rPr>
                <a:t>Dead</a:t>
              </a:r>
            </a:p>
            <a:p>
              <a:pPr fontAlgn="auto">
                <a:spcBef>
                  <a:spcPts val="0"/>
                </a:spcBef>
                <a:spcAft>
                  <a:spcPts val="0"/>
                </a:spcAft>
                <a:defRPr/>
              </a:pPr>
              <a:r>
                <a:rPr lang="en-CA" b="1" i="1" dirty="0" smtClean="0">
                  <a:solidFill>
                    <a:schemeClr val="bg1"/>
                  </a:solidFill>
                  <a:latin typeface="+mn-lt"/>
                  <a:ea typeface="+mn-ea"/>
                  <a:cs typeface="+mn-cs"/>
                </a:rPr>
                <a:t>Available on: </a:t>
              </a:r>
              <a:r>
                <a:rPr lang="en-CA" i="1" dirty="0" smtClean="0">
                  <a:solidFill>
                    <a:schemeClr val="bg1"/>
                  </a:solidFill>
                  <a:latin typeface="+mn-lt"/>
                  <a:ea typeface="+mn-ea"/>
                  <a:cs typeface="+mn-cs"/>
                </a:rPr>
                <a:t>Mac, Windows, iOS, Android, PlayStation, Xbox… pretty much everything </a:t>
              </a:r>
              <a:endParaRPr lang="en-CA" i="1" dirty="0">
                <a:solidFill>
                  <a:schemeClr val="bg1"/>
                </a:solidFill>
                <a:latin typeface="+mn-lt"/>
                <a:ea typeface="+mn-ea"/>
                <a:cs typeface="+mn-cs"/>
              </a:endParaRPr>
            </a:p>
          </p:txBody>
        </p:sp>
      </p:gr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39" name="Group 3"/>
          <p:cNvGrpSpPr>
            <a:grpSpLocks/>
          </p:cNvGrpSpPr>
          <p:nvPr/>
        </p:nvGrpSpPr>
        <p:grpSpPr bwMode="auto">
          <a:xfrm>
            <a:off x="0" y="5676900"/>
            <a:ext cx="9144000" cy="1181100"/>
            <a:chOff x="0" y="5676900"/>
            <a:chExt cx="9144000" cy="1181100"/>
          </a:xfrm>
        </p:grpSpPr>
        <p:sp>
          <p:nvSpPr>
            <p:cNvPr id="5" name="Rectangle 4"/>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6" name="TextBox 5"/>
            <p:cNvSpPr txBox="1"/>
            <p:nvPr/>
          </p:nvSpPr>
          <p:spPr>
            <a:xfrm>
              <a:off x="228600" y="5810250"/>
              <a:ext cx="8724900" cy="923925"/>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The Room</a:t>
              </a:r>
            </a:p>
            <a:p>
              <a:pPr fontAlgn="auto">
                <a:spcBef>
                  <a:spcPts val="0"/>
                </a:spcBef>
                <a:spcAft>
                  <a:spcPts val="0"/>
                </a:spcAft>
                <a:defRPr/>
              </a:pPr>
              <a:r>
                <a:rPr lang="en-CA" b="1" i="1" dirty="0">
                  <a:solidFill>
                    <a:schemeClr val="bg1"/>
                  </a:solidFill>
                  <a:latin typeface="+mn-lt"/>
                  <a:ea typeface="+mn-ea"/>
                  <a:cs typeface="+mn-cs"/>
                </a:rPr>
                <a:t>Available on: </a:t>
              </a:r>
              <a:r>
                <a:rPr lang="en-CA" i="1" dirty="0">
                  <a:solidFill>
                    <a:schemeClr val="bg1"/>
                  </a:solidFill>
                  <a:latin typeface="+mn-lt"/>
                  <a:ea typeface="+mn-ea"/>
                  <a:cs typeface="+mn-cs"/>
                </a:rPr>
                <a:t>iOS, Android, Windows</a:t>
              </a:r>
            </a:p>
          </p:txBody>
        </p:sp>
      </p:gr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heyawhg.com/press/screen1.png"/>
          <p:cNvPicPr>
            <a:picLocks noChangeAspect="1" noChangeArrowheads="1"/>
          </p:cNvPicPr>
          <p:nvPr/>
        </p:nvPicPr>
        <p:blipFill>
          <a:blip r:embed="rId3" cstate="email">
            <a:extLst>
              <a:ext uri="{28A0092B-C50C-407E-A947-70E740481C1C}">
                <a14:useLocalDpi xmlns:a14="http://schemas.microsoft.com/office/drawing/2010/main" val="0"/>
              </a:ext>
            </a:extLst>
          </a:blip>
          <a:srcRect r="9438"/>
          <a:stretch>
            <a:fillRect/>
          </a:stretch>
        </p:blipFill>
        <p:spPr bwMode="auto">
          <a:xfrm>
            <a:off x="4763" y="0"/>
            <a:ext cx="9139237"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Group 4"/>
          <p:cNvGrpSpPr>
            <a:grpSpLocks/>
          </p:cNvGrpSpPr>
          <p:nvPr/>
        </p:nvGrpSpPr>
        <p:grpSpPr bwMode="auto">
          <a:xfrm>
            <a:off x="0" y="5676900"/>
            <a:ext cx="9144000" cy="1181100"/>
            <a:chOff x="0" y="5676900"/>
            <a:chExt cx="9144000" cy="1181100"/>
          </a:xfrm>
        </p:grpSpPr>
        <p:sp>
          <p:nvSpPr>
            <p:cNvPr id="6" name="Rectangle 5"/>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7" name="TextBox 6"/>
            <p:cNvSpPr txBox="1"/>
            <p:nvPr/>
          </p:nvSpPr>
          <p:spPr>
            <a:xfrm>
              <a:off x="228600" y="5810250"/>
              <a:ext cx="8724900" cy="923925"/>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The </a:t>
              </a:r>
              <a:r>
                <a:rPr lang="en-CA" sz="3600" b="1" dirty="0" err="1">
                  <a:solidFill>
                    <a:schemeClr val="bg1"/>
                  </a:solidFill>
                  <a:effectLst>
                    <a:outerShdw blurRad="38100" dist="38100" dir="2700000" algn="tl">
                      <a:srgbClr val="000000">
                        <a:alpha val="43137"/>
                      </a:srgbClr>
                    </a:outerShdw>
                  </a:effectLst>
                  <a:latin typeface="+mn-lt"/>
                  <a:ea typeface="+mn-ea"/>
                  <a:cs typeface="+mn-cs"/>
                </a:rPr>
                <a:t>Yawhg</a:t>
              </a:r>
              <a:endParaRPr lang="en-CA" sz="3600" b="1" dirty="0">
                <a:solidFill>
                  <a:schemeClr val="bg1"/>
                </a:solidFill>
                <a:effectLst>
                  <a:outerShdw blurRad="38100" dist="38100" dir="2700000" algn="tl">
                    <a:srgbClr val="000000">
                      <a:alpha val="43137"/>
                    </a:srgbClr>
                  </a:outerShdw>
                </a:effectLst>
                <a:latin typeface="+mn-lt"/>
                <a:ea typeface="+mn-ea"/>
                <a:cs typeface="+mn-cs"/>
              </a:endParaRPr>
            </a:p>
            <a:p>
              <a:pPr fontAlgn="auto">
                <a:spcBef>
                  <a:spcPts val="0"/>
                </a:spcBef>
                <a:spcAft>
                  <a:spcPts val="0"/>
                </a:spcAft>
                <a:defRPr/>
              </a:pPr>
              <a:r>
                <a:rPr lang="en-CA" b="1" i="1" dirty="0">
                  <a:solidFill>
                    <a:schemeClr val="bg1"/>
                  </a:solidFill>
                  <a:latin typeface="+mn-lt"/>
                  <a:ea typeface="+mn-ea"/>
                  <a:cs typeface="+mn-cs"/>
                </a:rPr>
                <a:t>Available on: </a:t>
              </a:r>
              <a:r>
                <a:rPr lang="en-CA" i="1" dirty="0">
                  <a:solidFill>
                    <a:schemeClr val="bg1"/>
                  </a:solidFill>
                  <a:latin typeface="+mn-lt"/>
                  <a:ea typeface="+mn-ea"/>
                  <a:cs typeface="+mn-cs"/>
                </a:rPr>
                <a:t>Windows (No Mac, much to my sadness)</a:t>
              </a: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19100" y="1257300"/>
            <a:ext cx="8382000" cy="4524375"/>
          </a:xfrm>
          <a:prstGeom prst="rect">
            <a:avLst/>
          </a:prstGeom>
        </p:spPr>
        <p:txBody>
          <a:bodyPr>
            <a:spAutoFit/>
          </a:bodyPr>
          <a:lstStyle/>
          <a:p>
            <a:pPr algn="ctr" fontAlgn="auto">
              <a:spcBef>
                <a:spcPts val="0"/>
              </a:spcBef>
              <a:spcAft>
                <a:spcPts val="0"/>
              </a:spcAft>
              <a:defRPr/>
            </a:pPr>
            <a:r>
              <a:rPr lang="en-CA" sz="7200" b="1" dirty="0">
                <a:solidFill>
                  <a:schemeClr val="accent1"/>
                </a:solidFill>
                <a:effectLst>
                  <a:outerShdw blurRad="38100" dist="38100" dir="2700000" algn="tl">
                    <a:srgbClr val="000000">
                      <a:alpha val="43137"/>
                    </a:srgbClr>
                  </a:outerShdw>
                </a:effectLst>
                <a:latin typeface="+mn-lt"/>
                <a:ea typeface="+mn-ea"/>
                <a:cs typeface="+mn-cs"/>
              </a:rPr>
              <a:t>Player-driven</a:t>
            </a:r>
          </a:p>
          <a:p>
            <a:pPr algn="ctr" fontAlgn="auto">
              <a:spcBef>
                <a:spcPts val="0"/>
              </a:spcBef>
              <a:spcAft>
                <a:spcPts val="0"/>
              </a:spcAft>
              <a:defRPr/>
            </a:pPr>
            <a:r>
              <a:rPr lang="en-CA" sz="7200" b="1" dirty="0">
                <a:solidFill>
                  <a:schemeClr val="accent2"/>
                </a:solidFill>
                <a:effectLst>
                  <a:outerShdw blurRad="38100" dist="38100" dir="2700000" algn="tl">
                    <a:srgbClr val="000000">
                      <a:alpha val="43137"/>
                    </a:srgbClr>
                  </a:outerShdw>
                </a:effectLst>
                <a:latin typeface="+mn-lt"/>
                <a:ea typeface="+mn-ea"/>
                <a:cs typeface="+mn-cs"/>
              </a:rPr>
              <a:t>Learn from mistakes</a:t>
            </a:r>
          </a:p>
          <a:p>
            <a:pPr algn="ctr" fontAlgn="auto">
              <a:spcBef>
                <a:spcPts val="0"/>
              </a:spcBef>
              <a:spcAft>
                <a:spcPts val="0"/>
              </a:spcAft>
              <a:defRPr/>
            </a:pPr>
            <a:r>
              <a:rPr lang="en-CA" sz="7200" b="1" dirty="0">
                <a:solidFill>
                  <a:schemeClr val="accent3"/>
                </a:solidFill>
                <a:effectLst>
                  <a:outerShdw blurRad="38100" dist="38100" dir="2700000" algn="tl">
                    <a:srgbClr val="000000">
                      <a:alpha val="43137"/>
                    </a:srgbClr>
                  </a:outerShdw>
                </a:effectLst>
                <a:latin typeface="+mn-lt"/>
                <a:ea typeface="+mn-ea"/>
                <a:cs typeface="+mn-cs"/>
              </a:rPr>
              <a:t>Recreate situations</a:t>
            </a:r>
          </a:p>
          <a:p>
            <a:pPr algn="ctr" fontAlgn="auto">
              <a:spcBef>
                <a:spcPts val="0"/>
              </a:spcBef>
              <a:spcAft>
                <a:spcPts val="0"/>
              </a:spcAft>
              <a:defRPr/>
            </a:pPr>
            <a:r>
              <a:rPr lang="en-CA" sz="7200" b="1" dirty="0">
                <a:solidFill>
                  <a:schemeClr val="accent4"/>
                </a:solidFill>
                <a:effectLst>
                  <a:outerShdw blurRad="38100" dist="38100" dir="2700000" algn="tl">
                    <a:srgbClr val="000000">
                      <a:alpha val="43137"/>
                    </a:srgbClr>
                  </a:outerShdw>
                </a:effectLst>
                <a:latin typeface="+mn-lt"/>
                <a:ea typeface="+mn-ea"/>
                <a:cs typeface="+mn-cs"/>
              </a:rPr>
              <a:t>Immersive</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papersplea.se/img/Shot06-Criminal.png"/>
          <p:cNvPicPr>
            <a:picLocks noChangeAspect="1" noChangeArrowheads="1"/>
          </p:cNvPicPr>
          <p:nvPr/>
        </p:nvPicPr>
        <p:blipFill>
          <a:blip r:embed="rId3" cstate="print">
            <a:extLst>
              <a:ext uri="{28A0092B-C50C-407E-A947-70E740481C1C}">
                <a14:useLocalDpi xmlns:a14="http://schemas.microsoft.com/office/drawing/2010/main" val="0"/>
              </a:ext>
            </a:extLst>
          </a:blip>
          <a:srcRect l="8443" r="1131"/>
          <a:stretch>
            <a:fillRect/>
          </a:stretch>
        </p:blipFill>
        <p:spPr bwMode="auto">
          <a:xfrm>
            <a:off x="0" y="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7" name="Group 4"/>
          <p:cNvGrpSpPr>
            <a:grpSpLocks/>
          </p:cNvGrpSpPr>
          <p:nvPr/>
        </p:nvGrpSpPr>
        <p:grpSpPr bwMode="auto">
          <a:xfrm>
            <a:off x="0" y="5676900"/>
            <a:ext cx="9144000" cy="1181100"/>
            <a:chOff x="0" y="5676900"/>
            <a:chExt cx="9144000" cy="1181100"/>
          </a:xfrm>
        </p:grpSpPr>
        <p:sp>
          <p:nvSpPr>
            <p:cNvPr id="6" name="Rectangle 5"/>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7" name="TextBox 6"/>
            <p:cNvSpPr txBox="1"/>
            <p:nvPr/>
          </p:nvSpPr>
          <p:spPr>
            <a:xfrm>
              <a:off x="228600" y="5810250"/>
              <a:ext cx="8724900" cy="923925"/>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Papers Please</a:t>
              </a:r>
            </a:p>
            <a:p>
              <a:pPr fontAlgn="auto">
                <a:spcBef>
                  <a:spcPts val="0"/>
                </a:spcBef>
                <a:spcAft>
                  <a:spcPts val="0"/>
                </a:spcAft>
                <a:defRPr/>
              </a:pPr>
              <a:r>
                <a:rPr lang="en-CA" b="1" i="1" dirty="0">
                  <a:solidFill>
                    <a:schemeClr val="bg1"/>
                  </a:solidFill>
                  <a:latin typeface="+mn-lt"/>
                  <a:ea typeface="+mn-ea"/>
                  <a:cs typeface="+mn-cs"/>
                </a:rPr>
                <a:t>Available on:  </a:t>
              </a:r>
              <a:r>
                <a:rPr lang="en-CA" i="1" dirty="0">
                  <a:solidFill>
                    <a:schemeClr val="bg1"/>
                  </a:solidFill>
                  <a:latin typeface="+mn-lt"/>
                  <a:ea typeface="+mn-ea"/>
                  <a:cs typeface="+mn-cs"/>
                </a:rPr>
                <a:t>Mac, Windows, Linux</a:t>
              </a:r>
            </a:p>
          </p:txBody>
        </p:sp>
      </p:gr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1" name="Group 3"/>
          <p:cNvGrpSpPr>
            <a:grpSpLocks/>
          </p:cNvGrpSpPr>
          <p:nvPr/>
        </p:nvGrpSpPr>
        <p:grpSpPr bwMode="auto">
          <a:xfrm>
            <a:off x="0" y="5676900"/>
            <a:ext cx="9144000" cy="1181100"/>
            <a:chOff x="0" y="5676900"/>
            <a:chExt cx="9144000" cy="1181100"/>
          </a:xfrm>
        </p:grpSpPr>
        <p:sp>
          <p:nvSpPr>
            <p:cNvPr id="5" name="Rectangle 4"/>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6" name="TextBox 5"/>
            <p:cNvSpPr txBox="1"/>
            <p:nvPr/>
          </p:nvSpPr>
          <p:spPr>
            <a:xfrm>
              <a:off x="228600" y="5810250"/>
              <a:ext cx="8724900" cy="923925"/>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Spent</a:t>
              </a:r>
            </a:p>
            <a:p>
              <a:pPr fontAlgn="auto">
                <a:spcBef>
                  <a:spcPts val="0"/>
                </a:spcBef>
                <a:spcAft>
                  <a:spcPts val="0"/>
                </a:spcAft>
                <a:defRPr/>
              </a:pPr>
              <a:r>
                <a:rPr lang="en-CA" b="1" i="1" dirty="0">
                  <a:solidFill>
                    <a:schemeClr val="bg1"/>
                  </a:solidFill>
                  <a:latin typeface="+mn-lt"/>
                  <a:ea typeface="+mn-ea"/>
                  <a:cs typeface="+mn-cs"/>
                </a:rPr>
                <a:t>Available on:  </a:t>
              </a:r>
              <a:r>
                <a:rPr lang="en-CA" i="1" dirty="0">
                  <a:solidFill>
                    <a:schemeClr val="bg1"/>
                  </a:solidFill>
                  <a:latin typeface="+mn-lt"/>
                  <a:ea typeface="+mn-ea"/>
                  <a:cs typeface="+mn-cs"/>
                </a:rPr>
                <a:t>Web - playspent.org</a:t>
              </a:r>
            </a:p>
          </p:txBody>
        </p:sp>
      </p:gr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5" name="Group 3"/>
          <p:cNvGrpSpPr>
            <a:grpSpLocks/>
          </p:cNvGrpSpPr>
          <p:nvPr/>
        </p:nvGrpSpPr>
        <p:grpSpPr bwMode="auto">
          <a:xfrm>
            <a:off x="0" y="5676900"/>
            <a:ext cx="9144000" cy="1181100"/>
            <a:chOff x="0" y="5676900"/>
            <a:chExt cx="9144000" cy="1181100"/>
          </a:xfrm>
        </p:grpSpPr>
        <p:sp>
          <p:nvSpPr>
            <p:cNvPr id="5" name="Rectangle 4"/>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6" name="TextBox 5"/>
            <p:cNvSpPr txBox="1"/>
            <p:nvPr/>
          </p:nvSpPr>
          <p:spPr>
            <a:xfrm>
              <a:off x="228600" y="5810250"/>
              <a:ext cx="8724900" cy="646113"/>
            </a:xfrm>
            <a:prstGeom prst="rect">
              <a:avLst/>
            </a:prstGeom>
            <a:noFill/>
          </p:spPr>
          <p:txBody>
            <a:bodyPr>
              <a:spAutoFit/>
            </a:bodyPr>
            <a:lstStyle/>
            <a:p>
              <a:pPr fontAlgn="auto">
                <a:spcBef>
                  <a:spcPts val="0"/>
                </a:spcBef>
                <a:spcAft>
                  <a:spcPts val="0"/>
                </a:spcAft>
                <a:defRPr/>
              </a:pPr>
              <a:r>
                <a:rPr lang="en-CA" sz="3600" b="1" dirty="0">
                  <a:solidFill>
                    <a:schemeClr val="bg1"/>
                  </a:solidFill>
                  <a:effectLst>
                    <a:outerShdw blurRad="38100" dist="38100" dir="2700000" algn="tl">
                      <a:srgbClr val="000000">
                        <a:alpha val="43137"/>
                      </a:srgbClr>
                    </a:outerShdw>
                  </a:effectLst>
                  <a:latin typeface="+mn-lt"/>
                  <a:ea typeface="+mn-ea"/>
                  <a:cs typeface="+mn-cs"/>
                </a:rPr>
                <a:t>Back a game on Kickstarter</a:t>
              </a:r>
            </a:p>
          </p:txBody>
        </p:sp>
      </p:gr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Group 6"/>
          <p:cNvGrpSpPr>
            <a:grpSpLocks/>
          </p:cNvGrpSpPr>
          <p:nvPr/>
        </p:nvGrpSpPr>
        <p:grpSpPr bwMode="auto">
          <a:xfrm>
            <a:off x="0" y="5676900"/>
            <a:ext cx="9144000" cy="1181100"/>
            <a:chOff x="0" y="5676900"/>
            <a:chExt cx="9144000" cy="1181100"/>
          </a:xfrm>
        </p:grpSpPr>
        <p:sp>
          <p:nvSpPr>
            <p:cNvPr id="8" name="Rectangle 7"/>
            <p:cNvSpPr>
              <a:spLocks noChangeArrowheads="1"/>
            </p:cNvSpPr>
            <p:nvPr/>
          </p:nvSpPr>
          <p:spPr bwMode="auto">
            <a:xfrm>
              <a:off x="0" y="5676900"/>
              <a:ext cx="9144000" cy="1181100"/>
            </a:xfrm>
            <a:prstGeom prst="rect">
              <a:avLst/>
            </a:prstGeom>
            <a:solidFill>
              <a:schemeClr val="tx1"/>
            </a:solidFill>
            <a:ln w="25400">
              <a:solidFill>
                <a:srgbClr val="333333"/>
              </a:solidFill>
              <a:miter lim="800000"/>
              <a:headEnd/>
              <a:tailEnd/>
            </a:ln>
            <a:effectLst>
              <a:outerShdw blurRad="63500" sx="102000" sy="102000" algn="ctr"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9" name="TextBox 8"/>
            <p:cNvSpPr txBox="1"/>
            <p:nvPr/>
          </p:nvSpPr>
          <p:spPr>
            <a:xfrm>
              <a:off x="228600" y="5810250"/>
              <a:ext cx="8915400" cy="923925"/>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3600" b="1">
                  <a:solidFill>
                    <a:schemeClr val="bg1"/>
                  </a:solidFill>
                  <a:effectLst>
                    <a:outerShdw blurRad="38100" dist="38100" dir="2700000" algn="tl">
                      <a:srgbClr val="C0C0C0"/>
                    </a:outerShdw>
                  </a:effectLst>
                </a:rPr>
                <a:t>Tap in to the game development community </a:t>
              </a:r>
              <a:r>
                <a:rPr lang="en-CA" altLang="en-US" b="1" i="1">
                  <a:solidFill>
                    <a:schemeClr val="bg1"/>
                  </a:solidFill>
                </a:rPr>
                <a:t>Online or in-person</a:t>
              </a:r>
              <a:endParaRPr lang="en-CA" altLang="en-US" i="1">
                <a:solidFill>
                  <a:schemeClr val="bg1"/>
                </a:solidFill>
              </a:endParaRPr>
            </a:p>
          </p:txBody>
        </p:sp>
      </p:gr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23" name="Rectangle 22"/>
          <p:cNvSpPr>
            <a:spLocks noChangeArrowheads="1"/>
          </p:cNvSpPr>
          <p:nvPr/>
        </p:nvSpPr>
        <p:spPr bwMode="auto">
          <a:xfrm>
            <a:off x="914400" y="3868738"/>
            <a:ext cx="7848600" cy="873125"/>
          </a:xfrm>
          <a:prstGeom prst="rect">
            <a:avLst/>
          </a:prstGeom>
          <a:solidFill>
            <a:schemeClr val="bg1"/>
          </a:solidFill>
          <a:ln w="57150">
            <a:solidFill>
              <a:srgbClr val="DD6909"/>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4" name="Rectangle 23"/>
          <p:cNvSpPr>
            <a:spLocks noChangeArrowheads="1"/>
          </p:cNvSpPr>
          <p:nvPr/>
        </p:nvSpPr>
        <p:spPr bwMode="auto">
          <a:xfrm>
            <a:off x="914400" y="5507038"/>
            <a:ext cx="7848600" cy="873125"/>
          </a:xfrm>
          <a:prstGeom prst="rect">
            <a:avLst/>
          </a:prstGeom>
          <a:solidFill>
            <a:schemeClr val="bg1"/>
          </a:solidFill>
          <a:ln w="57150">
            <a:solidFill>
              <a:srgbClr val="009ED6"/>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4" name="Rectangle 3"/>
          <p:cNvSpPr>
            <a:spLocks noChangeArrowheads="1"/>
          </p:cNvSpPr>
          <p:nvPr/>
        </p:nvSpPr>
        <p:spPr bwMode="auto">
          <a:xfrm>
            <a:off x="914400" y="2190750"/>
            <a:ext cx="7848600" cy="874713"/>
          </a:xfrm>
          <a:prstGeom prst="rect">
            <a:avLst/>
          </a:prstGeom>
          <a:solidFill>
            <a:schemeClr val="bg1"/>
          </a:solidFill>
          <a:ln w="57150">
            <a:solidFill>
              <a:schemeClr val="accent2"/>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pic>
        <p:nvPicPr>
          <p:cNvPr id="17410" name="Picture 2" descr="\\psf\Home\Downloads\somacro__32_300dpi_social_media_icons_by_vervex-d4fj7q9\border\blogge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695700"/>
            <a:ext cx="1219200" cy="12192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sf\Home\Downloads\somacro__32_300dpi_social_media_icons_by_vervex-d4fj7q9\border\twitte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4800" y="5334000"/>
            <a:ext cx="1219200" cy="1219200"/>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Web Icon"/>
          <p:cNvGrpSpPr/>
          <p:nvPr/>
        </p:nvGrpSpPr>
        <p:grpSpPr>
          <a:xfrm>
            <a:off x="304800" y="2057401"/>
            <a:ext cx="1219198" cy="1219199"/>
            <a:chOff x="545304" y="1981200"/>
            <a:chExt cx="1219198" cy="1219199"/>
          </a:xfrm>
          <a:effectLst>
            <a:outerShdw blurRad="50800" dist="38100" dir="2700000" algn="tl" rotWithShape="0">
              <a:prstClr val="black">
                <a:alpha val="40000"/>
              </a:prstClr>
            </a:outerShdw>
          </a:effectLst>
        </p:grpSpPr>
        <p:sp>
          <p:nvSpPr>
            <p:cNvPr id="6" name="Oval 5"/>
            <p:cNvSpPr/>
            <p:nvPr/>
          </p:nvSpPr>
          <p:spPr>
            <a:xfrm>
              <a:off x="545304" y="1981200"/>
              <a:ext cx="1219198" cy="1219199"/>
            </a:xfrm>
            <a:prstGeom prst="ellipse">
              <a:avLst/>
            </a:prstGeom>
            <a:solidFill>
              <a:schemeClr val="accent2"/>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Isosceles Triangle 6"/>
            <p:cNvSpPr/>
            <p:nvPr/>
          </p:nvSpPr>
          <p:spPr>
            <a:xfrm rot="19768139">
              <a:off x="906002" y="2188589"/>
              <a:ext cx="425117" cy="764427"/>
            </a:xfrm>
            <a:custGeom>
              <a:avLst/>
              <a:gdLst/>
              <a:ahLst/>
              <a:cxnLst/>
              <a:rect l="l" t="t" r="r" b="b"/>
              <a:pathLst>
                <a:path w="425117" h="764427">
                  <a:moveTo>
                    <a:pt x="212559" y="0"/>
                  </a:moveTo>
                  <a:lnTo>
                    <a:pt x="425117" y="505964"/>
                  </a:lnTo>
                  <a:lnTo>
                    <a:pt x="268171" y="450191"/>
                  </a:lnTo>
                  <a:lnTo>
                    <a:pt x="268171" y="764427"/>
                  </a:lnTo>
                  <a:lnTo>
                    <a:pt x="156944" y="764427"/>
                  </a:lnTo>
                  <a:lnTo>
                    <a:pt x="156944" y="446793"/>
                  </a:lnTo>
                  <a:lnTo>
                    <a:pt x="0" y="5059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6088" name="Rectangle 11"/>
          <p:cNvSpPr>
            <a:spLocks noChangeArrowheads="1"/>
          </p:cNvSpPr>
          <p:nvPr/>
        </p:nvSpPr>
        <p:spPr bwMode="auto">
          <a:xfrm>
            <a:off x="1538288" y="2416175"/>
            <a:ext cx="7148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2400" b="1"/>
              <a:t>http://biancawoods.weebly.com/GamesAndSims.html</a:t>
            </a:r>
          </a:p>
        </p:txBody>
      </p:sp>
      <p:sp>
        <p:nvSpPr>
          <p:cNvPr id="46089" name="Rectangle 14"/>
          <p:cNvSpPr>
            <a:spLocks noChangeArrowheads="1"/>
          </p:cNvSpPr>
          <p:nvPr/>
        </p:nvSpPr>
        <p:spPr bwMode="auto">
          <a:xfrm>
            <a:off x="1538288" y="4075113"/>
            <a:ext cx="7086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US" altLang="en-US" sz="2400" b="1"/>
              <a:t>http://e-geeking.blogspot.ca/</a:t>
            </a:r>
          </a:p>
        </p:txBody>
      </p:sp>
      <p:sp>
        <p:nvSpPr>
          <p:cNvPr id="46090" name="Rectangle 12"/>
          <p:cNvSpPr>
            <a:spLocks noChangeArrowheads="1"/>
          </p:cNvSpPr>
          <p:nvPr/>
        </p:nvSpPr>
        <p:spPr bwMode="auto">
          <a:xfrm>
            <a:off x="1538288" y="5713413"/>
            <a:ext cx="1900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US" altLang="en-US" sz="2400" b="1"/>
              <a:t>@eGeeking</a:t>
            </a:r>
          </a:p>
        </p:txBody>
      </p:sp>
      <p:grpSp>
        <p:nvGrpSpPr>
          <p:cNvPr id="46091" name="Group 15"/>
          <p:cNvGrpSpPr>
            <a:grpSpLocks/>
          </p:cNvGrpSpPr>
          <p:nvPr/>
        </p:nvGrpSpPr>
        <p:grpSpPr bwMode="auto">
          <a:xfrm>
            <a:off x="515938" y="406400"/>
            <a:ext cx="8247062" cy="1333500"/>
            <a:chOff x="1828800" y="876301"/>
            <a:chExt cx="8247746" cy="1333500"/>
          </a:xfrm>
        </p:grpSpPr>
        <p:sp>
          <p:nvSpPr>
            <p:cNvPr id="17" name="Rectangle 16"/>
            <p:cNvSpPr>
              <a:spLocks noChangeArrowheads="1"/>
            </p:cNvSpPr>
            <p:nvPr/>
          </p:nvSpPr>
          <p:spPr bwMode="auto">
            <a:xfrm>
              <a:off x="1828800" y="876301"/>
              <a:ext cx="8247746" cy="1333500"/>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8" name="Oval 17"/>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9" name="Oval 18"/>
            <p:cNvSpPr>
              <a:spLocks noChangeArrowheads="1"/>
            </p:cNvSpPr>
            <p:nvPr/>
          </p:nvSpPr>
          <p:spPr bwMode="auto">
            <a:xfrm>
              <a:off x="98298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0" name="Oval 19"/>
            <p:cNvSpPr>
              <a:spLocks noChangeArrowheads="1"/>
            </p:cNvSpPr>
            <p:nvPr/>
          </p:nvSpPr>
          <p:spPr bwMode="auto">
            <a:xfrm>
              <a:off x="1905000" y="19431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1" name="Oval 20"/>
            <p:cNvSpPr>
              <a:spLocks noChangeArrowheads="1"/>
            </p:cNvSpPr>
            <p:nvPr/>
          </p:nvSpPr>
          <p:spPr bwMode="auto">
            <a:xfrm>
              <a:off x="9829800" y="19431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 name="Rectangle 21"/>
            <p:cNvSpPr/>
            <p:nvPr/>
          </p:nvSpPr>
          <p:spPr>
            <a:xfrm>
              <a:off x="2227295" y="1244601"/>
              <a:ext cx="7582529" cy="523875"/>
            </a:xfrm>
            <a:prstGeom prst="rect">
              <a:avLst/>
            </a:prstGeom>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spcBef>
                  <a:spcPts val="600"/>
                </a:spcBef>
              </a:pPr>
              <a:r>
                <a:rPr lang="en-CA" altLang="en-US" sz="2800">
                  <a:solidFill>
                    <a:schemeClr val="bg1"/>
                  </a:solidFill>
                  <a:effectLst>
                    <a:outerShdw blurRad="38100" dist="38100" dir="2700000" algn="tl">
                      <a:srgbClr val="000000"/>
                    </a:outerShdw>
                  </a:effectLst>
                  <a:latin typeface="Press Start 2P" charset="0"/>
                </a:rPr>
                <a:t>ADDITIONAL RESOURCES</a:t>
              </a:r>
              <a:endParaRPr lang="en-CA" altLang="en-US" sz="4000">
                <a:solidFill>
                  <a:schemeClr val="bg1"/>
                </a:solidFill>
                <a:effectLst>
                  <a:outerShdw blurRad="38100" dist="38100" dir="2700000" algn="tl">
                    <a:srgbClr val="000000"/>
                  </a:outerShdw>
                </a:effectLst>
                <a:latin typeface="Press Start 2P" charset="0"/>
              </a:endParaRPr>
            </a:p>
          </p:txBody>
        </p:sp>
      </p:grpSp>
      <p:pic>
        <p:nvPicPr>
          <p:cNvPr id="46092" name="Pictur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0063" y="382588"/>
            <a:ext cx="8375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81000"/>
          <a:ext cx="8286750" cy="6115049"/>
        </p:xfrm>
        <a:graphic>
          <a:graphicData uri="http://schemas.openxmlformats.org/drawingml/2006/table">
            <a:tbl>
              <a:tblPr>
                <a:tableStyleId>{2D5ABB26-0587-4C30-8999-92F81FD0307C}</a:tableStyleId>
              </a:tblPr>
              <a:tblGrid>
                <a:gridCol w="876300"/>
                <a:gridCol w="7410450"/>
              </a:tblGrid>
              <a:tr h="1026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bg1"/>
                          </a:solidFill>
                        </a:rPr>
                        <a:t>Level</a:t>
                      </a:r>
                      <a:endParaRPr lang="en-CA" sz="1600" baseline="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smtClean="0">
                          <a:solidFill>
                            <a:schemeClr val="bg1"/>
                          </a:solidFill>
                        </a:rPr>
                        <a:t>Who’s your audience &amp; what’s your genre?</a:t>
                      </a:r>
                    </a:p>
                  </a:txBody>
                  <a:tcPr anchor="ctr"/>
                </a:tc>
              </a:tr>
              <a:tr h="1003183">
                <a:tc>
                  <a:txBody>
                    <a:bodyPr/>
                    <a:lstStyle/>
                    <a:p>
                      <a:pPr algn="ctr"/>
                      <a:r>
                        <a:rPr lang="en-CA" sz="1600" dirty="0" smtClean="0">
                          <a:solidFill>
                            <a:schemeClr val="bg1"/>
                          </a:solidFill>
                        </a:rPr>
                        <a:t>Level</a:t>
                      </a:r>
                      <a:endParaRPr lang="en-CA" sz="1600" baseline="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smtClean="0">
                          <a:solidFill>
                            <a:schemeClr val="bg1"/>
                          </a:solidFill>
                        </a:rPr>
                        <a:t>How much choice does your player really have?</a:t>
                      </a:r>
                    </a:p>
                  </a:txBody>
                  <a:tcPr anchor="ctr"/>
                </a:tc>
              </a:tr>
              <a:tr h="1003183">
                <a:tc>
                  <a:txBody>
                    <a:bodyPr/>
                    <a:lstStyle/>
                    <a:p>
                      <a:pPr algn="ctr"/>
                      <a:r>
                        <a:rPr lang="en-CA" sz="1600" dirty="0" smtClean="0">
                          <a:solidFill>
                            <a:schemeClr val="bg1"/>
                          </a:solidFill>
                        </a:rPr>
                        <a:t>Level</a:t>
                      </a:r>
                      <a:endParaRPr lang="en-CA" sz="1600" baseline="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dirty="0" smtClean="0">
                          <a:solidFill>
                            <a:schemeClr val="bg1"/>
                          </a:solidFill>
                        </a:rPr>
                        <a:t>How do you avoid the uncanny</a:t>
                      </a:r>
                      <a:r>
                        <a:rPr lang="en-CA" sz="2800" baseline="0" dirty="0" smtClean="0">
                          <a:solidFill>
                            <a:schemeClr val="bg1"/>
                          </a:solidFill>
                        </a:rPr>
                        <a:t> valley of </a:t>
                      </a:r>
                      <a:r>
                        <a:rPr lang="en-CA" sz="2800" baseline="0" dirty="0" err="1" smtClean="0">
                          <a:solidFill>
                            <a:schemeClr val="bg1"/>
                          </a:solidFill>
                        </a:rPr>
                        <a:t>sims</a:t>
                      </a:r>
                      <a:r>
                        <a:rPr lang="en-CA" sz="2800" baseline="0" dirty="0" smtClean="0">
                          <a:solidFill>
                            <a:schemeClr val="bg1"/>
                          </a:solidFill>
                        </a:rPr>
                        <a:t>?</a:t>
                      </a:r>
                      <a:endParaRPr lang="en-CA" sz="2800" dirty="0" smtClean="0">
                        <a:solidFill>
                          <a:schemeClr val="bg1"/>
                        </a:solidFill>
                      </a:endParaRPr>
                    </a:p>
                  </a:txBody>
                  <a:tcPr anchor="ctr"/>
                </a:tc>
              </a:tr>
              <a:tr h="1003183">
                <a:tc>
                  <a:txBody>
                    <a:bodyPr/>
                    <a:lstStyle/>
                    <a:p>
                      <a:pPr algn="ctr"/>
                      <a:r>
                        <a:rPr lang="en-CA" sz="1600" dirty="0" smtClean="0">
                          <a:solidFill>
                            <a:schemeClr val="bg1"/>
                          </a:solidFill>
                        </a:rPr>
                        <a:t>Level</a:t>
                      </a:r>
                      <a:endParaRPr lang="en-CA" sz="1600" baseline="0" dirty="0" smtClean="0">
                        <a:solidFill>
                          <a:schemeClr val="bg1"/>
                        </a:solidFill>
                      </a:endParaRPr>
                    </a:p>
                  </a:txBody>
                  <a:tcPr/>
                </a:tc>
                <a:tc>
                  <a:txBody>
                    <a:bodyPr/>
                    <a:lstStyle/>
                    <a:p>
                      <a:r>
                        <a:rPr lang="en-CA" sz="2800" dirty="0" smtClean="0">
                          <a:solidFill>
                            <a:schemeClr val="bg1"/>
                          </a:solidFill>
                        </a:rPr>
                        <a:t>How does </a:t>
                      </a:r>
                      <a:r>
                        <a:rPr lang="en-CA" sz="2800" baseline="0" dirty="0" smtClean="0">
                          <a:solidFill>
                            <a:schemeClr val="bg1"/>
                          </a:solidFill>
                        </a:rPr>
                        <a:t>prototyping save you time?</a:t>
                      </a:r>
                      <a:endParaRPr lang="en-CA" sz="2800" dirty="0">
                        <a:solidFill>
                          <a:schemeClr val="bg1"/>
                        </a:solidFill>
                      </a:endParaRPr>
                    </a:p>
                  </a:txBody>
                  <a:tcPr anchor="ctr"/>
                </a:tc>
              </a:tr>
              <a:tr h="1039358">
                <a:tc>
                  <a:txBody>
                    <a:bodyPr/>
                    <a:lstStyle/>
                    <a:p>
                      <a:pPr algn="ctr"/>
                      <a:r>
                        <a:rPr lang="en-CA" sz="1600" dirty="0" smtClean="0">
                          <a:solidFill>
                            <a:schemeClr val="bg1"/>
                          </a:solidFill>
                        </a:rPr>
                        <a:t>Level</a:t>
                      </a:r>
                      <a:endParaRPr lang="en-CA" sz="1600" baseline="0" dirty="0" smtClean="0">
                        <a:solidFill>
                          <a:schemeClr val="bg1"/>
                        </a:solidFill>
                      </a:endParaRPr>
                    </a:p>
                  </a:txBody>
                  <a:tcPr/>
                </a:tc>
                <a:tc>
                  <a:txBody>
                    <a:bodyPr/>
                    <a:lstStyle/>
                    <a:p>
                      <a:r>
                        <a:rPr lang="en-CA" sz="2800" dirty="0" smtClean="0">
                          <a:solidFill>
                            <a:schemeClr val="bg1"/>
                          </a:solidFill>
                        </a:rPr>
                        <a:t>How</a:t>
                      </a:r>
                      <a:r>
                        <a:rPr lang="en-CA" sz="2800" baseline="0" dirty="0" smtClean="0">
                          <a:solidFill>
                            <a:schemeClr val="bg1"/>
                          </a:solidFill>
                        </a:rPr>
                        <a:t> does i</a:t>
                      </a:r>
                      <a:r>
                        <a:rPr lang="en-CA" sz="2800" dirty="0" smtClean="0">
                          <a:solidFill>
                            <a:schemeClr val="bg1"/>
                          </a:solidFill>
                        </a:rPr>
                        <a:t>terative design add polish?</a:t>
                      </a:r>
                      <a:endParaRPr lang="en-CA" sz="2800" dirty="0">
                        <a:solidFill>
                          <a:schemeClr val="bg1"/>
                        </a:solidFill>
                      </a:endParaRPr>
                    </a:p>
                  </a:txBody>
                  <a:tcPr anchor="ctr"/>
                </a:tc>
              </a:tr>
              <a:tr h="1039358">
                <a:tc>
                  <a:txBody>
                    <a:bodyPr/>
                    <a:lstStyle/>
                    <a:p>
                      <a:pPr algn="ctr"/>
                      <a:r>
                        <a:rPr lang="en-CA" sz="1600" dirty="0" smtClean="0">
                          <a:solidFill>
                            <a:schemeClr val="bg1"/>
                          </a:solidFill>
                        </a:rPr>
                        <a:t>Level</a:t>
                      </a:r>
                      <a:endParaRPr lang="en-CA" sz="1600" baseline="0" dirty="0" smtClean="0">
                        <a:solidFill>
                          <a:schemeClr val="bg1"/>
                        </a:solidFill>
                      </a:endParaRPr>
                    </a:p>
                  </a:txBody>
                  <a:tcPr/>
                </a:tc>
                <a:tc>
                  <a:txBody>
                    <a:bodyPr/>
                    <a:lstStyle/>
                    <a:p>
                      <a:r>
                        <a:rPr lang="en-CA" sz="2800" dirty="0" smtClean="0">
                          <a:solidFill>
                            <a:schemeClr val="bg1"/>
                          </a:solidFill>
                        </a:rPr>
                        <a:t>What do you gain </a:t>
                      </a:r>
                      <a:r>
                        <a:rPr lang="en-CA" sz="2800" baseline="0" dirty="0" smtClean="0">
                          <a:solidFill>
                            <a:schemeClr val="bg1"/>
                          </a:solidFill>
                        </a:rPr>
                        <a:t>when you play with a friend?</a:t>
                      </a:r>
                      <a:endParaRPr lang="en-CA" sz="2800" dirty="0">
                        <a:solidFill>
                          <a:schemeClr val="bg1"/>
                        </a:solidFill>
                      </a:endParaRPr>
                    </a:p>
                  </a:txBody>
                  <a:tcPr anchor="ctr"/>
                </a:tc>
              </a:tr>
            </a:tbl>
          </a:graphicData>
        </a:graphic>
      </p:graphicFrame>
      <p:sp>
        <p:nvSpPr>
          <p:cNvPr id="3" name="TextBox 2"/>
          <p:cNvSpPr txBox="1"/>
          <p:nvPr/>
        </p:nvSpPr>
        <p:spPr>
          <a:xfrm>
            <a:off x="628650" y="292100"/>
            <a:ext cx="533400" cy="1016000"/>
          </a:xfrm>
          <a:prstGeom prst="rect">
            <a:avLst/>
          </a:prstGeom>
          <a:noFill/>
        </p:spPr>
        <p:txBody>
          <a:bodyPr>
            <a:spAutoFit/>
          </a:bodyPr>
          <a:lstStyle/>
          <a:p>
            <a:pPr algn="ctr" fontAlgn="auto">
              <a:spcBef>
                <a:spcPts val="0"/>
              </a:spcBef>
              <a:spcAft>
                <a:spcPts val="0"/>
              </a:spcAft>
              <a:defRPr/>
            </a:pPr>
            <a:r>
              <a:rPr lang="en-CA" sz="6000" b="1" dirty="0">
                <a:solidFill>
                  <a:schemeClr val="bg1"/>
                </a:solidFill>
                <a:effectLst>
                  <a:outerShdw blurRad="38100" dist="38100" dir="2700000" algn="tl">
                    <a:srgbClr val="000000">
                      <a:alpha val="43137"/>
                    </a:srgbClr>
                  </a:outerShdw>
                </a:effectLst>
                <a:latin typeface="+mn-lt"/>
                <a:ea typeface="+mn-ea"/>
                <a:cs typeface="+mn-cs"/>
              </a:rPr>
              <a:t>1</a:t>
            </a:r>
          </a:p>
        </p:txBody>
      </p:sp>
      <p:sp>
        <p:nvSpPr>
          <p:cNvPr id="5" name="TextBox 4"/>
          <p:cNvSpPr txBox="1"/>
          <p:nvPr/>
        </p:nvSpPr>
        <p:spPr>
          <a:xfrm>
            <a:off x="628650" y="1339850"/>
            <a:ext cx="533400" cy="1016000"/>
          </a:xfrm>
          <a:prstGeom prst="rect">
            <a:avLst/>
          </a:prstGeom>
          <a:noFill/>
        </p:spPr>
        <p:txBody>
          <a:bodyPr>
            <a:spAutoFit/>
          </a:bodyPr>
          <a:lstStyle/>
          <a:p>
            <a:pPr algn="ctr" fontAlgn="auto">
              <a:spcBef>
                <a:spcPts val="0"/>
              </a:spcBef>
              <a:spcAft>
                <a:spcPts val="0"/>
              </a:spcAft>
              <a:defRPr/>
            </a:pPr>
            <a:r>
              <a:rPr lang="en-CA" sz="6000" b="1" dirty="0">
                <a:solidFill>
                  <a:schemeClr val="bg1"/>
                </a:solidFill>
                <a:effectLst>
                  <a:outerShdw blurRad="38100" dist="38100" dir="2700000" algn="tl">
                    <a:srgbClr val="000000">
                      <a:alpha val="43137"/>
                    </a:srgbClr>
                  </a:outerShdw>
                </a:effectLst>
                <a:latin typeface="+mn-lt"/>
                <a:ea typeface="+mn-ea"/>
                <a:cs typeface="+mn-cs"/>
              </a:rPr>
              <a:t>2</a:t>
            </a:r>
          </a:p>
        </p:txBody>
      </p:sp>
      <p:sp>
        <p:nvSpPr>
          <p:cNvPr id="7" name="TextBox 6"/>
          <p:cNvSpPr txBox="1"/>
          <p:nvPr/>
        </p:nvSpPr>
        <p:spPr>
          <a:xfrm>
            <a:off x="628650" y="2349500"/>
            <a:ext cx="533400" cy="1016000"/>
          </a:xfrm>
          <a:prstGeom prst="rect">
            <a:avLst/>
          </a:prstGeom>
          <a:noFill/>
        </p:spPr>
        <p:txBody>
          <a:bodyPr>
            <a:spAutoFit/>
          </a:bodyPr>
          <a:lstStyle/>
          <a:p>
            <a:pPr algn="ctr" fontAlgn="auto">
              <a:spcBef>
                <a:spcPts val="0"/>
              </a:spcBef>
              <a:spcAft>
                <a:spcPts val="0"/>
              </a:spcAft>
              <a:defRPr/>
            </a:pPr>
            <a:r>
              <a:rPr lang="en-CA" sz="6000" b="1" dirty="0">
                <a:solidFill>
                  <a:schemeClr val="bg1"/>
                </a:solidFill>
                <a:effectLst>
                  <a:outerShdw blurRad="38100" dist="38100" dir="2700000" algn="tl">
                    <a:srgbClr val="000000">
                      <a:alpha val="43137"/>
                    </a:srgbClr>
                  </a:outerShdw>
                </a:effectLst>
                <a:latin typeface="+mn-lt"/>
                <a:ea typeface="+mn-ea"/>
                <a:cs typeface="+mn-cs"/>
              </a:rPr>
              <a:t>3</a:t>
            </a:r>
          </a:p>
        </p:txBody>
      </p:sp>
      <p:sp>
        <p:nvSpPr>
          <p:cNvPr id="8" name="TextBox 7"/>
          <p:cNvSpPr txBox="1"/>
          <p:nvPr/>
        </p:nvSpPr>
        <p:spPr>
          <a:xfrm>
            <a:off x="628650" y="3365500"/>
            <a:ext cx="533400" cy="1016000"/>
          </a:xfrm>
          <a:prstGeom prst="rect">
            <a:avLst/>
          </a:prstGeom>
          <a:noFill/>
        </p:spPr>
        <p:txBody>
          <a:bodyPr>
            <a:spAutoFit/>
          </a:bodyPr>
          <a:lstStyle/>
          <a:p>
            <a:pPr algn="ctr" fontAlgn="auto">
              <a:spcBef>
                <a:spcPts val="0"/>
              </a:spcBef>
              <a:spcAft>
                <a:spcPts val="0"/>
              </a:spcAft>
              <a:defRPr/>
            </a:pPr>
            <a:r>
              <a:rPr lang="en-CA" sz="6000" b="1" dirty="0">
                <a:solidFill>
                  <a:schemeClr val="bg1"/>
                </a:solidFill>
                <a:effectLst>
                  <a:outerShdw blurRad="38100" dist="38100" dir="2700000" algn="tl">
                    <a:srgbClr val="000000">
                      <a:alpha val="43137"/>
                    </a:srgbClr>
                  </a:outerShdw>
                </a:effectLst>
                <a:latin typeface="+mn-lt"/>
                <a:ea typeface="+mn-ea"/>
                <a:cs typeface="+mn-cs"/>
              </a:rPr>
              <a:t>4</a:t>
            </a:r>
          </a:p>
        </p:txBody>
      </p:sp>
      <p:sp>
        <p:nvSpPr>
          <p:cNvPr id="9" name="TextBox 8"/>
          <p:cNvSpPr txBox="1"/>
          <p:nvPr/>
        </p:nvSpPr>
        <p:spPr>
          <a:xfrm>
            <a:off x="628650" y="4343400"/>
            <a:ext cx="533400" cy="1014413"/>
          </a:xfrm>
          <a:prstGeom prst="rect">
            <a:avLst/>
          </a:prstGeom>
          <a:noFill/>
        </p:spPr>
        <p:txBody>
          <a:bodyPr>
            <a:spAutoFit/>
          </a:bodyPr>
          <a:lstStyle/>
          <a:p>
            <a:pPr algn="ctr" fontAlgn="auto">
              <a:spcBef>
                <a:spcPts val="0"/>
              </a:spcBef>
              <a:spcAft>
                <a:spcPts val="0"/>
              </a:spcAft>
              <a:defRPr/>
            </a:pPr>
            <a:r>
              <a:rPr lang="en-CA" sz="6000" b="1" dirty="0">
                <a:solidFill>
                  <a:schemeClr val="bg1"/>
                </a:solidFill>
                <a:effectLst>
                  <a:outerShdw blurRad="38100" dist="38100" dir="2700000" algn="tl">
                    <a:srgbClr val="000000">
                      <a:alpha val="43137"/>
                    </a:srgbClr>
                  </a:outerShdw>
                </a:effectLst>
                <a:latin typeface="+mn-lt"/>
                <a:ea typeface="+mn-ea"/>
                <a:cs typeface="+mn-cs"/>
              </a:rPr>
              <a:t>5</a:t>
            </a:r>
          </a:p>
        </p:txBody>
      </p:sp>
      <p:sp>
        <p:nvSpPr>
          <p:cNvPr id="10" name="TextBox 9"/>
          <p:cNvSpPr txBox="1"/>
          <p:nvPr/>
        </p:nvSpPr>
        <p:spPr>
          <a:xfrm>
            <a:off x="628650" y="5491163"/>
            <a:ext cx="533400" cy="1016000"/>
          </a:xfrm>
          <a:prstGeom prst="rect">
            <a:avLst/>
          </a:prstGeom>
          <a:noFill/>
        </p:spPr>
        <p:txBody>
          <a:bodyPr>
            <a:spAutoFit/>
          </a:bodyPr>
          <a:lstStyle/>
          <a:p>
            <a:pPr algn="ctr" fontAlgn="auto">
              <a:spcBef>
                <a:spcPts val="0"/>
              </a:spcBef>
              <a:spcAft>
                <a:spcPts val="0"/>
              </a:spcAft>
              <a:defRPr/>
            </a:pPr>
            <a:r>
              <a:rPr lang="en-CA" sz="6000" b="1" dirty="0">
                <a:solidFill>
                  <a:schemeClr val="bg1"/>
                </a:solidFill>
                <a:effectLst>
                  <a:outerShdw blurRad="38100" dist="38100" dir="2700000" algn="tl">
                    <a:srgbClr val="000000">
                      <a:alpha val="43137"/>
                    </a:srgbClr>
                  </a:outerShdw>
                </a:effectLst>
                <a:latin typeface="+mn-lt"/>
                <a:ea typeface="+mn-ea"/>
                <a:cs typeface="+mn-cs"/>
              </a:rPr>
              <a:t>6</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B86FB"/>
        </a:solidFill>
        <a:effectLst/>
      </p:bgPr>
    </p:bg>
    <p:spTree>
      <p:nvGrpSpPr>
        <p:cNvPr id="1" name=""/>
        <p:cNvGrpSpPr/>
        <p:nvPr/>
      </p:nvGrpSpPr>
      <p:grpSpPr>
        <a:xfrm>
          <a:off x="0" y="0"/>
          <a:ext cx="0" cy="0"/>
          <a:chOff x="0" y="0"/>
          <a:chExt cx="0" cy="0"/>
        </a:xfrm>
      </p:grpSpPr>
      <p:sp>
        <p:nvSpPr>
          <p:cNvPr id="9" name="Freeform 8"/>
          <p:cNvSpPr/>
          <p:nvPr/>
        </p:nvSpPr>
        <p:spPr>
          <a:xfrm>
            <a:off x="6059488" y="5649913"/>
            <a:ext cx="1966912" cy="577850"/>
          </a:xfrm>
          <a:custGeom>
            <a:avLst/>
            <a:gdLst>
              <a:gd name="connsiteX0" fmla="*/ 43132 w 1967023"/>
              <a:gd name="connsiteY0" fmla="*/ 508958 h 577970"/>
              <a:gd name="connsiteX1" fmla="*/ 51759 w 1967023"/>
              <a:gd name="connsiteY1" fmla="*/ 465826 h 577970"/>
              <a:gd name="connsiteX2" fmla="*/ 25879 w 1967023"/>
              <a:gd name="connsiteY2" fmla="*/ 457200 h 577970"/>
              <a:gd name="connsiteX3" fmla="*/ 0 w 1967023"/>
              <a:gd name="connsiteY3" fmla="*/ 439947 h 577970"/>
              <a:gd name="connsiteX4" fmla="*/ 8626 w 1967023"/>
              <a:gd name="connsiteY4" fmla="*/ 396815 h 577970"/>
              <a:gd name="connsiteX5" fmla="*/ 34506 w 1967023"/>
              <a:gd name="connsiteY5" fmla="*/ 379562 h 577970"/>
              <a:gd name="connsiteX6" fmla="*/ 51759 w 1967023"/>
              <a:gd name="connsiteY6" fmla="*/ 353683 h 577970"/>
              <a:gd name="connsiteX7" fmla="*/ 60385 w 1967023"/>
              <a:gd name="connsiteY7" fmla="*/ 327804 h 577970"/>
              <a:gd name="connsiteX8" fmla="*/ 138023 w 1967023"/>
              <a:gd name="connsiteY8" fmla="*/ 284672 h 577970"/>
              <a:gd name="connsiteX9" fmla="*/ 155275 w 1967023"/>
              <a:gd name="connsiteY9" fmla="*/ 258792 h 577970"/>
              <a:gd name="connsiteX10" fmla="*/ 207034 w 1967023"/>
              <a:gd name="connsiteY10" fmla="*/ 241540 h 577970"/>
              <a:gd name="connsiteX11" fmla="*/ 232913 w 1967023"/>
              <a:gd name="connsiteY11" fmla="*/ 232913 h 577970"/>
              <a:gd name="connsiteX12" fmla="*/ 284672 w 1967023"/>
              <a:gd name="connsiteY12" fmla="*/ 198407 h 577970"/>
              <a:gd name="connsiteX13" fmla="*/ 301925 w 1967023"/>
              <a:gd name="connsiteY13" fmla="*/ 146649 h 577970"/>
              <a:gd name="connsiteX14" fmla="*/ 327804 w 1967023"/>
              <a:gd name="connsiteY14" fmla="*/ 94890 h 577970"/>
              <a:gd name="connsiteX15" fmla="*/ 336430 w 1967023"/>
              <a:gd name="connsiteY15" fmla="*/ 51758 h 577970"/>
              <a:gd name="connsiteX16" fmla="*/ 396815 w 1967023"/>
              <a:gd name="connsiteY16" fmla="*/ 43132 h 577970"/>
              <a:gd name="connsiteX17" fmla="*/ 439947 w 1967023"/>
              <a:gd name="connsiteY17" fmla="*/ 8626 h 577970"/>
              <a:gd name="connsiteX18" fmla="*/ 474453 w 1967023"/>
              <a:gd name="connsiteY18" fmla="*/ 0 h 577970"/>
              <a:gd name="connsiteX19" fmla="*/ 526211 w 1967023"/>
              <a:gd name="connsiteY19" fmla="*/ 25879 h 577970"/>
              <a:gd name="connsiteX20" fmla="*/ 534838 w 1967023"/>
              <a:gd name="connsiteY20" fmla="*/ 51758 h 577970"/>
              <a:gd name="connsiteX21" fmla="*/ 586596 w 1967023"/>
              <a:gd name="connsiteY21" fmla="*/ 86264 h 577970"/>
              <a:gd name="connsiteX22" fmla="*/ 638355 w 1967023"/>
              <a:gd name="connsiteY22" fmla="*/ 112143 h 577970"/>
              <a:gd name="connsiteX23" fmla="*/ 664234 w 1967023"/>
              <a:gd name="connsiteY23" fmla="*/ 103517 h 577970"/>
              <a:gd name="connsiteX24" fmla="*/ 690113 w 1967023"/>
              <a:gd name="connsiteY24" fmla="*/ 181155 h 577970"/>
              <a:gd name="connsiteX25" fmla="*/ 698740 w 1967023"/>
              <a:gd name="connsiteY25" fmla="*/ 207034 h 577970"/>
              <a:gd name="connsiteX26" fmla="*/ 724619 w 1967023"/>
              <a:gd name="connsiteY26" fmla="*/ 224287 h 577970"/>
              <a:gd name="connsiteX27" fmla="*/ 793630 w 1967023"/>
              <a:gd name="connsiteY27" fmla="*/ 181155 h 577970"/>
              <a:gd name="connsiteX28" fmla="*/ 802257 w 1967023"/>
              <a:gd name="connsiteY28" fmla="*/ 155275 h 577970"/>
              <a:gd name="connsiteX29" fmla="*/ 836762 w 1967023"/>
              <a:gd name="connsiteY29" fmla="*/ 77638 h 577970"/>
              <a:gd name="connsiteX30" fmla="*/ 888521 w 1967023"/>
              <a:gd name="connsiteY30" fmla="*/ 69011 h 577970"/>
              <a:gd name="connsiteX31" fmla="*/ 914400 w 1967023"/>
              <a:gd name="connsiteY31" fmla="*/ 17253 h 577970"/>
              <a:gd name="connsiteX32" fmla="*/ 940279 w 1967023"/>
              <a:gd name="connsiteY32" fmla="*/ 8626 h 577970"/>
              <a:gd name="connsiteX33" fmla="*/ 1043796 w 1967023"/>
              <a:gd name="connsiteY33" fmla="*/ 34506 h 577970"/>
              <a:gd name="connsiteX34" fmla="*/ 1061049 w 1967023"/>
              <a:gd name="connsiteY34" fmla="*/ 60385 h 577970"/>
              <a:gd name="connsiteX35" fmla="*/ 1095555 w 1967023"/>
              <a:gd name="connsiteY35" fmla="*/ 103517 h 577970"/>
              <a:gd name="connsiteX36" fmla="*/ 1121434 w 1967023"/>
              <a:gd name="connsiteY36" fmla="*/ 94890 h 577970"/>
              <a:gd name="connsiteX37" fmla="*/ 1147313 w 1967023"/>
              <a:gd name="connsiteY37" fmla="*/ 103517 h 577970"/>
              <a:gd name="connsiteX38" fmla="*/ 1155940 w 1967023"/>
              <a:gd name="connsiteY38" fmla="*/ 129396 h 577970"/>
              <a:gd name="connsiteX39" fmla="*/ 1181819 w 1967023"/>
              <a:gd name="connsiteY39" fmla="*/ 155275 h 577970"/>
              <a:gd name="connsiteX40" fmla="*/ 1259457 w 1967023"/>
              <a:gd name="connsiteY40" fmla="*/ 198407 h 577970"/>
              <a:gd name="connsiteX41" fmla="*/ 1276709 w 1967023"/>
              <a:gd name="connsiteY41" fmla="*/ 94890 h 577970"/>
              <a:gd name="connsiteX42" fmla="*/ 1285336 w 1967023"/>
              <a:gd name="connsiteY42" fmla="*/ 69011 h 577970"/>
              <a:gd name="connsiteX43" fmla="*/ 1311215 w 1967023"/>
              <a:gd name="connsiteY43" fmla="*/ 60385 h 577970"/>
              <a:gd name="connsiteX44" fmla="*/ 1354347 w 1967023"/>
              <a:gd name="connsiteY44" fmla="*/ 51758 h 577970"/>
              <a:gd name="connsiteX45" fmla="*/ 1406106 w 1967023"/>
              <a:gd name="connsiteY45" fmla="*/ 17253 h 577970"/>
              <a:gd name="connsiteX46" fmla="*/ 1431985 w 1967023"/>
              <a:gd name="connsiteY46" fmla="*/ 0 h 577970"/>
              <a:gd name="connsiteX47" fmla="*/ 1466491 w 1967023"/>
              <a:gd name="connsiteY47" fmla="*/ 8626 h 577970"/>
              <a:gd name="connsiteX48" fmla="*/ 1518249 w 1967023"/>
              <a:gd name="connsiteY48" fmla="*/ 25879 h 577970"/>
              <a:gd name="connsiteX49" fmla="*/ 1544128 w 1967023"/>
              <a:gd name="connsiteY49" fmla="*/ 43132 h 577970"/>
              <a:gd name="connsiteX50" fmla="*/ 1570008 w 1967023"/>
              <a:gd name="connsiteY50" fmla="*/ 94890 h 577970"/>
              <a:gd name="connsiteX51" fmla="*/ 1587260 w 1967023"/>
              <a:gd name="connsiteY51" fmla="*/ 120770 h 577970"/>
              <a:gd name="connsiteX52" fmla="*/ 1673525 w 1967023"/>
              <a:gd name="connsiteY52" fmla="*/ 120770 h 577970"/>
              <a:gd name="connsiteX53" fmla="*/ 1699404 w 1967023"/>
              <a:gd name="connsiteY53" fmla="*/ 138023 h 577970"/>
              <a:gd name="connsiteX54" fmla="*/ 1716657 w 1967023"/>
              <a:gd name="connsiteY54" fmla="*/ 267419 h 577970"/>
              <a:gd name="connsiteX55" fmla="*/ 1733909 w 1967023"/>
              <a:gd name="connsiteY55" fmla="*/ 293298 h 577970"/>
              <a:gd name="connsiteX56" fmla="*/ 1759789 w 1967023"/>
              <a:gd name="connsiteY56" fmla="*/ 301924 h 577970"/>
              <a:gd name="connsiteX57" fmla="*/ 1777042 w 1967023"/>
              <a:gd name="connsiteY57" fmla="*/ 276045 h 577970"/>
              <a:gd name="connsiteX58" fmla="*/ 1785668 w 1967023"/>
              <a:gd name="connsiteY58" fmla="*/ 250166 h 577970"/>
              <a:gd name="connsiteX59" fmla="*/ 1811547 w 1967023"/>
              <a:gd name="connsiteY59" fmla="*/ 258792 h 577970"/>
              <a:gd name="connsiteX60" fmla="*/ 1837426 w 1967023"/>
              <a:gd name="connsiteY60" fmla="*/ 276045 h 577970"/>
              <a:gd name="connsiteX61" fmla="*/ 1820174 w 1967023"/>
              <a:gd name="connsiteY61" fmla="*/ 327804 h 577970"/>
              <a:gd name="connsiteX62" fmla="*/ 1828800 w 1967023"/>
              <a:gd name="connsiteY62" fmla="*/ 362309 h 577970"/>
              <a:gd name="connsiteX63" fmla="*/ 1880559 w 1967023"/>
              <a:gd name="connsiteY63" fmla="*/ 396815 h 577970"/>
              <a:gd name="connsiteX64" fmla="*/ 1958196 w 1967023"/>
              <a:gd name="connsiteY64" fmla="*/ 388189 h 577970"/>
              <a:gd name="connsiteX65" fmla="*/ 1966823 w 1967023"/>
              <a:gd name="connsiteY65" fmla="*/ 414068 h 577970"/>
              <a:gd name="connsiteX66" fmla="*/ 1923691 w 1967023"/>
              <a:gd name="connsiteY66" fmla="*/ 465826 h 577970"/>
              <a:gd name="connsiteX67" fmla="*/ 1897811 w 1967023"/>
              <a:gd name="connsiteY67" fmla="*/ 577970 h 577970"/>
              <a:gd name="connsiteX68" fmla="*/ 1449238 w 1967023"/>
              <a:gd name="connsiteY68" fmla="*/ 552090 h 577970"/>
              <a:gd name="connsiteX69" fmla="*/ 1397479 w 1967023"/>
              <a:gd name="connsiteY69" fmla="*/ 543464 h 577970"/>
              <a:gd name="connsiteX70" fmla="*/ 1259457 w 1967023"/>
              <a:gd name="connsiteY70" fmla="*/ 526211 h 577970"/>
              <a:gd name="connsiteX71" fmla="*/ 974785 w 1967023"/>
              <a:gd name="connsiteY71" fmla="*/ 534838 h 577970"/>
              <a:gd name="connsiteX72" fmla="*/ 931653 w 1967023"/>
              <a:gd name="connsiteY72" fmla="*/ 543464 h 577970"/>
              <a:gd name="connsiteX73" fmla="*/ 819509 w 1967023"/>
              <a:gd name="connsiteY73" fmla="*/ 560717 h 577970"/>
              <a:gd name="connsiteX74" fmla="*/ 362309 w 1967023"/>
              <a:gd name="connsiteY74" fmla="*/ 552090 h 577970"/>
              <a:gd name="connsiteX75" fmla="*/ 172528 w 1967023"/>
              <a:gd name="connsiteY75" fmla="*/ 534838 h 577970"/>
              <a:gd name="connsiteX76" fmla="*/ 86264 w 1967023"/>
              <a:gd name="connsiteY76" fmla="*/ 543464 h 577970"/>
              <a:gd name="connsiteX77" fmla="*/ 34506 w 1967023"/>
              <a:gd name="connsiteY77" fmla="*/ 552090 h 577970"/>
              <a:gd name="connsiteX78" fmla="*/ 17253 w 1967023"/>
              <a:gd name="connsiteY78" fmla="*/ 526211 h 577970"/>
              <a:gd name="connsiteX79" fmla="*/ 43132 w 1967023"/>
              <a:gd name="connsiteY79" fmla="*/ 508958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67023" h="577970">
                <a:moveTo>
                  <a:pt x="43132" y="508958"/>
                </a:moveTo>
                <a:cubicBezTo>
                  <a:pt x="48883" y="498894"/>
                  <a:pt x="56396" y="479736"/>
                  <a:pt x="51759" y="465826"/>
                </a:cubicBezTo>
                <a:cubicBezTo>
                  <a:pt x="48883" y="457199"/>
                  <a:pt x="34012" y="461267"/>
                  <a:pt x="25879" y="457200"/>
                </a:cubicBezTo>
                <a:cubicBezTo>
                  <a:pt x="16606" y="452564"/>
                  <a:pt x="8626" y="445698"/>
                  <a:pt x="0" y="439947"/>
                </a:cubicBezTo>
                <a:cubicBezTo>
                  <a:pt x="2875" y="425570"/>
                  <a:pt x="1352" y="409545"/>
                  <a:pt x="8626" y="396815"/>
                </a:cubicBezTo>
                <a:cubicBezTo>
                  <a:pt x="13770" y="387813"/>
                  <a:pt x="27175" y="386893"/>
                  <a:pt x="34506" y="379562"/>
                </a:cubicBezTo>
                <a:cubicBezTo>
                  <a:pt x="41837" y="372231"/>
                  <a:pt x="46008" y="362309"/>
                  <a:pt x="51759" y="353683"/>
                </a:cubicBezTo>
                <a:cubicBezTo>
                  <a:pt x="54634" y="345057"/>
                  <a:pt x="53955" y="334234"/>
                  <a:pt x="60385" y="327804"/>
                </a:cubicBezTo>
                <a:cubicBezTo>
                  <a:pt x="90049" y="298140"/>
                  <a:pt x="105479" y="295519"/>
                  <a:pt x="138023" y="284672"/>
                </a:cubicBezTo>
                <a:cubicBezTo>
                  <a:pt x="143774" y="276045"/>
                  <a:pt x="146483" y="264287"/>
                  <a:pt x="155275" y="258792"/>
                </a:cubicBezTo>
                <a:cubicBezTo>
                  <a:pt x="170697" y="249153"/>
                  <a:pt x="189781" y="247291"/>
                  <a:pt x="207034" y="241540"/>
                </a:cubicBezTo>
                <a:cubicBezTo>
                  <a:pt x="215660" y="238665"/>
                  <a:pt x="225347" y="237957"/>
                  <a:pt x="232913" y="232913"/>
                </a:cubicBezTo>
                <a:lnTo>
                  <a:pt x="284672" y="198407"/>
                </a:lnTo>
                <a:cubicBezTo>
                  <a:pt x="290423" y="181154"/>
                  <a:pt x="291838" y="161781"/>
                  <a:pt x="301925" y="146649"/>
                </a:cubicBezTo>
                <a:cubicBezTo>
                  <a:pt x="318791" y="121349"/>
                  <a:pt x="320661" y="123461"/>
                  <a:pt x="327804" y="94890"/>
                </a:cubicBezTo>
                <a:cubicBezTo>
                  <a:pt x="331360" y="80666"/>
                  <a:pt x="324700" y="60555"/>
                  <a:pt x="336430" y="51758"/>
                </a:cubicBezTo>
                <a:cubicBezTo>
                  <a:pt x="352696" y="39558"/>
                  <a:pt x="376687" y="46007"/>
                  <a:pt x="396815" y="43132"/>
                </a:cubicBezTo>
                <a:cubicBezTo>
                  <a:pt x="481417" y="14932"/>
                  <a:pt x="361908" y="60652"/>
                  <a:pt x="439947" y="8626"/>
                </a:cubicBezTo>
                <a:cubicBezTo>
                  <a:pt x="449812" y="2050"/>
                  <a:pt x="462951" y="2875"/>
                  <a:pt x="474453" y="0"/>
                </a:cubicBezTo>
                <a:cubicBezTo>
                  <a:pt x="491502" y="5683"/>
                  <a:pt x="514048" y="10676"/>
                  <a:pt x="526211" y="25879"/>
                </a:cubicBezTo>
                <a:cubicBezTo>
                  <a:pt x="531891" y="32979"/>
                  <a:pt x="528408" y="45328"/>
                  <a:pt x="534838" y="51758"/>
                </a:cubicBezTo>
                <a:cubicBezTo>
                  <a:pt x="549500" y="66420"/>
                  <a:pt x="569343" y="74762"/>
                  <a:pt x="586596" y="86264"/>
                </a:cubicBezTo>
                <a:cubicBezTo>
                  <a:pt x="620041" y="108561"/>
                  <a:pt x="602639" y="100239"/>
                  <a:pt x="638355" y="112143"/>
                </a:cubicBezTo>
                <a:cubicBezTo>
                  <a:pt x="646981" y="109268"/>
                  <a:pt x="657804" y="97087"/>
                  <a:pt x="664234" y="103517"/>
                </a:cubicBezTo>
                <a:cubicBezTo>
                  <a:pt x="664238" y="103521"/>
                  <a:pt x="685799" y="168213"/>
                  <a:pt x="690113" y="181155"/>
                </a:cubicBezTo>
                <a:cubicBezTo>
                  <a:pt x="692988" y="189781"/>
                  <a:pt x="691174" y="201990"/>
                  <a:pt x="698740" y="207034"/>
                </a:cubicBezTo>
                <a:lnTo>
                  <a:pt x="724619" y="224287"/>
                </a:lnTo>
                <a:cubicBezTo>
                  <a:pt x="771825" y="208551"/>
                  <a:pt x="774491" y="219431"/>
                  <a:pt x="793630" y="181155"/>
                </a:cubicBezTo>
                <a:cubicBezTo>
                  <a:pt x="797697" y="173022"/>
                  <a:pt x="799381" y="163902"/>
                  <a:pt x="802257" y="155275"/>
                </a:cubicBezTo>
                <a:cubicBezTo>
                  <a:pt x="817434" y="3502"/>
                  <a:pt x="781692" y="77638"/>
                  <a:pt x="836762" y="77638"/>
                </a:cubicBezTo>
                <a:cubicBezTo>
                  <a:pt x="854253" y="77638"/>
                  <a:pt x="871268" y="71887"/>
                  <a:pt x="888521" y="69011"/>
                </a:cubicBezTo>
                <a:cubicBezTo>
                  <a:pt x="894204" y="51962"/>
                  <a:pt x="899197" y="29416"/>
                  <a:pt x="914400" y="17253"/>
                </a:cubicBezTo>
                <a:cubicBezTo>
                  <a:pt x="921500" y="11573"/>
                  <a:pt x="931653" y="11502"/>
                  <a:pt x="940279" y="8626"/>
                </a:cubicBezTo>
                <a:cubicBezTo>
                  <a:pt x="983444" y="13422"/>
                  <a:pt x="1014080" y="4790"/>
                  <a:pt x="1043796" y="34506"/>
                </a:cubicBezTo>
                <a:cubicBezTo>
                  <a:pt x="1051127" y="41837"/>
                  <a:pt x="1055298" y="51759"/>
                  <a:pt x="1061049" y="60385"/>
                </a:cubicBezTo>
                <a:cubicBezTo>
                  <a:pt x="1067777" y="80571"/>
                  <a:pt x="1068011" y="98927"/>
                  <a:pt x="1095555" y="103517"/>
                </a:cubicBezTo>
                <a:cubicBezTo>
                  <a:pt x="1104524" y="105012"/>
                  <a:pt x="1112808" y="97766"/>
                  <a:pt x="1121434" y="94890"/>
                </a:cubicBezTo>
                <a:cubicBezTo>
                  <a:pt x="1130060" y="97766"/>
                  <a:pt x="1140883" y="97087"/>
                  <a:pt x="1147313" y="103517"/>
                </a:cubicBezTo>
                <a:cubicBezTo>
                  <a:pt x="1153743" y="109947"/>
                  <a:pt x="1150896" y="121830"/>
                  <a:pt x="1155940" y="129396"/>
                </a:cubicBezTo>
                <a:cubicBezTo>
                  <a:pt x="1162707" y="139547"/>
                  <a:pt x="1173193" y="146649"/>
                  <a:pt x="1181819" y="155275"/>
                </a:cubicBezTo>
                <a:cubicBezTo>
                  <a:pt x="1205502" y="226323"/>
                  <a:pt x="1181069" y="209606"/>
                  <a:pt x="1259457" y="198407"/>
                </a:cubicBezTo>
                <a:cubicBezTo>
                  <a:pt x="1279681" y="137734"/>
                  <a:pt x="1257447" y="210463"/>
                  <a:pt x="1276709" y="94890"/>
                </a:cubicBezTo>
                <a:cubicBezTo>
                  <a:pt x="1278204" y="85921"/>
                  <a:pt x="1278906" y="75441"/>
                  <a:pt x="1285336" y="69011"/>
                </a:cubicBezTo>
                <a:cubicBezTo>
                  <a:pt x="1291766" y="62581"/>
                  <a:pt x="1302394" y="62590"/>
                  <a:pt x="1311215" y="60385"/>
                </a:cubicBezTo>
                <a:cubicBezTo>
                  <a:pt x="1325439" y="56829"/>
                  <a:pt x="1339970" y="54634"/>
                  <a:pt x="1354347" y="51758"/>
                </a:cubicBezTo>
                <a:lnTo>
                  <a:pt x="1406106" y="17253"/>
                </a:lnTo>
                <a:lnTo>
                  <a:pt x="1431985" y="0"/>
                </a:lnTo>
                <a:cubicBezTo>
                  <a:pt x="1443487" y="2875"/>
                  <a:pt x="1455135" y="5219"/>
                  <a:pt x="1466491" y="8626"/>
                </a:cubicBezTo>
                <a:cubicBezTo>
                  <a:pt x="1483910" y="13852"/>
                  <a:pt x="1518249" y="25879"/>
                  <a:pt x="1518249" y="25879"/>
                </a:cubicBezTo>
                <a:cubicBezTo>
                  <a:pt x="1526875" y="31630"/>
                  <a:pt x="1536797" y="35801"/>
                  <a:pt x="1544128" y="43132"/>
                </a:cubicBezTo>
                <a:cubicBezTo>
                  <a:pt x="1568848" y="67852"/>
                  <a:pt x="1555977" y="66828"/>
                  <a:pt x="1570008" y="94890"/>
                </a:cubicBezTo>
                <a:cubicBezTo>
                  <a:pt x="1574645" y="104163"/>
                  <a:pt x="1581509" y="112143"/>
                  <a:pt x="1587260" y="120770"/>
                </a:cubicBezTo>
                <a:cubicBezTo>
                  <a:pt x="1645550" y="101340"/>
                  <a:pt x="1626761" y="94048"/>
                  <a:pt x="1673525" y="120770"/>
                </a:cubicBezTo>
                <a:cubicBezTo>
                  <a:pt x="1682527" y="125914"/>
                  <a:pt x="1690778" y="132272"/>
                  <a:pt x="1699404" y="138023"/>
                </a:cubicBezTo>
                <a:cubicBezTo>
                  <a:pt x="1701332" y="161166"/>
                  <a:pt x="1699037" y="232179"/>
                  <a:pt x="1716657" y="267419"/>
                </a:cubicBezTo>
                <a:cubicBezTo>
                  <a:pt x="1721293" y="276692"/>
                  <a:pt x="1725813" y="286822"/>
                  <a:pt x="1733909" y="293298"/>
                </a:cubicBezTo>
                <a:cubicBezTo>
                  <a:pt x="1741010" y="298978"/>
                  <a:pt x="1751162" y="299049"/>
                  <a:pt x="1759789" y="301924"/>
                </a:cubicBezTo>
                <a:cubicBezTo>
                  <a:pt x="1765540" y="293298"/>
                  <a:pt x="1772405" y="285318"/>
                  <a:pt x="1777042" y="276045"/>
                </a:cubicBezTo>
                <a:cubicBezTo>
                  <a:pt x="1781108" y="267912"/>
                  <a:pt x="1777535" y="254233"/>
                  <a:pt x="1785668" y="250166"/>
                </a:cubicBezTo>
                <a:cubicBezTo>
                  <a:pt x="1793801" y="246099"/>
                  <a:pt x="1802921" y="255917"/>
                  <a:pt x="1811547" y="258792"/>
                </a:cubicBezTo>
                <a:cubicBezTo>
                  <a:pt x="1820173" y="264543"/>
                  <a:pt x="1836140" y="265757"/>
                  <a:pt x="1837426" y="276045"/>
                </a:cubicBezTo>
                <a:cubicBezTo>
                  <a:pt x="1839682" y="294091"/>
                  <a:pt x="1820174" y="327804"/>
                  <a:pt x="1820174" y="327804"/>
                </a:cubicBezTo>
                <a:cubicBezTo>
                  <a:pt x="1823049" y="339306"/>
                  <a:pt x="1822918" y="352015"/>
                  <a:pt x="1828800" y="362309"/>
                </a:cubicBezTo>
                <a:cubicBezTo>
                  <a:pt x="1844005" y="388918"/>
                  <a:pt x="1855854" y="388581"/>
                  <a:pt x="1880559" y="396815"/>
                </a:cubicBezTo>
                <a:cubicBezTo>
                  <a:pt x="1940943" y="376686"/>
                  <a:pt x="1915064" y="373811"/>
                  <a:pt x="1958196" y="388189"/>
                </a:cubicBezTo>
                <a:cubicBezTo>
                  <a:pt x="1961072" y="396815"/>
                  <a:pt x="1968318" y="405099"/>
                  <a:pt x="1966823" y="414068"/>
                </a:cubicBezTo>
                <a:cubicBezTo>
                  <a:pt x="1964421" y="428479"/>
                  <a:pt x="1931463" y="458054"/>
                  <a:pt x="1923691" y="465826"/>
                </a:cubicBezTo>
                <a:cubicBezTo>
                  <a:pt x="1900008" y="536874"/>
                  <a:pt x="1909010" y="499582"/>
                  <a:pt x="1897811" y="577970"/>
                </a:cubicBezTo>
                <a:cubicBezTo>
                  <a:pt x="1309313" y="563957"/>
                  <a:pt x="1701749" y="594173"/>
                  <a:pt x="1449238" y="552090"/>
                </a:cubicBezTo>
                <a:cubicBezTo>
                  <a:pt x="1431985" y="549215"/>
                  <a:pt x="1414810" y="545827"/>
                  <a:pt x="1397479" y="543464"/>
                </a:cubicBezTo>
                <a:cubicBezTo>
                  <a:pt x="1351539" y="537199"/>
                  <a:pt x="1259457" y="526211"/>
                  <a:pt x="1259457" y="526211"/>
                </a:cubicBezTo>
                <a:cubicBezTo>
                  <a:pt x="1164566" y="529087"/>
                  <a:pt x="1069588" y="529848"/>
                  <a:pt x="974785" y="534838"/>
                </a:cubicBezTo>
                <a:cubicBezTo>
                  <a:pt x="960143" y="535609"/>
                  <a:pt x="946145" y="541235"/>
                  <a:pt x="931653" y="543464"/>
                </a:cubicBezTo>
                <a:cubicBezTo>
                  <a:pt x="795888" y="564350"/>
                  <a:pt x="918392" y="540939"/>
                  <a:pt x="819509" y="560717"/>
                </a:cubicBezTo>
                <a:lnTo>
                  <a:pt x="362309" y="552090"/>
                </a:lnTo>
                <a:cubicBezTo>
                  <a:pt x="229484" y="548295"/>
                  <a:pt x="255155" y="551363"/>
                  <a:pt x="172528" y="534838"/>
                </a:cubicBezTo>
                <a:cubicBezTo>
                  <a:pt x="143773" y="537713"/>
                  <a:pt x="114939" y="539880"/>
                  <a:pt x="86264" y="543464"/>
                </a:cubicBezTo>
                <a:cubicBezTo>
                  <a:pt x="68908" y="545633"/>
                  <a:pt x="51474" y="556332"/>
                  <a:pt x="34506" y="552090"/>
                </a:cubicBezTo>
                <a:cubicBezTo>
                  <a:pt x="24448" y="549575"/>
                  <a:pt x="23004" y="534837"/>
                  <a:pt x="17253" y="526211"/>
                </a:cubicBezTo>
                <a:cubicBezTo>
                  <a:pt x="37696" y="495547"/>
                  <a:pt x="37381" y="519022"/>
                  <a:pt x="43132" y="508958"/>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171" name="AutoShape 2" descr="data:image/jpeg;base64,/9j/4AAQSkZJRgABAQAAAQABAAD/2wCEAAkGBxQTEhQSExQVFhUXGB8YGRgYGRcXHRkWIhgdHBwgHRwbHCggHBwlHBgdITIhJSorMS4uGx8zODMsNyotLisBCgoKDg0OGxAQGzIkICYzLDc0LDQsLSw3LCwyLDIsLzQ0LCwyLCwsLC8sNCwsLCwsLCwsLDQvLCwsLCwsLCwsLP/AABEIAMIBAwMBEQACEQEDEQH/xAAbAAEAAgMBAQAAAAAAAAAAAAAAAwQBAgUGB//EAEkQAAICAQMBBQMHBwoFAwUAAAECAxEABBIhMQUTIkFRBjJhIzNxcoGRsxQVQnOhsdE1UlNUYnSSk7LBJDRDtMJE4eIHZIKDov/EABsBAQACAwEBAAAAAAAAAAAAAAABAgMEBQYH/8QAPhEAAQMCAwQGCAQGAwEBAQAAAQACEQMhBBIxQVFhcQUTgZGxwQYiMjSh0eHwFBUzghYjQlJysmLC8UPSkv/aAAwDAQACEQMRAD8At57Rc5MImETCLKKSQACSTQA8z5ZBIAkopG0zgElGAB2ng8N6H4/DKiow6H/xTBW/5vl3bO7fdV7dpvb0uq6fHK9dTy5swjfKnKdIQaCUts7t91Xt2m69arpk9dTy5swjmmU6Qsr2dKSQIpCRQI2twSLF8emQa9MCS4d6ZTuVYjMqqmETCJhEwiYRMImEWVUkgAWTwAPM5BIAkopV0khsBGJDbT4Tw3ofj8MqarBtG/sUwVv+bpb291JdXW1rodT06c5Xr6cTmHepynctH0cgJBRwVG4gqeF9T6D45IqsIBBF7dqjKVmHRyOpZUdlHBIUkXVnkfDDqrGmHEA80DSdFBmRQmEVh9BKF3GNwprkqQOenP25jFamTAcJ5q2U7ls/Zswq4pBfTwtzxZ8vQHIFekdHDvTK7ctYtBKwBWNyCLBCk2Lq+nS8OrU2mC4d6BpOxRTwMhp1KnrRBBr7cu17XCWmVBBGq0yyhMImETCJhEwiYRMImEU+gl2yxsQTtdWock0wND45jqtzMc3eD4KWmCCvY/np9wMkLMO+8AQIx4VgA4DcSC14P83ON+FblIY4D1bzI3XFtNe9bOc7RtVLT6wLGI2hJ3RSi1YMhVipsyFyQo2ncb4vMz6WZ5cHaFuyDb/jGu7eqAwIjf8AcrV2H5VE2x1jhVdq1HQF8Df3gUqSeGvrxWSAeocJBLp3+ETI2hP6hwUWnjsmIrINmp70WsYJbaLSmkA3cWKJsc1l3uj15F2xqd+thpzAhQBs4rmanSyTPJKqEbmdtpI3dbNA8tV80M2mVKdJrWE6ACdn0lUIJJK52bKosZBIAkqQCTAUen1CuxVTbLVijdG6PxHB5+B9M1sNjaGJaXUnSBb7lZq+Gq0HBtQQVag07P7o8rJNABelkngC+LzO6o1uqwgEqcdly7im2iCB4iqiz0piaN+VHnKfiKeXNP3y1ttU5DMKrJGVJVgQQaIPBBzK1wcJCha5KhS6OUJIjm6V1Y11oMD/ALZSo3MwtG0FSDBleoX2qiDbhCV+V3cVbLTWW5962Jrp5X55yz0dUIgvm0cjb4WWfrRuVU6tdMncOjm4pOoVb7zbV7XNDwmzd89Myim6u7rGkajefZneBv3QqyGiCs6ftBJZWjiWTa8BhRQEtCSD5uAV6myQch9F9Ngc8iQ7MTe/wsUDgTA3KrptdFGixky3HP3oIVBdKF2nxnbyOovjMr6NR7i8RdsanfO6/wAFAcAI4rk6qbe7vQG5i1DoLN0M26bMjQ3csZMmVHl1Cuz6tWghiogozkmhVMR0568fDMDaThVc/eB8FckZQF0ou2YkeF17wmKIxcogs01H3z5kcZrOwtRzXtdHrGdTw4K4eAQdysSe0ySR7ZFO4oVNIrL74IpS4sACsxDAOY+WG0g6mdN8Hap60EXXndUyliU6H+yE5+ChmH7c6VMODYd4z8YCwmNiiy6hMImETCJhEwiYRMImEW0MhVlZTRUhgfQg2P25DmhwLToVIMLrDt9lbfGoQtJ3j2dwL0QasWqmzxZPPBzT/BNc3K8zaBst5n7hX6wi4WNP2vt8KrtgCsGQksSrsARuC7uu0ChxXN85rY91PDUuuqmTLbgbRpbvnyWxhaL8RU6tnFaydtxgNC7/ACWwR7Crq42m1O7u/eBN8rRvpnHPTuFa7NBDpJ0362ndxniukOhcQRqI5ofaGJi3eOG8ayLSyLtdQFH6B3DaoBHw6g5H57hGxlkWINpkG++11P5JiTrHesp7SJauZAZUZ2R9rgDfe61203LEjpz6jjIPTmCu0A5TEiN2l5t97U/JMVraea5Imh/ph/gk/hm5/FGE3FU/IcTvCw0sNfPD/BJ/DKv9JsI5pbBupb0FiWuBEWVbsZIopDK04JO0Uqyrwu4jnbdkub+FD45yOi+k8Ngqb6ZJOY7vv77hv9IdH4jFva+AIG/7++Untx9txBmJcFXTY6hZBx5bTtOzyNci78jQ6B6fwkCJkGQYHx3+K0fyPE8O9b/n6EqUdw0dIFADqV2ClO7Zyau7HN8Vlfz7CA5myDebazrabcL96n8kxOhjvVHW9oRyyNI0w3MbNJIB9nGZ6fpJg6bAxoMBVPQWJJkkKHvof6Yf4JP4Zk/ijCbio/IcTvCd9D/TD/BJ/DH8UYTcU/IcTvCys0Fi5ePOlcGvgdpr7sg+lGFiwPcn5Did4710tX25CzxyRvsZECC1aQEBdo4MYF0T/wC2a1Pp/CBrmOkgmdI471c9CYmQRHesQ9ux98k0kgcpW0Khj5BvmozY6/xw7p/B9WabARPb5oOhMTMmFR1OpgZiyy0Cboq7H48hB5/DM7PSbChoBB7vqVQ9A4mdneo++h/ph/gk/hl/4owm4p+Q4neE76H+mH+CT+GP4owm4p+Q4neE76H+mH+CT+GP4owm4p+Q4neFrPNGpRQ5Jf3RsdbFE3ZFVQOb2C6Yo4up1bAQYm608X0bVwzM7yImLb1tnWXPTCJhEwiYRMImETCJhEwiYRMImEWJT8nL9UfipnnvSb3L9w812Og/e+wrmdmaIzSiMMxLsSWYlj6sSWNnjPBNDq9QSbr1xy0KZgWC9NP7FgKSspLVwCALPp1zddgBFitRuPM3FlS7B9nFnj3lyp3FaAB6V8fjmKhhBUbJKy4jFmm7KBKj0/YKNo/yrvP+m0lUKoX530465IwYNPNtvZQ7FxVyRa110dP7HKyK3esNyg+6PMX65kGAaRMrG7HOBIyrjdu9jGCRUB3Bx4TwLN0R+0ffmrXw5puAF5W1h8QKrSTaF24/YtaFytdc0oq/vzaHR7YuVqHpAzZqqxey6Gd4e9PgRWuhfiJHIv8As5UYFuciVc405A6Nql1vsdtRmSQswFhSAL+F3kvwADSWm6hmPlwDhZeTzmLophEwiYRMImETCJhEwi0TnUQMSxNleWJAURPQAJpRyenrnpvRqo52LDSdAfJee6eptbRDhqXCe4r0Ge/Xk0wiYRMImETCJhEwiYRMImETCJhFrP8ANS/UH4qZ570m9x/cPNdjoL3scitPZjtSPTylpmCIy7S7GgpJBFnyFir+OeJwDoqRvXqMeP5WY7D9F6j2iGtKh9DJAfD7kikhj/ZcHjj1FdORnYbG1cR+fVqg9gNRLJpS86hJWlcuo6BrHTk/T1zBSy3ymRJWzUzw3OIMBc7s/wDkAf3Jvw2zI3bzPiVQ7OTfAL0UuoKQQlastCnPozop/YxxT9kclFYw48/Nc/t7tRRrNDpgflGcyEccRhHFnmxbHjjna3pkPbIB4q1N8Et3gq/q5ZDqFiRwi90znwhiSHVR1PAonMg0WIk5oC5Xs60h1+u7whtoiRWAAtQu7kAmjbn9mYy4F8DcsjWuFOTtPkuxpNeds7vdRSMPCpY7VAPQWSefLMkLGHWMr5hFqu9He8gOSwvg0SSLHrWcDENy1XDiu/hn56LXbwFvmBZ0wiYRMImETCJhEwi1j+fg+s34T56P0Y98PIrg+kHu7f8ALyK7+fQl5BMImETCJhEwiYRMImETCJhEwiYRaz/NS/UH4qZ570m9x/cPNdjoL3sciqvYSwNL3eoQOkg2U11uJFdPXp9ueHwJHW3C9Tjp6k/c7F7zSaGDSRNsURRKCxALbVAsmhZrqTx1JztSSuKA1gsuD/8AT72gXUpJxsZ5HlVeeYy9A2QPQff0zBTAa57RsPjdZnvL2MebSPAwpPbfVRaPs54lUKHXuIkF9XG3jg9ASefSr5GZgNTzWFzogch5Lf2tlZezgyHawOn2n0PfR0cxZstOeHks5aHVcvHzXgPZ1po9UNbrZe+kWl3CztjF3Xh+N0B6+uatXHNqPaGCBO1bGH6PfTa91QguItGwfD75r63Noo5drkWdtBlZl8Jo9VI44BzfWjAK5nZUCR6zURopHycbNZJsksLskkmlr7BmPKesLt4WbMOqDRsJW/s25MmtBPA1Jr4fJof35fascANB5+K+fyvbOarxt0+sc4OIEVXDiu7hzNJp4LXMKzJhEwiYRMImETCJhFrH8/B9Zvwnz0fox74eRXB9IPd2/wCXkV38+hLyCYRMImETCJhEwiYRMImETCJhEwi1n+al+oPxUzz3pN7j+4ea7HQXvY5FcKSPcCvrxx1+z4589Y4tcCNV7N7Q5padCuJqvZmf3ZNXqNjdVffyt9OWo/dnXPSTm604++S4o6IDv/rI5fVdXX9lsYgEMkNVsdQVoegIrgjyvNGjWfSf1hEz8V0MRh2VqfVAxGnBc/Q+zshkV5JpdR3fIVgzAN5Hkmv4gembNXHvqsLGsiVqUOjG0age98xsNr96n1HY8/fh3nm27gwibft4qhRauo9MocW4UeqLdkT9hZPwINfrg+0zH2V2PyOT+jf/AAt/DNLqn7iuh1jd471wJfZ+dnIi1WoQXxGu87B6ABhQHSq4zpU+kXABpZJC5NXooOcXipAP3vC3HYc6o0Z1M4kZlO7xhqAIC+9ZHOVdj3daHZNkRP0Vm9GjqSzrNszH1WZfZ/UrEq/lGoSmZmenG4tQG7xeVVZOWGOc17nlljHZHYoPRwdTbTFS4m++e1XtHAURULFioosfM+uc2q/rHl29dOjT6um1kzAVxdK5FhHIPmFP8MgU3nYrl7RtWjRMDtKkH0IN/dkFpBghSHAiZUn5HJ/Rv/hb+GW6p+4qvWM3jvUNeXn/AL5SDMK6lfTOBZRwPUqR/tljTeNQqh7ToVHHGWNKCT6AE/uyoaTopJA1W0kLL7ysPpBH78kscNQgcDoVHlVK1j+fg+s34T56P0Y98PIrg+kHu7f8vIrv59CXkEwiYRMImETCJhEwiYRMImETCJhFrP8ANS/UH4qZ570m9x/cPNdjoL3scitvY3SB9RZ/QXeB6mwB++/szw+CYHVJOxeqxry2nA2r1XaMMOqLwFwXhZS4F2u4WAfrLnUq0RUaA5cujXNNxyqZjFqYpI1YMoYxNX6LqeR9KmstUphzcp2qlOrldmGxcz2UaKLRDUFgFZTKznoFF8/QALzDhaWRkbVnxdUOfOweGqk9pkR4op792SMqfUO6qB9u4H7MmvSzQdoKYarlJGwj/wAXZ1OrRCgdgpkbYgP6TUTQ+NAn7M2FqkgLkPCq9oIQfFJCxI+qVF/tA+zNfq4rZxtC2usmgWHYQo4oQ/aUhb/pQxlfpYuCfsA/bljSBqh/BVbVcKJZxXWMsU4liDBtp7uQC/CxANH40QcyObIg7VhY+HS3UL5fKAGYA2ASL9aNf7Z5+o3I4t3L0LHB7Q4bV9G7O1aRaOOSRgqLEpZj0AoZ3aF6beQXCxJAqOJ3lQe0enXdppCaYTIo+NsOP2XmOvTzFrtxHismHqZQ5m8HwXUm1qI8cbOA8m7Yp6ttG5q+gc5swtUkAwuE3Z0Z7R+PdiYr/a3bAfvF/ZmmaI/EB3D4hbornqCzbp2FdtdXFI0sAYMyACRL5UOpK36WLzbLbXWm1wzW1C43shokTv2U3UrRX8ENfv8A3Zq4aj1Zdz+C3MTW6wN5fHRT9tyw6jRPMrhowjSq46eAEk/RQIzLiKWdhbtWDDVgx4dNvJfPs4C761j+fg+s34T56P0Y98PIrg+kHu7f8vIrv59CXkEwiYRMImETCJhEwiYRMImETCJhFrP81L9QfipnnvSb3H9w812OgvexyKtewnz7/q//ACXPFdH+2eS9Pj/YHPyXW9n4x+XdptXJkhBPwGlSv3n786mY5o4DxK5DWiC7bJ8Asew6AR6mvPW6kn6e+YfuAyxJJP3sCNADZG2fErmaEX7P1/8AZN+G2VZt5nxKs4SADub4BdL2gUDQxAdA+lA+jv4sgGWyd3krwGvgb/NW+3tNvm0XTw6gvz8IJf45e8WWL1ZGb7Kh1X8pwf3aX8SPIOxXbo7sW2h/lDU/qYf9UmQfa7FI9jt8lr7MIBNrz5nVc/5UeTJmFQNAbI2yvA+bfXb/AFnOFiv1nc13cL+i3kvb9o6fvOyu748cSJzwPEVHl9OdmhPViN3kuPicvWuzaT8JVz2n6ab+9R/75ap7Pd4hUZ7Y7f8AUqLtbT79foG/o11D+f8AMjTj1+c/fl7xb71WOBmvutzkeUrK/wAqN/dF/GfKO9pvJ3/VXbo79v8A2WnYUY/Lu0mrkvCCfgNOpH+o/fk5jmjgPEqGtEF22T4D5rPsgw26oXyNZPx/+01+7Kt9p3Mf6hWj1G9v+xXk+1+3YtB2cezZo5llOmeJWCXGzsjKCHJ5Fm+n2eWZacu9Y71r1i1jcg2geHzXPOeZXqitI/n4PrN+E+ej9GPfDyK4PpB7u3/LyK7+fQl5BMImETCJhEwiYRMImETCJhEwiYRaz/NS/UH4qZ570m9x/cPNdjoL3scirXsJ8+/6v/yXPFdH+2eS9Pj/AGBz8l2OwP8AnO0v1sP/AGsedP8Ar7B4lcpvs9p8GrHsT83qP75qfx2y209ngFA9kdv+xVb2Z0Xfdjww3t7zTbN1XW5SLqxfXIbt5nxKsdByb4BW/amPbpEXrUunF/RqIhiIbHBTMvnirXbM+2bR8XumK/RcEnP7MmYCoG5jyVKTRxr2okoJ7yTTsCLJBVXWiPT3vL1ypJkbrq7WtyuO23cpdD/KGp/Uw/6pMk+12IPY7fJY9mfndd/eT+FHk7So/oHb4rwHm312/wBZzhYr9Z3NdvC/ot5L23aOq7rsrva3d3Ej1dXtKtV0auuudvD+w3kFxcWYe48VP7VaGN30kzXvj1CBKJrxcEEdOg65FQnLbePEJTa0vk7j4FS9pS7ddoxXvRzr9HETf+FfbmQmBzPkVjyy6dw8wFX02ijTtSV1J3y6ZWcEkjiQqpF9OB0+GY3E9Y3dB8QsjWtDXEayPAx5qTsP/nO0f1kP/bpk/wBfYPEqB7HafBq4XZXY+peSefT6rua1U6shj7xXHetVjcOl5DBFR5PDwCPk0mAWIn/YrqTaoarstp9Sij5J5GX3grJuNjrfu+XXn1yagzsIZtFtnJKTgxwNQaG+3mvFZ51eiWsfz8H1m/CfPR+jHvh5FcH0g93b/l5Fd/PoS8gmETCJhEwiYRMImETCJhEwiYRMItZ/mpfqD8VM896Te4/uHmux0F72ORVr2E+ff9X/AOS54ro/2zyXp8f7A5+S7HYH/OdpfrYf+1jzp/19g8SuU32e0+DVj2J+b1H981P47ZbaezwCgeyO3/Yql2DrWh7EjmQAtHpC6g2QWVCRdEGrHrkM17T4lHkhojcP9QrntHKX0UTsKZpNMxA8idRESPvyTEGFLJkSpvaH57Q/3k/gS5DtO5WZqeRWmq/lOD+7S/iRZJ2KG6O7FrpZlHaU6k0Whi2/GjJf28/vypIzgcFIHqE8fJdPTaNIO/k3GpHMrliKU7QDXA4pfO8ttVSYEL5Zp5g43ryrEsD04LEj9hzh4r9Z3NdvCGaDOS9/PEH7NVDdNHGprrRZRx9+diiJpgcPJcjEOy1SRsPms+1msRX0cRPjfUoVHqFsn9+Wqez3eIWNh9cDn/qVntj+UNB9XUfhpku2c/Io3U8v+zVq8yr2pRNbtKqj4nvZDX7Mq4+u393kpYLPP+P/AGXV0vZ6xSTzBjcxVmsil2oEFccCls2TlovP3t+aiYEdvh8lxPYPXxyx6go1htTM48rRpWo0foyo9tw4jwCn/wCbDz/2Kx7TRxaPsieIsdi6doULUWLMpRBwByWYdB8fLMrBdYqp9TsjyXP7Z7Aih03fh33eDglatmUV7t/pcc5yquDa2lmbMrsU8Y51XI6IXmY/n4PrN+E+dL0Y98PIrQ9IPd2/5eRXfz6EvIJhEwiYRMImETCJhEwiYRMImETCLEguOUf2R+Kmef8ASX3L9w812Og/e+wri6jWTxCT8jkAk90OVFEBhfDqeOOtZ4ei9uHresZHBeoxDHYih6gg8bbVQg7S7URZHWZBPLKGkbbGQyrGqLwUoEbfIZufjqPWzfLHxkrQ/AYjqYtmmeyAPJYg7S7UijVYZkVmaSSW1jIaR3LWLQ116ChhuOo53F0xaO5H4DEdW0Nibz3ytZ9V2iIk0sUqDTiIRshVORVOAxTdzfW8rTx1INObWTCtVwNcubkiIE8xqrGr7S7RkkCNKp0wdGCbUBpGVl5CXwyg9cqMbTFDL/VCucFW/EZrZJ+CL2r2m8weaZWWMs8dLGCrlWVTwgvhiOb65apjqZYA3W31VaWBrioS6Mt48lHpu0+1N7TSTIZRGUiYLH4bYE2NlfojqD0y1THUi5uWYm/JVpYHEBrw+JItzTTTa1y008o/KRXdyKq+GgQOAoH6RB45DEZhrYxnWtezQarNQwVXqXMqRJ0O4qtrdf2vOjQzahO6cbXAWNSV8xaoDm1+YYcXEytP8txbrOIj74LpwwhVCqKAFAfDOI5xcS4rvsYGtDRoFDqu1O0t6xpMo0wKUpVL2rtJ52X1HrnTo42m2jlPtQfouVXwVZ9fMIyyPqodI+sk1C6nWSh5Ih8lQWlN2TQUC+BkYrHMc0NpJhMBUa8vrXtbtSHtLtRpBLLMheONxEQsY2u4AsgIARQ87zLVx1E5cs6ieSxUcBiBmzxoQOdiPBZ002tkdpdVKDIFURugQFdpZgaCgWGa+Qcw4jGUy5jqeyfJZsLgaoa9tbbHwlRavtTtmRGjfUpscFWpY1O08HkRgjj0za/MMPrdah6OxZsSPvsViFZ9NGo0UndSKu2yFIZfPcCpBN83XXNGhjIql1TQ/YXQxGBJotZSsW6efzVTUv2hqjGmumV4UbfsVUFsBxe1BY58/K82q3SFLIRTmVp0eja5qA1oyj73K32hr+0JXEbyqdLvQ7NqA0pUjkJfvLfXMX4ymaGQ+1CznB1vxOcRlkFWiFGo04DbjyxoEBSY5PDZ4JFWa9RnT9G6eXFgzMtPktTp6pmo5YIhw7bFd3PfLyaYRMImETCJhEwiYRMImETCJhEwijngV1Kuqsp6qwDA/YeMq5rXCHCQpBjRVPzJpv6vB/lR/wAMxfhqP9g7gpzu3p+ZNN/V4P8AKj/hj8NR/sHcEzu3p+ZNN/V4P8qP+GPw1H+wdwTO7en5k039Xg/yo/4Y/DUf7B3BM7t6fmTTf1eD/Kj/AIY/DUf7B3BM7t6fmTTf1eD/ACo/4Y/DUf7B3BM7t6tdndhaUsb00BPkO6jP08bef2/Qc1cXQptbZojbYD47PhzCz0CSbm/39+SuafsHSCVd+l0o97eGjiAA52mio5+z40M0q1FpoHq2zpBAmd9727eElbFMxVGbjM/C1vDjC07O7G0goPpdKNrEsTHp2sV05Un/AA+uZMXhWul1NuosMpEH4D/+lSg8CA/ZqZB+Z7lMvYuh2itNpduw3cUPvWauxvvp04zCcM7MZZfMNmy0/wDCNdbrIHsy62g7tf8AaeSi1PY2kZGJ02kXgFdkcBs+lbAw+3MtHCtZUaA3NczLTYb5nKeEKlSoHNJMDdBF/hKq9ldiaTvU36fT7eb3RR17p62tdc2cdhmfh3dWwTwF9Vhwz/5ozG3HkrWp7E0VRmLT6ayzEhooeOBwdy0QOavNajhjmqCuywAiAb63EbTaY7bLNUe2Gmmdp1i3f8FPJ2LoN02/TaXadoTZFDYFmyNq+XU5rswz8lLI31vWmQbmBYzv2bO1ZS+nmfmNrREeS0PY+iE7gafSbNnHyMJG4IKq1635ZkGEzYZhLPWzX1mM3yVTUaKzgCIjhrC0/M2lMSEabS76bd8lpRzu4sMv7sv+FYK7w5nq2iz9IvEear1k02kG959nfx8lP+ZOz9v/AC+mDiH+iiott+r74P285r/hqwf7Hq591wJ/1I7Fkz0sut8vxjxWJ+xNDvO7T6Tb3i7NsUPu8bt21fd+nm8mlhndUMrDmymZG3ZE7eVoR72ZzmIiREbtsxs5qGXs+CNSY4oEcuQDEkSkxUOCYx0sDrm/g6QZVljSBlEyD7U8b91lrV3AsvEydI07PO6hzqLUTCJhEwiYRMImETCJhEwiYRMImETCJhEwiYRMImETCJhEwiYRMImETCJhEwiYRMImETCJhEwiYRMImETCJhEwiYRMImETCJhEwiYRMImETCKIzre2+c0H9J4ZmIGHLvXOznpfRbjcBXdR68N9X72KXN9aan1ejePbvFblDjm/Cbr92Y6dVtScuwwpLSNVtotC0u7btAQbmLEKALrqcipWbTidvapDSVvJ2XIockCkVXJBBBVvdIPmDlW4hhgbyR2jVMhWNJ2bJIpZRxdCyAWNE0oPvGh0GTUrspmHH6c9yBpOizD2XIwQgDxhytkD3Pe+ish2IptJBOkfHRAwlSS9jurbC0Yc0NveLu5quL+IyG4pjhmAMb4OxTkIstNX2XJGCx2kK21trBtrehrocmniGPIAm9xIiQoLCFX0umaRgiCyfsAHmSfID1zJUqNY3M5QBJgKeLsx2bapjahuLB1KqOnLdAfhmN2Ia0SQRwgyexSGk6KVOw5z0jPD92R5hqB5+FEc9MqcXRGrtk9n3sU9W5JuxpEre0aWWA3SKtlW2tVn1GG4pjvZBOmgO0SELCNVzs2VRMImETCJhEwiYRMImETCJhEwiYRMImETCJhEwiYRMIoToo9pNv3m6x7u2rHBHW6vn6M8xU9HGvxXXZzBM8d+5d1nTj20RTyiQI8t6mHxz064Svdpa5ZRGAhUxoEFuGtRfUbBzz1/ZmCjRdTLiTMmdIv3lXc4GFjs7tAxCUBQ3eLt5ogc3dEEH6MVqPWFpmIP3yUNdEqWHtY1Isi7xIqp4SE2qpsBQFIA+FZR2GEtLDEEnfJPapD9ZUmm7a7sRBYxUblxuKsTdcBinhPHUf7ZV+EzlxLrkAWkfCb9qkPiLKJe12Ec0YsCVt17vd5tgOObFA9OmX/DNL2P/tG7Xd3KM5gjerWr9oO8YMVcUVYL3g2WtVx3d+Xr55ip4LI0tBG28Xv2qxqSVF2n233yFNgS5GfwtQNm/EtUxH87jLUcJ1T80zYC/kdnJQ58iFS7P1ndMTW5WUo6k1uQ9RfUeXI9Mz1qXWNiYIMg7iFVphdCbt+4zGIxyiJblZPcZmsgoASd1dOKzXbg4eHF20m1tQBvVjUtEKeT2rk/QXZbh2puoCKpX3eL23fxzGOjmf1GbRpxJnXirdadij1XtD3i7SjqLckJKACHYsQbjN1dZangshkEHTUbhG9Qakrh5vrEmETCJhEwiYRMImETCJhEwiYRMImETCJhEwiYRMImETCLeBQWUEkAkAkCz9g8z8Mq8kNJCkLpdsdlCFUJLBmJ+Tbbu2eTeHgC+KP8c1sPiTVcRFhtGk7rq72ZQouyOzxKJSd/gXcAgstzVDLYiuaZaBFzt2KGNmVPqOx1VZW3HwRxybSACC55VvQjKMxRcWiNS4d20c1JZqs9l9id6isS/jYqu1SwBA6ufIWQPvORXxfVuIEWEmTHcjWSFjT9jqULs9BN4l6eBh7grqd3wGS/FODsoGsRxB17kDBEqbW9iJHIse5jbIt7ourV+he/i/TKU8W97C6Bt2HZx0UlgBhRdq9jiJGa2BWQoA+0FwDW5R1r4/HLUMUajgIFxNtnA8VDmQFS7M0YkYgnaqIXYgWdq9aHmeRmevV6togSSQBzKq0Sr8XYl21SBAitS7ZHbcSF2hCRXBu+lZruxcQ20yRtAEazKuKauReyV7gZQpWTbzxabVaxf6VN0zC7pKIhuontkjusrCjxUGu7CSJdxZm5kHvRLQRyvRiCxNXxeZKWMfUMAAabCdROzTtVXUwFwM6CxJhEwiYRMImETCJhEwiYRMImETCJhEwiYRVZe0YVO1pYwfQuoP3XmJ1ek0w5wB5hTBVkG+mZVCzhEwiYRbwTMjB1NMpsH0P25V7Q9pa7QqQYuptXr5JffIPN3tQEn4lVBOUp0WU/ZHxPmpLidVHDqGUMFNBxtbpyLvLOY1xBI0UAkLfSa1492w1uoMCFYEDkcMDkVKTKkZhpzHgpDiNFse0ZLU7uUYstKopjVkACvIZXqKcERrY66JmKj/Kn2uu7iQguOPEQbH7T5Zfq2yDGmiiSrEnbEzGywJ452R3x0523xQzEMLSFgPifmrZ3KPUdoyupR3LKWL0QPeJskGrFk9Bxl2UKbHZmiDEdiguJsVDp52Rg6Eqw5BGXexr25XCQoBi4U8/acrqVZvCQAQFUClJKjgCqJJzG3D02mQL9u1SXEpN2pK9bnJpg44X3wAoPT0AGG4em3QbI7NULiVI3bMx6sDyT4kjbkmz1XzJvKjC0hoPidnapzuVDNhUTCJhEwiYRMImETCJhEwiYRMImETCLBNc4Ree7S7QMvhWxH69C/wDuF/f9HXyXS3TBceqoG212/l81gqVYs1czUzLEm6vDYFADzIH++ecawvMLAxpe6Fr2DPNEXLD9M0vADJ5VXAPWj9+dbCdJnCvblMs2j5cfFbJqsaQG6R8V7HS6hZFDKbH7QfMH0Oe1o1mVmB7DIKyqbMqJhEwiYRYvCJeEWcImEWMImES8Il4RMIs4RMImETCJhEwiYRMImETCJhEwiYRMIsE4Ree7T7QMhKrxGP8A+/8A4/v+jr5HpfpcvJoUTbad/AcPFYKtWPVaqd55tayEX1wiXhVkaKTS6lo23pzfVfJh/H0OdLo7pF+DfvadR8uKz06mWx0XpNLqFkUMpsfuPmD8c93RrMrMD2GQVtqbMqJhFlJCp3KaI6HILQ4QUXp9T2hG00+11FxgRN0Aal3Ua45BzlsovFJkg6mRwvCzlwkpP2jEI+JKk+S3GMAlmCEP1IsXVnDaFQvu23rROwTbehcI7ly31OmeSR5ElXc1qsZQAL8bHW+eM2hTrsY1rSDA2yqS0kkrmPVmrryvrXlfxzaExdY135tXBtPAaIqmyMe+jg+Oz1FjcbvncM57adadzrydhGzy2WWYlvYpH1mn3jvNsid7uj2j3IiPdYcHg0Npv3TlRSr5fUsYvxdvHO9+KZm7VGNTFuVZGVpArqJh7oJ+aY11rnysWPTi2SpBLAQ23q+I+9Ukbdd6x+VxktTKs/dr8rxtMgYlunHiWhdeR9eXVvAEglkm22NncbpI7VINZBucx7Yz3is24cPFtAdQOR71muLsenFTSrZQH3sewzY90CUzNmy4OqZS7lBSFiVHot8D7s6FMODQHa7ViMTZQSOFFsQAPMmh9+WJA1UIjgiwQQehHIwDOiLWSZVoMwF9LIF/RfXrguA1UwpMlQtBMu7buG4dVsX93XzyJEwpW+SoTCJhEwiYRMImEWCcIvPdpdod74V+b+7f/wDH4ef0dfIdL9L9ZNGibbTv4Dh4rBVqx6rVTzzi1VztJpGMizycPs2FR9a/U+WZ3vaGljdJWw+o0NNNukzK6QzXWAAEgFeh7jTmPm7PlzYFdKorYPPQ5rtfBmV9KeQMKGlvqQLZGmN3qwRM8NV5jTaZY12ISVBNbgAaLE8gcDr5ZtvfndmXzvE1BUrOcBF+XwVrTaho23L/APkvkw/iPI50OjukX4R+9p1HmOKinVy2Oi9HpdQsihlPH3EH0I8jnu6NZlZgewyCttTZlRMImETCJhEwiYRMImETCJhFHNMFFm/sBYn6AAST8AMxVq1OiwvqOAA2mykAkwFvo9NuYSuhP8wMSNq1RYr03G+LG4AkcWRnzP0k6a/F1TSovPVjucZ+I522rcpMyjS6xq9I63JGCxLC4xtAIJALAmqIXmvgetinQXpE7BltCof5d73JHLt8UfSzX2qTR6HarbkDOw8bMdwY/wA0XdLyeBQsnjk5yOkukqmMrmq55iTlH9om2lp+5V2jKIAVaTQSKVjUsUYcuSo2AEeGxTHct89bs2OK9FhvSx/4So2qfXAAbHKJMzzvvWM0RmBCtP2cpjVFXu6Ngg2wIN2TySWNhrNsGazyc81Q6Sr0MV+KD8z9bzfeDwWSJEQqY1AVjG7eINtHqQQCCa4F3XkLoeYGfUeh+lW4zCsqVCA4mI4j6XWpUp5TZWc7SxJhEwiYRNyWR3icC2PjpeaF+G7J9Ac4P8R4OJ9aBtj6rrfk2JmLTun6LQzJuCiRTYLEgPSqCos2oPVgOAeuB6R4MgkZoGtvqoPQ2KBAIEniqHaERlFCWJYrI57z5Qg0eiHwg8Uav6OvK6U6cFZmSkcrTtOpHZNviqu6FxjhDI4304aLnnQcOxkiCoa3fKUxCK5C+C+Aw6gdfPOBa19dNVq/kGMkj1ba30+Cl/NBHDSwqfMEyWD6GoyPuOVLmgwT4/JWHo9jXCW5SOf0UUXZ5YRnfGDIAQpL2FKGSz4K9wbuCfv4y5EOLdoVG9BYstDvVg6XPyUo0ndsjB4pD3iKEXfbFnCj3kAqzzz0vKth9mkE33/JZqfQuMw9RtVwEAjbx5K0stksClCiVo/pMaHTz2MevQfZmt/880WXuPxD83U5BljXNed8REds7VWm0RkkZg0QBBc8vSDcAAfBdkt5Ajg85sNILM02HwXicT0JjKldzobLiTr9FHD2duG7vYgCWAvvOdrFCRUZ43KRzXTJcQ32jHyWFvo/jHezlPade5b6bTPFulEke0Egi3qWgL2+Dgi6BNfdznT6O6RdhHi8tds38uPOFkpdC4tszlga3Nvh4LuzuiBt0qArdinsEdR7lXxXXPQ/xJgpj1p5fVbH5LiomBHNYDr4QXUMRZU7rQbdx3UK4HoTlv4hwkkQ62thb4+CgdD4iAbX0vr8PGFh5kBUCRWLGgFD+hJJ3KOAAT6+gOQ30jwbvZzHs+qO6GxTfajvWVkQk/KJQobqerIuvdu6+GR/EeDjN60b4+qn8mxM5bTun6LCyoWIEi0oBLU9DcWCj3bs7GPSuOuT/EeDjN60cvqo/JsVmy2nmspIhAJkRbFiw/KnoeFPB65B9I8G2zsw7Pqpb0LiXCWwe36LRdQhFhxyxVR4rc7zH4eKouCPER08st/EOEkAB0nSwv8AHxVfyjEQSYga30+HgsavVRRo8hlQhFLEASWaF0LQC+PMjIb6R4Jzg0TJ4KX9DYpjS4gQOK3eRA+wyLupiw8fgClVO7w/znVeL5Ppzj+IsJcw62thb4+Ep+T4iQLX0vr8PGEaVLVRIrE303+EBSxY2o4AXys9OMN9I8G6YzW4fVHdDYlpAMX47USWM7vlEoNt3U9FtqsQPDfAdeoHXi+cH0jwYAJzQdDGvxUjobEkkCJGonT4LGgkQSSM8ilRt2NTbRYNr7u7d4SSelEDyzynpDi39IFvVP8A5Y2EEet2TNlnpdFV2ktgZuexX49dEQpMiruAaiHuiAR0UjkEH7c807o97TDnAHt+Syt6NruGZsEb5WidoxlVO7lyAq0bNttB6VR68m68vLLfllWcsie3TuVRgauXNaNO3TxW0vaEQFiQMeAFUPZJNADcoHU+ZGVb0e9xgOE9vyVndG12iXC3NbHWR7iO8HAtjTUvNc+G7s+V5P5dUgnMIHP5J+XV5i0njqtTr4twUSA2CSQGpQKFm1vqwHF9cDo95BIcLc/kh6OrggEa8VFPJBIp3OtE0GpxZUg8EKSKb188zYehiMNUbVY8Ai4N+WkKPyys6QADvvoufptSgR90i1HwW8ZDEIHIXw2dquosgXfnzn0Sh0/hmUmB5cTGsakWO3etQ9EYgudEW1vptVkyLaqXUMQSR4vCALO7w1x8LzN/EWEvZ1tbC3x8JUfk+ItpfS5v8PGFh5UtVEisWNAAPwArOSbUcBUJ459AchvpHg3TlzGOH1R3Q2KbGaL8VWn7TgRiplWx6CT0v+ZgekWENwHd31UHojENMEgdp+SqRuiiVURgNi83JJwJPMte3/fPFgmtSfkbeRptXpzFCqzO60HXZ2qDTIrMzEFkWMg0xXxNJGVFqQf+mx49BfXnDQPV03ucNyy129ZUY0HebbFs0o7tKUqoaQWd1e+T7ze8efXLYljnMY9otHcow1RrXvY43nvsopVQQOzKWLNIy+N1G3u40ulNG3iYc+Q9DzZrwxjGOEnwvZUdTL31HgwPG11P2lqAJHY2P0qKkNVWKWrPHkMw4ii/rSI1Nlmw1en1IM6C/DsW2njWN4U7tjIF7tiGdzvGkZCAoJXhhVgVQJ+ObnWCpVc1o2G60xTNKix7idRbVV4qZ4gD0kR2rghEYO59RSqftoDkjNXCscyrLhEA+C2cW5tSkAwzJEd8+RUkbKBIqIygd0Sbd6Hyw5ZrrqKH0/HLma1Eljdug5KoIo14e6bannvW2k2ESFgWXao4ZlBYvuAtT5BCfuvqLrRd1dFxcNSLFXqt6yu0NMQDcbJ08FBHMO7j42gd4BYIHGol6Mfe6iz63k4um45XgWgdn3sVcHVaMzCb5ndt9fmpJSggDFWZvGw8TgBdwrwg0bKngjn6DmZjg006ZF7dklYXtLm1agNr9sBbdsNukmUAhmdgFYFTZJrg8+YzVfRf1+mp81tNrMNCQdB5KxIUWUhUcsVcE3JISe7N8WQosdRxm3nFV1RrReNd91qZepbTc4mJ03WKqaZQ7r5qu5nolSF7tlPINjlgOOec1sKHU3Oc4aArZxJbUY1rTqQt+9XY4VCoDqSfGw5Q9XN+nS8u8GpQDmN2mwVGOFLEFr3agXKxpVUiRmBZSYwtOygsokLe6RdCRevHi9RxVj+ro+sJk6FXezra/qmIGoWZphtiNFR3SgWCBwK4J6jjr54xlN2YOAtAUYOq3KWTcE+KafYggZkYvuVvefhW1LSL4AaJ2uDVXZo8iszteG1GUyLiL7rLXewmk+qCYJNthEqr2hEXWSJR8o4KBTwd58IBvpyeSeBzmrSpPbXbI2rar1WPw7i06gjtNlb1Mid/J3aN4o5TuuSQkd/C183tFWT0HQembObrmVAwXt238VrkdRUpl5tfXZbw+i10pVn5sqEctRK8FCgFryLZwOOep8jWDDTTzucNB8ZWfExULGtOpnsjX4rAlXYwClVE78+IjmDT9XPU8Hz4FfDL1mmpRY5otfsuqUHtp1nsc69tdtlmAIVZmUsC4C07oOEO4+Ei/fUX9Poahr+qoAOEyTYqxZ1tdxaSIAEjfqtZJxUZIK3FERYK/wDSUcA+XGVxtJ4qkxYqcDWY6i0TcDRTxhYzpwUYyBor5dqJcGggNXTDoP2jNtrwawpxcDXsWm5pbQNSTBOn7tVXi5dFHvb1sdCKYE9elAE5pUKbm1hmEQt6vVa+iS0zPirPeIO+CI1FQbuSTgSDkk3t/wB8zz11J+Rt5Gm1YDFCqzO60HXZptUGmCsWJtkCUaYrbF0Ki1N/oE18OeuYqB6tjnOHBZq4FR7Gg7zbZ9lbySr3aUpVQ7jncR1B99up+3LYhhfTY9otHddUw72sqPY43nbtsqrxqIZXZS25pGTxso291Gl0po28ZHPkvoebteGMpscJPheyo6mXvqPBgD42urplQy3GjHekniuRybUG9pvaPurMgcKpqNaLxrvWMt6nq3ONp03W2KDTBWkW7KqHL0SpCmF06jkEs6jjnk+hzWwwNNznOGg81tYmKjWtadT8I1XI7SkQSNUfp1Zz5DzJzZpPaWg5fFalZjmvIzT3LtdnMhEzxSykbUsiSIn3+NpEVJ5k8En4VlZDKbvVgA6b+3gsoBfUbD5JGsC3CNL+SxqNSnCs7qtGRmZorY3HGqg90FX5y7ok1gVRXYZbMbJUGkaDxDozbYHZw4bFvpSFiQq820l6p4jY7w8ktCQ1mzwAB0AyH1hTymNm+I4cVLKBfmbm23kAyd99OQsqfaMsRRgzOoAMaRiSNSVSKMkljGSSxkriq8vhJcH5auWSdu7y/wDFQNLM1EPgDZGtrjf8dq60soSXxNK+yQNt3xqpZWDCh3JZRuF0G+3KnFdU8iL7517FkGE61jSTaLCBbt1suboGRpIakdpNhZqaOl3aVnbwCO+A2wEkgXdHpmQsax7gGxY33jdw+ixNe6oxrnOkyLbjv474NrqaaUGhvl3OyRb3aJtiPPGXNCJbPgHLE1laVZtY9URa+3ddWr0XUf5wN5GwDUgH7hR6B0IkeOSari8QkiJvbNQB7naABZIqzv5PFZUvaxk5Yg6Tt3zrwVwwvqEB8yNYGm6NOM6reV46O53QC5GJaLdI7GKMc91tUBUHAXnLdYK7C4tmNk/fmqimaFQNa6M22Bs++CaFgsUdNOFIegHiNjv5eTuhO4sba+B4uBWKlcU3AxsG2IG7s0Sjh+sYRMCTqAZO++/WNFFrWjIB3uCaRIg8YpYwiKCTGWfdXNEday1nObUy3O3cd+7jsVCC1j6Wazdm8axOvDaV0NfqO7kkLNK5R2ai8YUsGJHAh3AbhdBvvygxQY8tA27/ACWV2FztzE7LWFtouqWkRO92rNI7IjhiHir3fEQoj8JvgElqs+uWyinnAbHHeNw3b+xUl1TI4uknZb1Tv47r71JLOtUzyDdw0jtEdqKGkIFRKLJSrN1kU6wrDq4+O5TUomh/NzX3wBY6/PRY0RXY7I820yDkSREk7Oee6K7QAPCB8TeVNQMpg5YE6TEcZ1urCkX1HNzTYXgGeEaCOG9aTzx9Gd0Va/TiDO8hkJNmKhQi6BfP75c8VmZy2Y2SdFVtM0X9WHxN9Br98tFMQBHGpabaYl8IeOtpWgDuhYk1wWuz8MVMR1T9L84+Glkp4brGRNr2In4m91FJqElmRi7iR5gyoHSlrUGNbHd7nru9x8Qvp063EF7Xht3bdYPh4aqhnI5hdIb/AE6SOevjosazV93G7gysUjfZveIgN3bKDxCCQAx4usx0sQ0kUstjbXfZZK+Hc1pql0kCfZGousRLGJpAkkrFI3VnDxcbZ4l8IEVIWajZ3cJQ9ctDabXjLAEfu3X2RrbeoEvew5pJBvb1d4jQzpfcpJXTnc8i34ndmiJKRRysqj5IKLLnxEE4ZVGIBYRpeJ7FD6Rw7g8OiTBMAW15feqxoWAjLI820zSUQ8R3HuoCxJMJBHRQAABs8yeIdVFNrXZd8CYj5zrdWZSL3Pbm3SYBzW3aCNLKPVyREU0kiADYAHiDMzNLI7ljF1tugAAyXPbVaKpZJ01UNYabjRD8oidBqdfn5Kw4G1UczbWijDIHjC7TEvh5hLDw+G7vz4yKmJ6qodp3zE9miU8L11Js2EaRMdtj5qKORXmibvHMryiTaGjpN0hobdm5to55PUWR5ZkDQKktbEiZ12aeSxlxdT9Z0wYy6aGAezVSd6KHilJI2KzvEwTf4C1CJd1Kx4JrMVLEtceriAeMrNWwxZ/NmSL6AffxWNFsuZo5ZSAqgsJIifnOKqKkvkngk1V8ZMhjHerAB039vBQAX1G+tJI1gW4RpfyTUalNu1ndVB7xmZorY+GNVHyQVeXu6J4+6RVFdpBbMXiSoNI0HAh0ZrTA7PlsW2mIWJCsk20s9U8RvxckkwkNz0oADpkPrCmGmOQmI+allAvzNzbbmAZ4303WVDtDURssgZnAA7tIxJGpISGMklu7JJYy14dteXwsS1+Wrlkn4Xj75KgaW56OeANka2kjeO/arOmjjEpVJJGKI4JDx8UBdKI/CbFW26vtwAGZxHb/AHct2+yXeWHN2f289+66klnX3WeQbr3SO0RIRI5JaFRAWSlbjfXIp1hXBpxs3q1SiaBFQOvtMAW+7rz2vWEyMflm6cidRfA/mxgfDjLU3gNADY4f+rFVpy8y4njMeFl6kTs3f7mZqVask18r8cwZ3OoPzGbhbeRra7Moix8lW0jlZCQSCIXojgj5SHMdAltKoRw8Veu0Oq0wRv8ABbFy0aFiSS0nJNn5w4xJJawncmGADqgG/wAlDJOy6abazLckl0SL/wCHh619OXa9zWU4MXPisZY1z6uYTYeCtdofOv8AWzXxP6ruZWxhv0m8gtdLO16VNzbe5Xw2a/5Fj06dc6Dnu66o2bQbLQpsb1FN0XkX7VAnzkH6+H8Zc1MF+sOR8CtnH/o9rf8AYKRZ2cS7mZvmepJ/rHrkue51CXGfW8lZrGsxENEer5qTQyFe+Kkg92OQaPzq+eKLi2i8jgoqtDq7ARNneSrQuTFGSSSe95PP/qpsYy5af+IUYKzXD/k7xU8szLpgFYgFpLAJF8r19czscR1IB1+awVGNIrkjT/8AKx297+o+tJ+85pv/AFjz81uj9Ls8lb1EzGUqWJUI9CzQ+S8hm457i6qCbQfFaTGNDKLgLkjwKpaU/KxH+0x+3unzWwlnHkVs4sS1o4jxW4lZkcsxY94vJJP/AE/jlqji7DtJM3Kim1rcQ4NEWHmmilZe/KkqfkRYJBq5/TDHFuHJaYv5KXMa7EAOE281iZrWEnk9yn+nIxn6nYPBMH+n2nxWdLOwXTqGYKZeQCQD/wAa/UfZmwx7hUptBtAWs9jTSquIvJuuf2x8xN+rb/Sc08P+s3mPFbeK/QfyPgup2hOx1MylmIEctAkkD/idP0Hlm05ziyqCdCPErXDGtq0SBqD4BR6FiJARwQkpBHke5fMOEMZyP7T4hZcUATTB/uHgVokrNGxYkn8ofkkn/wBPpvXJruLqNMnj4qMO0NrVQBA9XwUmmmZUkKsVJdBwSONr+mA9zcOC0xc+AU5GvxDg4T6o8So36R/qovwUyuN/WcpwX6DOSmgmYfki7jtuPw2a+dPl0zcDndcGzbLp+1aTmN6gui+bX9yrR+8n10/1rmjhv1m81v4v9F3JXZJ2Zp9zMaAqyTXyo6Xmcvc6i+TNwsWRrazMoix8lW0jlXYgkERNRHBHykWYqBIY8jh4rJXaHVGA7z4LeSQtGhYkndJyTZ94ZOIJLGE7vNVw4DX1AN/kqTTssGo2sy3JJdEi/wDhoOtfSfvzKHubTpQYufFYyxrqlbMJgD/VdPUzMZypZioSSgSaHhHQZkc5xNUE2jzWNrGgUSBc/JVtGanhI6gyH7fyabNbCWc7/E+S2cUJDR/yC4fauskMrW7+X6R/mj45sUajywST3rUxFNgqEADu4L//2Q=="/>
          <p:cNvSpPr>
            <a:spLocks noChangeAspect="1"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p>
        </p:txBody>
      </p:sp>
      <p:grpSp>
        <p:nvGrpSpPr>
          <p:cNvPr id="7172" name="Group 231"/>
          <p:cNvGrpSpPr>
            <a:grpSpLocks/>
          </p:cNvGrpSpPr>
          <p:nvPr/>
        </p:nvGrpSpPr>
        <p:grpSpPr bwMode="auto">
          <a:xfrm>
            <a:off x="1828800" y="1143000"/>
            <a:ext cx="5334000" cy="2667000"/>
            <a:chOff x="1828800" y="876300"/>
            <a:chExt cx="5334000" cy="2667001"/>
          </a:xfrm>
        </p:grpSpPr>
        <p:sp>
          <p:nvSpPr>
            <p:cNvPr id="8" name="Rectangle 7"/>
            <p:cNvSpPr>
              <a:spLocks noChangeArrowheads="1"/>
            </p:cNvSpPr>
            <p:nvPr/>
          </p:nvSpPr>
          <p:spPr bwMode="auto">
            <a:xfrm>
              <a:off x="1828800" y="876300"/>
              <a:ext cx="5334000" cy="2667001"/>
            </a:xfrm>
            <a:prstGeom prst="rect">
              <a:avLst/>
            </a:prstGeom>
            <a:solidFill>
              <a:srgbClr val="DD6909"/>
            </a:solidFill>
            <a:ln w="25400">
              <a:solidFill>
                <a:srgbClr val="6F3504"/>
              </a:solidFill>
              <a:miter lim="800000"/>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0" name="Oval 9"/>
            <p:cNvSpPr>
              <a:spLocks noChangeArrowheads="1"/>
            </p:cNvSpPr>
            <p:nvPr/>
          </p:nvSpPr>
          <p:spPr bwMode="auto">
            <a:xfrm>
              <a:off x="19050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1" name="Oval 10"/>
            <p:cNvSpPr>
              <a:spLocks noChangeArrowheads="1"/>
            </p:cNvSpPr>
            <p:nvPr/>
          </p:nvSpPr>
          <p:spPr bwMode="auto">
            <a:xfrm>
              <a:off x="6934200" y="9525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2" name="Oval 11"/>
            <p:cNvSpPr>
              <a:spLocks noChangeArrowheads="1"/>
            </p:cNvSpPr>
            <p:nvPr/>
          </p:nvSpPr>
          <p:spPr bwMode="auto">
            <a:xfrm>
              <a:off x="19050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3" name="Oval 12"/>
            <p:cNvSpPr>
              <a:spLocks noChangeArrowheads="1"/>
            </p:cNvSpPr>
            <p:nvPr/>
          </p:nvSpPr>
          <p:spPr bwMode="auto">
            <a:xfrm>
              <a:off x="6934200" y="3314700"/>
              <a:ext cx="152400" cy="152400"/>
            </a:xfrm>
            <a:prstGeom prst="ellipse">
              <a:avLst/>
            </a:prstGeom>
            <a:solidFill>
              <a:srgbClr val="FFCCE6"/>
            </a:solidFill>
            <a:ln w="25400">
              <a:solidFill>
                <a:srgbClr val="6F3504"/>
              </a:solidFill>
              <a:round/>
              <a:headEnd/>
              <a:tailEnd/>
            </a:ln>
            <a:effectLst>
              <a:outerShdw blurRad="50800" dist="38100" dir="2700000" algn="tl" rotWithShape="0">
                <a:srgbClr val="000000">
                  <a:alpha val="39999"/>
                </a:srgbClr>
              </a:outerShdw>
            </a:effectLst>
          </p:spPr>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14" name="Rectangle 13"/>
            <p:cNvSpPr/>
            <p:nvPr/>
          </p:nvSpPr>
          <p:spPr>
            <a:xfrm>
              <a:off x="1905000" y="1244600"/>
              <a:ext cx="5181600" cy="2185989"/>
            </a:xfrm>
            <a:prstGeom prst="rect">
              <a:avLst/>
            </a:prstGeom>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spcBef>
                  <a:spcPts val="600"/>
                </a:spcBef>
              </a:pPr>
              <a:r>
                <a:rPr lang="en-CA" altLang="en-US" sz="1900">
                  <a:solidFill>
                    <a:schemeClr val="bg1"/>
                  </a:solidFill>
                  <a:effectLst>
                    <a:outerShdw blurRad="38100" dist="38100" dir="2700000" algn="tl">
                      <a:srgbClr val="000000"/>
                    </a:outerShdw>
                  </a:effectLst>
                  <a:latin typeface="Press Start 2P" charset="0"/>
                </a:rPr>
                <a:t>LEVEL 1</a:t>
              </a:r>
            </a:p>
            <a:p>
              <a:pPr algn="ctr">
                <a:spcBef>
                  <a:spcPts val="600"/>
                </a:spcBef>
              </a:pPr>
              <a:r>
                <a:rPr lang="en-CA" altLang="en-US" sz="2800">
                  <a:solidFill>
                    <a:schemeClr val="bg1"/>
                  </a:solidFill>
                  <a:effectLst>
                    <a:outerShdw blurRad="38100" dist="38100" dir="2700000" algn="tl">
                      <a:srgbClr val="000000"/>
                    </a:outerShdw>
                  </a:effectLst>
                  <a:latin typeface="Press Start 2P" charset="0"/>
                </a:rPr>
                <a:t>Who’s your audience and what’s your genre?</a:t>
              </a:r>
              <a:endParaRPr lang="en-CA" altLang="en-US" sz="4400">
                <a:solidFill>
                  <a:schemeClr val="bg1"/>
                </a:solidFill>
                <a:effectLst>
                  <a:outerShdw blurRad="38100" dist="38100" dir="2700000" algn="tl">
                    <a:srgbClr val="000000"/>
                  </a:outerShdw>
                </a:effectLst>
                <a:latin typeface="Press Start 2P" charset="0"/>
              </a:endParaRPr>
            </a:p>
          </p:txBody>
        </p:sp>
      </p:grpSp>
      <p:sp>
        <p:nvSpPr>
          <p:cNvPr id="220" name="Oval 219"/>
          <p:cNvSpPr/>
          <p:nvPr/>
        </p:nvSpPr>
        <p:spPr>
          <a:xfrm>
            <a:off x="750888" y="5035550"/>
            <a:ext cx="2624137" cy="1098550"/>
          </a:xfrm>
          <a:custGeom>
            <a:avLst/>
            <a:gdLst/>
            <a:ahLst/>
            <a:cxnLst/>
            <a:rect l="l" t="t" r="r" b="b"/>
            <a:pathLst>
              <a:path w="2624447" h="1099655">
                <a:moveTo>
                  <a:pt x="1312223" y="0"/>
                </a:moveTo>
                <a:cubicBezTo>
                  <a:pt x="1448926" y="0"/>
                  <a:pt x="1567341" y="57067"/>
                  <a:pt x="1623945" y="141074"/>
                </a:cubicBezTo>
                <a:cubicBezTo>
                  <a:pt x="1625437" y="139984"/>
                  <a:pt x="1625989" y="138457"/>
                  <a:pt x="1626419" y="136851"/>
                </a:cubicBezTo>
                <a:lnTo>
                  <a:pt x="2624447" y="1099655"/>
                </a:lnTo>
                <a:lnTo>
                  <a:pt x="0" y="1099655"/>
                </a:lnTo>
                <a:lnTo>
                  <a:pt x="998028" y="136852"/>
                </a:lnTo>
                <a:lnTo>
                  <a:pt x="1000502" y="141074"/>
                </a:lnTo>
                <a:cubicBezTo>
                  <a:pt x="1057106" y="57067"/>
                  <a:pt x="1175521" y="0"/>
                  <a:pt x="1312223" y="0"/>
                </a:cubicBezTo>
                <a:close/>
              </a:path>
            </a:pathLst>
          </a:cu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4" name="Oval 223"/>
          <p:cNvSpPr/>
          <p:nvPr/>
        </p:nvSpPr>
        <p:spPr>
          <a:xfrm>
            <a:off x="2127250" y="514350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5" name="Oval 224"/>
          <p:cNvSpPr/>
          <p:nvPr/>
        </p:nvSpPr>
        <p:spPr>
          <a:xfrm>
            <a:off x="2000250" y="5238750"/>
            <a:ext cx="103188" cy="1905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6" name="Oval 225"/>
          <p:cNvSpPr/>
          <p:nvPr/>
        </p:nvSpPr>
        <p:spPr>
          <a:xfrm>
            <a:off x="1511300" y="565150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7" name="Oval 226"/>
          <p:cNvSpPr/>
          <p:nvPr/>
        </p:nvSpPr>
        <p:spPr>
          <a:xfrm>
            <a:off x="1384300" y="5746750"/>
            <a:ext cx="76200" cy="14446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8" name="Oval 227"/>
          <p:cNvSpPr/>
          <p:nvPr/>
        </p:nvSpPr>
        <p:spPr>
          <a:xfrm>
            <a:off x="2422525" y="5724525"/>
            <a:ext cx="77788"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229" name="Oval 228"/>
          <p:cNvSpPr/>
          <p:nvPr/>
        </p:nvSpPr>
        <p:spPr>
          <a:xfrm>
            <a:off x="2295525" y="5819775"/>
            <a:ext cx="76200" cy="14287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sp>
        <p:nvSpPr>
          <p:cNvPr id="7182" name="TextBox 232"/>
          <p:cNvSpPr txBox="1">
            <a:spLocks noChangeArrowheads="1"/>
          </p:cNvSpPr>
          <p:nvPr/>
        </p:nvSpPr>
        <p:spPr bwMode="auto">
          <a:xfrm>
            <a:off x="2230438" y="5584825"/>
            <a:ext cx="408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endParaRPr lang="en-CA" altLang="en-US">
              <a:latin typeface="Nintendo Dingbats NBP" charset="0"/>
            </a:endParaRPr>
          </a:p>
        </p:txBody>
      </p:sp>
      <p:pic>
        <p:nvPicPr>
          <p:cNvPr id="7183"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7050" y="1119188"/>
            <a:ext cx="5461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2" name="Group 221"/>
          <p:cNvGrpSpPr/>
          <p:nvPr/>
        </p:nvGrpSpPr>
        <p:grpSpPr>
          <a:xfrm>
            <a:off x="-182093" y="6134793"/>
            <a:ext cx="9436022" cy="1019636"/>
            <a:chOff x="-182093" y="6134793"/>
            <a:chExt cx="9436022" cy="1019636"/>
          </a:xfrm>
        </p:grpSpPr>
        <p:grpSp>
          <p:nvGrpSpPr>
            <p:cNvPr id="223" name="Group 222"/>
            <p:cNvGrpSpPr/>
            <p:nvPr/>
          </p:nvGrpSpPr>
          <p:grpSpPr>
            <a:xfrm>
              <a:off x="-182093" y="6134793"/>
              <a:ext cx="471332" cy="494607"/>
              <a:chOff x="-2147732" y="6134793"/>
              <a:chExt cx="471332" cy="494607"/>
            </a:xfrm>
          </p:grpSpPr>
          <p:sp>
            <p:nvSpPr>
              <p:cNvPr id="425" name="Rectangle 4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6" name="Freeform 4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7" name="Freeform 4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8" name="Freeform 4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0" name="Group 229"/>
            <p:cNvGrpSpPr/>
            <p:nvPr/>
          </p:nvGrpSpPr>
          <p:grpSpPr>
            <a:xfrm>
              <a:off x="289239" y="6134793"/>
              <a:ext cx="471332" cy="494607"/>
              <a:chOff x="-2147732" y="6134793"/>
              <a:chExt cx="471332" cy="494607"/>
            </a:xfrm>
          </p:grpSpPr>
          <p:sp>
            <p:nvSpPr>
              <p:cNvPr id="421" name="Rectangle 4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2" name="Freeform 4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23" name="Freeform 4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4" name="Freeform 4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1" name="Group 230"/>
            <p:cNvGrpSpPr/>
            <p:nvPr/>
          </p:nvGrpSpPr>
          <p:grpSpPr>
            <a:xfrm>
              <a:off x="761746" y="6134793"/>
              <a:ext cx="471332" cy="494607"/>
              <a:chOff x="-2147732" y="6134793"/>
              <a:chExt cx="471332" cy="494607"/>
            </a:xfrm>
          </p:grpSpPr>
          <p:sp>
            <p:nvSpPr>
              <p:cNvPr id="417" name="Rectangle 4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8" name="Freeform 4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9" name="Freeform 4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20" name="Freeform 4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2" name="Group 231"/>
            <p:cNvGrpSpPr/>
            <p:nvPr/>
          </p:nvGrpSpPr>
          <p:grpSpPr>
            <a:xfrm>
              <a:off x="1242830" y="6134793"/>
              <a:ext cx="471332" cy="494607"/>
              <a:chOff x="-2147732" y="6134793"/>
              <a:chExt cx="471332" cy="494607"/>
            </a:xfrm>
          </p:grpSpPr>
          <p:sp>
            <p:nvSpPr>
              <p:cNvPr id="413" name="Rectangle 4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4" name="Freeform 4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5" name="Freeform 4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6" name="Freeform 4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3" name="Group 232"/>
            <p:cNvGrpSpPr/>
            <p:nvPr/>
          </p:nvGrpSpPr>
          <p:grpSpPr>
            <a:xfrm>
              <a:off x="1717574" y="6134793"/>
              <a:ext cx="471332" cy="494607"/>
              <a:chOff x="-2147732" y="6134793"/>
              <a:chExt cx="471332" cy="494607"/>
            </a:xfrm>
          </p:grpSpPr>
          <p:sp>
            <p:nvSpPr>
              <p:cNvPr id="409" name="Rectangle 4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0" name="Freeform 4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11" name="Freeform 4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2" name="Freeform 4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4" name="Group 233"/>
            <p:cNvGrpSpPr/>
            <p:nvPr/>
          </p:nvGrpSpPr>
          <p:grpSpPr>
            <a:xfrm>
              <a:off x="2188906" y="6134793"/>
              <a:ext cx="471332" cy="494607"/>
              <a:chOff x="-2147732" y="6134793"/>
              <a:chExt cx="471332" cy="494607"/>
            </a:xfrm>
          </p:grpSpPr>
          <p:sp>
            <p:nvSpPr>
              <p:cNvPr id="405" name="Rectangle 4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6" name="Freeform 4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7" name="Freeform 4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8" name="Freeform 4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5" name="Group 234"/>
            <p:cNvGrpSpPr/>
            <p:nvPr/>
          </p:nvGrpSpPr>
          <p:grpSpPr>
            <a:xfrm>
              <a:off x="2660238" y="6134793"/>
              <a:ext cx="471332" cy="494607"/>
              <a:chOff x="-2147732" y="6134793"/>
              <a:chExt cx="471332" cy="494607"/>
            </a:xfrm>
          </p:grpSpPr>
          <p:sp>
            <p:nvSpPr>
              <p:cNvPr id="401" name="Rectangle 4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2" name="Freeform 4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403" name="Freeform 4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4" name="Freeform 4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6" name="Group 235"/>
            <p:cNvGrpSpPr/>
            <p:nvPr/>
          </p:nvGrpSpPr>
          <p:grpSpPr>
            <a:xfrm>
              <a:off x="3127569" y="6134793"/>
              <a:ext cx="471332" cy="494607"/>
              <a:chOff x="-2147732" y="6134793"/>
              <a:chExt cx="471332" cy="494607"/>
            </a:xfrm>
          </p:grpSpPr>
          <p:sp>
            <p:nvSpPr>
              <p:cNvPr id="397" name="Rectangle 3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8" name="Freeform 3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9" name="Freeform 3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0" name="Freeform 3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7" name="Group 236"/>
            <p:cNvGrpSpPr/>
            <p:nvPr/>
          </p:nvGrpSpPr>
          <p:grpSpPr>
            <a:xfrm>
              <a:off x="3598901" y="6134793"/>
              <a:ext cx="471332" cy="494607"/>
              <a:chOff x="-2147732" y="6134793"/>
              <a:chExt cx="471332" cy="494607"/>
            </a:xfrm>
          </p:grpSpPr>
          <p:sp>
            <p:nvSpPr>
              <p:cNvPr id="393" name="Rectangle 3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4" name="Freeform 3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5" name="Freeform 3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6" name="Freeform 3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8" name="Group 237"/>
            <p:cNvGrpSpPr/>
            <p:nvPr/>
          </p:nvGrpSpPr>
          <p:grpSpPr>
            <a:xfrm>
              <a:off x="4060258" y="6134793"/>
              <a:ext cx="471332" cy="494607"/>
              <a:chOff x="-2147732" y="6134793"/>
              <a:chExt cx="471332" cy="494607"/>
            </a:xfrm>
          </p:grpSpPr>
          <p:sp>
            <p:nvSpPr>
              <p:cNvPr id="389" name="Rectangle 3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0" name="Freeform 3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91" name="Freeform 3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92" name="Freeform 3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39" name="Group 238"/>
            <p:cNvGrpSpPr/>
            <p:nvPr/>
          </p:nvGrpSpPr>
          <p:grpSpPr>
            <a:xfrm>
              <a:off x="4537002" y="6134793"/>
              <a:ext cx="471332" cy="494607"/>
              <a:chOff x="-2147732" y="6134793"/>
              <a:chExt cx="471332" cy="494607"/>
            </a:xfrm>
          </p:grpSpPr>
          <p:sp>
            <p:nvSpPr>
              <p:cNvPr id="385" name="Rectangle 3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6" name="Freeform 3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7" name="Freeform 3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8" name="Freeform 3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0" name="Group 239"/>
            <p:cNvGrpSpPr/>
            <p:nvPr/>
          </p:nvGrpSpPr>
          <p:grpSpPr>
            <a:xfrm>
              <a:off x="5008334" y="6134793"/>
              <a:ext cx="471332" cy="494607"/>
              <a:chOff x="-2147732" y="6134793"/>
              <a:chExt cx="471332" cy="494607"/>
            </a:xfrm>
          </p:grpSpPr>
          <p:sp>
            <p:nvSpPr>
              <p:cNvPr id="381" name="Rectangle 3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2" name="Freeform 3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83" name="Freeform 3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4" name="Freeform 3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1" name="Group 240"/>
            <p:cNvGrpSpPr/>
            <p:nvPr/>
          </p:nvGrpSpPr>
          <p:grpSpPr>
            <a:xfrm>
              <a:off x="5487290" y="6134793"/>
              <a:ext cx="471332" cy="494607"/>
              <a:chOff x="-2147732" y="6134793"/>
              <a:chExt cx="471332" cy="494607"/>
            </a:xfrm>
          </p:grpSpPr>
          <p:sp>
            <p:nvSpPr>
              <p:cNvPr id="377" name="Rectangle 3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8" name="Freeform 3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9" name="Freeform 3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0" name="Freeform 3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2" name="Group 241"/>
            <p:cNvGrpSpPr/>
            <p:nvPr/>
          </p:nvGrpSpPr>
          <p:grpSpPr>
            <a:xfrm>
              <a:off x="5958622" y="6134793"/>
              <a:ext cx="471332" cy="494607"/>
              <a:chOff x="-2147732" y="6134793"/>
              <a:chExt cx="471332" cy="494607"/>
            </a:xfrm>
          </p:grpSpPr>
          <p:sp>
            <p:nvSpPr>
              <p:cNvPr id="373" name="Rectangle 3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4" name="Freeform 3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5" name="Freeform 3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6" name="Freeform 3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3" name="Group 242"/>
            <p:cNvGrpSpPr/>
            <p:nvPr/>
          </p:nvGrpSpPr>
          <p:grpSpPr>
            <a:xfrm>
              <a:off x="6429954" y="6134793"/>
              <a:ext cx="471332" cy="494607"/>
              <a:chOff x="-2147732" y="6134793"/>
              <a:chExt cx="471332" cy="494607"/>
            </a:xfrm>
          </p:grpSpPr>
          <p:sp>
            <p:nvSpPr>
              <p:cNvPr id="369" name="Rectangle 3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0" name="Freeform 3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71" name="Freeform 3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2" name="Freeform 3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4" name="Group 243"/>
            <p:cNvGrpSpPr/>
            <p:nvPr/>
          </p:nvGrpSpPr>
          <p:grpSpPr>
            <a:xfrm>
              <a:off x="6907244" y="6134793"/>
              <a:ext cx="471332" cy="494607"/>
              <a:chOff x="-2147732" y="6134793"/>
              <a:chExt cx="471332" cy="494607"/>
            </a:xfrm>
          </p:grpSpPr>
          <p:sp>
            <p:nvSpPr>
              <p:cNvPr id="365" name="Rectangle 36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6" name="Freeform 36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7" name="Freeform 36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8" name="Freeform 36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5" name="Group 244"/>
            <p:cNvGrpSpPr/>
            <p:nvPr/>
          </p:nvGrpSpPr>
          <p:grpSpPr>
            <a:xfrm>
              <a:off x="7378576" y="6134793"/>
              <a:ext cx="471332" cy="494607"/>
              <a:chOff x="-2147732" y="6134793"/>
              <a:chExt cx="471332" cy="494607"/>
            </a:xfrm>
          </p:grpSpPr>
          <p:sp>
            <p:nvSpPr>
              <p:cNvPr id="361" name="Rectangle 36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2" name="Freeform 36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63" name="Freeform 36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4" name="Freeform 36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6" name="Group 245"/>
            <p:cNvGrpSpPr/>
            <p:nvPr/>
          </p:nvGrpSpPr>
          <p:grpSpPr>
            <a:xfrm>
              <a:off x="7839933" y="6134793"/>
              <a:ext cx="471332" cy="494607"/>
              <a:chOff x="-2147732" y="6134793"/>
              <a:chExt cx="471332" cy="494607"/>
            </a:xfrm>
          </p:grpSpPr>
          <p:sp>
            <p:nvSpPr>
              <p:cNvPr id="357" name="Rectangle 35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8" name="Freeform 35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9" name="Freeform 35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0" name="Freeform 35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7" name="Group 246"/>
            <p:cNvGrpSpPr/>
            <p:nvPr/>
          </p:nvGrpSpPr>
          <p:grpSpPr>
            <a:xfrm>
              <a:off x="8311265" y="6134793"/>
              <a:ext cx="471332" cy="494607"/>
              <a:chOff x="-2147732" y="6134793"/>
              <a:chExt cx="471332" cy="494607"/>
            </a:xfrm>
          </p:grpSpPr>
          <p:sp>
            <p:nvSpPr>
              <p:cNvPr id="353" name="Rectangle 35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4" name="Freeform 35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5" name="Freeform 35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6" name="Freeform 35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8" name="Group 247"/>
            <p:cNvGrpSpPr/>
            <p:nvPr/>
          </p:nvGrpSpPr>
          <p:grpSpPr>
            <a:xfrm>
              <a:off x="8782597" y="6134793"/>
              <a:ext cx="471332" cy="494607"/>
              <a:chOff x="-2147732" y="6134793"/>
              <a:chExt cx="471332" cy="494607"/>
            </a:xfrm>
          </p:grpSpPr>
          <p:sp>
            <p:nvSpPr>
              <p:cNvPr id="349" name="Rectangle 34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0" name="Freeform 34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51" name="Freeform 35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2" name="Freeform 35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49" name="Group 248"/>
            <p:cNvGrpSpPr/>
            <p:nvPr/>
          </p:nvGrpSpPr>
          <p:grpSpPr>
            <a:xfrm>
              <a:off x="-182093" y="6659822"/>
              <a:ext cx="471332" cy="494607"/>
              <a:chOff x="-2147732" y="6134793"/>
              <a:chExt cx="471332" cy="494607"/>
            </a:xfrm>
          </p:grpSpPr>
          <p:sp>
            <p:nvSpPr>
              <p:cNvPr id="345" name="Rectangle 34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6" name="Freeform 34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7" name="Freeform 34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8" name="Freeform 34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0" name="Group 249"/>
            <p:cNvGrpSpPr/>
            <p:nvPr/>
          </p:nvGrpSpPr>
          <p:grpSpPr>
            <a:xfrm>
              <a:off x="289239" y="6659822"/>
              <a:ext cx="471332" cy="494607"/>
              <a:chOff x="-2147732" y="6134793"/>
              <a:chExt cx="471332" cy="494607"/>
            </a:xfrm>
          </p:grpSpPr>
          <p:sp>
            <p:nvSpPr>
              <p:cNvPr id="341" name="Rectangle 34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2" name="Freeform 34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43" name="Freeform 34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4" name="Freeform 34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1" name="Group 250"/>
            <p:cNvGrpSpPr/>
            <p:nvPr/>
          </p:nvGrpSpPr>
          <p:grpSpPr>
            <a:xfrm>
              <a:off x="761746" y="6659822"/>
              <a:ext cx="471332" cy="494607"/>
              <a:chOff x="-2147732" y="6134793"/>
              <a:chExt cx="471332" cy="494607"/>
            </a:xfrm>
          </p:grpSpPr>
          <p:sp>
            <p:nvSpPr>
              <p:cNvPr id="337" name="Rectangle 33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8" name="Freeform 33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9" name="Freeform 33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0" name="Freeform 33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2" name="Group 251"/>
            <p:cNvGrpSpPr/>
            <p:nvPr/>
          </p:nvGrpSpPr>
          <p:grpSpPr>
            <a:xfrm>
              <a:off x="1242830" y="6659822"/>
              <a:ext cx="471332" cy="494607"/>
              <a:chOff x="-2147732" y="6134793"/>
              <a:chExt cx="471332" cy="494607"/>
            </a:xfrm>
          </p:grpSpPr>
          <p:sp>
            <p:nvSpPr>
              <p:cNvPr id="333" name="Rectangle 33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4" name="Freeform 33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5" name="Freeform 33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6" name="Freeform 33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3" name="Group 252"/>
            <p:cNvGrpSpPr/>
            <p:nvPr/>
          </p:nvGrpSpPr>
          <p:grpSpPr>
            <a:xfrm>
              <a:off x="1717574" y="6659822"/>
              <a:ext cx="471332" cy="494607"/>
              <a:chOff x="-2147732" y="6134793"/>
              <a:chExt cx="471332" cy="494607"/>
            </a:xfrm>
          </p:grpSpPr>
          <p:sp>
            <p:nvSpPr>
              <p:cNvPr id="329" name="Rectangle 32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0" name="Freeform 32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31" name="Freeform 33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2" name="Freeform 33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4" name="Group 253"/>
            <p:cNvGrpSpPr/>
            <p:nvPr/>
          </p:nvGrpSpPr>
          <p:grpSpPr>
            <a:xfrm>
              <a:off x="2188906" y="6659822"/>
              <a:ext cx="471332" cy="494607"/>
              <a:chOff x="-2147732" y="6134793"/>
              <a:chExt cx="471332" cy="494607"/>
            </a:xfrm>
          </p:grpSpPr>
          <p:sp>
            <p:nvSpPr>
              <p:cNvPr id="325" name="Rectangle 32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6" name="Freeform 32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7" name="Freeform 32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8" name="Freeform 32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5" name="Group 254"/>
            <p:cNvGrpSpPr/>
            <p:nvPr/>
          </p:nvGrpSpPr>
          <p:grpSpPr>
            <a:xfrm>
              <a:off x="2660238" y="6659822"/>
              <a:ext cx="471332" cy="494607"/>
              <a:chOff x="-2147732" y="6134793"/>
              <a:chExt cx="471332" cy="494607"/>
            </a:xfrm>
          </p:grpSpPr>
          <p:sp>
            <p:nvSpPr>
              <p:cNvPr id="321" name="Rectangle 32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2" name="Freeform 32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23" name="Freeform 32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4" name="Freeform 32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6" name="Group 255"/>
            <p:cNvGrpSpPr/>
            <p:nvPr/>
          </p:nvGrpSpPr>
          <p:grpSpPr>
            <a:xfrm>
              <a:off x="3127569" y="6659822"/>
              <a:ext cx="471332" cy="494607"/>
              <a:chOff x="-2147732" y="6134793"/>
              <a:chExt cx="471332" cy="494607"/>
            </a:xfrm>
          </p:grpSpPr>
          <p:sp>
            <p:nvSpPr>
              <p:cNvPr id="317" name="Rectangle 31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8" name="Freeform 31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9" name="Freeform 31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0" name="Freeform 31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7" name="Group 256"/>
            <p:cNvGrpSpPr/>
            <p:nvPr/>
          </p:nvGrpSpPr>
          <p:grpSpPr>
            <a:xfrm>
              <a:off x="3598901" y="6659822"/>
              <a:ext cx="471332" cy="494607"/>
              <a:chOff x="-2147732" y="6134793"/>
              <a:chExt cx="471332" cy="494607"/>
            </a:xfrm>
          </p:grpSpPr>
          <p:sp>
            <p:nvSpPr>
              <p:cNvPr id="313" name="Rectangle 31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4" name="Freeform 31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5" name="Freeform 31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6" name="Freeform 31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8" name="Group 257"/>
            <p:cNvGrpSpPr/>
            <p:nvPr/>
          </p:nvGrpSpPr>
          <p:grpSpPr>
            <a:xfrm>
              <a:off x="4060258" y="6659822"/>
              <a:ext cx="471332" cy="494607"/>
              <a:chOff x="-2147732" y="6134793"/>
              <a:chExt cx="471332" cy="494607"/>
            </a:xfrm>
          </p:grpSpPr>
          <p:sp>
            <p:nvSpPr>
              <p:cNvPr id="309" name="Rectangle 30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0" name="Freeform 30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11" name="Freeform 31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2" name="Freeform 31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59" name="Group 258"/>
            <p:cNvGrpSpPr/>
            <p:nvPr/>
          </p:nvGrpSpPr>
          <p:grpSpPr>
            <a:xfrm>
              <a:off x="4537002" y="6659822"/>
              <a:ext cx="471332" cy="494607"/>
              <a:chOff x="-2147732" y="6134793"/>
              <a:chExt cx="471332" cy="494607"/>
            </a:xfrm>
          </p:grpSpPr>
          <p:sp>
            <p:nvSpPr>
              <p:cNvPr id="305" name="Rectangle 30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6" name="Freeform 30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7" name="Freeform 30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8" name="Freeform 30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0" name="Group 259"/>
            <p:cNvGrpSpPr/>
            <p:nvPr/>
          </p:nvGrpSpPr>
          <p:grpSpPr>
            <a:xfrm>
              <a:off x="5008334" y="6659822"/>
              <a:ext cx="471332" cy="494607"/>
              <a:chOff x="-2147732" y="6134793"/>
              <a:chExt cx="471332" cy="494607"/>
            </a:xfrm>
          </p:grpSpPr>
          <p:sp>
            <p:nvSpPr>
              <p:cNvPr id="301" name="Rectangle 30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2" name="Freeform 30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303" name="Freeform 30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4" name="Freeform 30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1" name="Group 260"/>
            <p:cNvGrpSpPr/>
            <p:nvPr/>
          </p:nvGrpSpPr>
          <p:grpSpPr>
            <a:xfrm>
              <a:off x="5487290" y="6659822"/>
              <a:ext cx="471332" cy="494607"/>
              <a:chOff x="-2147732" y="6134793"/>
              <a:chExt cx="471332" cy="494607"/>
            </a:xfrm>
          </p:grpSpPr>
          <p:sp>
            <p:nvSpPr>
              <p:cNvPr id="297" name="Rectangle 29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8" name="Freeform 29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9" name="Freeform 29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0" name="Freeform 29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2" name="Group 261"/>
            <p:cNvGrpSpPr/>
            <p:nvPr/>
          </p:nvGrpSpPr>
          <p:grpSpPr>
            <a:xfrm>
              <a:off x="5958622" y="6659822"/>
              <a:ext cx="471332" cy="494607"/>
              <a:chOff x="-2147732" y="6134793"/>
              <a:chExt cx="471332" cy="494607"/>
            </a:xfrm>
          </p:grpSpPr>
          <p:sp>
            <p:nvSpPr>
              <p:cNvPr id="293" name="Rectangle 29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4" name="Freeform 29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5" name="Freeform 29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6" name="Freeform 29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3" name="Group 262"/>
            <p:cNvGrpSpPr/>
            <p:nvPr/>
          </p:nvGrpSpPr>
          <p:grpSpPr>
            <a:xfrm>
              <a:off x="6429954" y="6659822"/>
              <a:ext cx="471332" cy="494607"/>
              <a:chOff x="-2147732" y="6134793"/>
              <a:chExt cx="471332" cy="494607"/>
            </a:xfrm>
          </p:grpSpPr>
          <p:sp>
            <p:nvSpPr>
              <p:cNvPr id="289" name="Rectangle 28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0" name="Freeform 28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91" name="Freeform 29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2" name="Freeform 29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4" name="Group 263"/>
            <p:cNvGrpSpPr/>
            <p:nvPr/>
          </p:nvGrpSpPr>
          <p:grpSpPr>
            <a:xfrm>
              <a:off x="6907244" y="6659822"/>
              <a:ext cx="471332" cy="494607"/>
              <a:chOff x="-2147732" y="6134793"/>
              <a:chExt cx="471332" cy="494607"/>
            </a:xfrm>
          </p:grpSpPr>
          <p:sp>
            <p:nvSpPr>
              <p:cNvPr id="285" name="Rectangle 284"/>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6" name="Freeform 285"/>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7" name="Freeform 286"/>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8" name="Freeform 287"/>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5" name="Group 264"/>
            <p:cNvGrpSpPr/>
            <p:nvPr/>
          </p:nvGrpSpPr>
          <p:grpSpPr>
            <a:xfrm>
              <a:off x="7378576" y="6659822"/>
              <a:ext cx="471332" cy="494607"/>
              <a:chOff x="-2147732" y="6134793"/>
              <a:chExt cx="471332" cy="494607"/>
            </a:xfrm>
          </p:grpSpPr>
          <p:sp>
            <p:nvSpPr>
              <p:cNvPr id="281" name="Rectangle 280"/>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2" name="Freeform 281"/>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83" name="Freeform 282"/>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4" name="Freeform 283"/>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6" name="Group 265"/>
            <p:cNvGrpSpPr/>
            <p:nvPr/>
          </p:nvGrpSpPr>
          <p:grpSpPr>
            <a:xfrm>
              <a:off x="7839933" y="6659822"/>
              <a:ext cx="471332" cy="494607"/>
              <a:chOff x="-2147732" y="6134793"/>
              <a:chExt cx="471332" cy="494607"/>
            </a:xfrm>
          </p:grpSpPr>
          <p:sp>
            <p:nvSpPr>
              <p:cNvPr id="277" name="Rectangle 276"/>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8" name="Freeform 277"/>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9" name="Freeform 278"/>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0" name="Freeform 279"/>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7" name="Group 266"/>
            <p:cNvGrpSpPr/>
            <p:nvPr/>
          </p:nvGrpSpPr>
          <p:grpSpPr>
            <a:xfrm>
              <a:off x="8311265" y="6659822"/>
              <a:ext cx="471332" cy="494607"/>
              <a:chOff x="-2147732" y="6134793"/>
              <a:chExt cx="471332" cy="494607"/>
            </a:xfrm>
          </p:grpSpPr>
          <p:sp>
            <p:nvSpPr>
              <p:cNvPr id="273" name="Rectangle 272"/>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4" name="Freeform 273"/>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5" name="Freeform 274"/>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6" name="Freeform 275"/>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nvGrpSpPr>
            <p:cNvPr id="268" name="Group 267"/>
            <p:cNvGrpSpPr/>
            <p:nvPr/>
          </p:nvGrpSpPr>
          <p:grpSpPr>
            <a:xfrm>
              <a:off x="8782597" y="6659822"/>
              <a:ext cx="471332" cy="494607"/>
              <a:chOff x="-2147732" y="6134793"/>
              <a:chExt cx="471332" cy="494607"/>
            </a:xfrm>
          </p:grpSpPr>
          <p:sp>
            <p:nvSpPr>
              <p:cNvPr id="269" name="Rectangle 268"/>
              <p:cNvSpPr/>
              <p:nvPr/>
            </p:nvSpPr>
            <p:spPr>
              <a:xfrm>
                <a:off x="-2133600" y="6134793"/>
                <a:ext cx="457200" cy="494607"/>
              </a:xfrm>
              <a:prstGeom prst="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0" name="Freeform 269"/>
              <p:cNvSpPr/>
              <p:nvPr/>
            </p:nvSpPr>
            <p:spPr>
              <a:xfrm>
                <a:off x="-2147732" y="6485590"/>
                <a:ext cx="242732" cy="56526"/>
              </a:xfrm>
              <a:custGeom>
                <a:avLst/>
                <a:gdLst>
                  <a:gd name="connsiteX0" fmla="*/ 0 w 242732"/>
                  <a:gd name="connsiteY0" fmla="*/ 0 h 56526"/>
                  <a:gd name="connsiteX1" fmla="*/ 36576 w 242732"/>
                  <a:gd name="connsiteY1" fmla="*/ 3325 h 56526"/>
                  <a:gd name="connsiteX2" fmla="*/ 46551 w 242732"/>
                  <a:gd name="connsiteY2" fmla="*/ 6650 h 56526"/>
                  <a:gd name="connsiteX3" fmla="*/ 53201 w 242732"/>
                  <a:gd name="connsiteY3" fmla="*/ 16625 h 56526"/>
                  <a:gd name="connsiteX4" fmla="*/ 69827 w 242732"/>
                  <a:gd name="connsiteY4" fmla="*/ 29925 h 56526"/>
                  <a:gd name="connsiteX5" fmla="*/ 76477 w 242732"/>
                  <a:gd name="connsiteY5" fmla="*/ 36576 h 56526"/>
                  <a:gd name="connsiteX6" fmla="*/ 96428 w 242732"/>
                  <a:gd name="connsiteY6" fmla="*/ 43226 h 56526"/>
                  <a:gd name="connsiteX7" fmla="*/ 106403 w 242732"/>
                  <a:gd name="connsiteY7" fmla="*/ 46551 h 56526"/>
                  <a:gd name="connsiteX8" fmla="*/ 149629 w 242732"/>
                  <a:gd name="connsiteY8" fmla="*/ 53201 h 56526"/>
                  <a:gd name="connsiteX9" fmla="*/ 169580 w 242732"/>
                  <a:gd name="connsiteY9" fmla="*/ 56526 h 56526"/>
                  <a:gd name="connsiteX10" fmla="*/ 242732 w 242732"/>
                  <a:gd name="connsiteY10" fmla="*/ 53201 h 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32" h="56526">
                    <a:moveTo>
                      <a:pt x="0" y="0"/>
                    </a:moveTo>
                    <a:cubicBezTo>
                      <a:pt x="12192" y="1108"/>
                      <a:pt x="24457" y="1594"/>
                      <a:pt x="36576" y="3325"/>
                    </a:cubicBezTo>
                    <a:cubicBezTo>
                      <a:pt x="40046" y="3821"/>
                      <a:pt x="43814" y="4461"/>
                      <a:pt x="46551" y="6650"/>
                    </a:cubicBezTo>
                    <a:cubicBezTo>
                      <a:pt x="49671" y="9146"/>
                      <a:pt x="50705" y="13505"/>
                      <a:pt x="53201" y="16625"/>
                    </a:cubicBezTo>
                    <a:cubicBezTo>
                      <a:pt x="60337" y="25545"/>
                      <a:pt x="60227" y="22244"/>
                      <a:pt x="69827" y="29925"/>
                    </a:cubicBezTo>
                    <a:cubicBezTo>
                      <a:pt x="72275" y="31884"/>
                      <a:pt x="73673" y="35174"/>
                      <a:pt x="76477" y="36576"/>
                    </a:cubicBezTo>
                    <a:cubicBezTo>
                      <a:pt x="82747" y="39711"/>
                      <a:pt x="89778" y="41009"/>
                      <a:pt x="96428" y="43226"/>
                    </a:cubicBezTo>
                    <a:cubicBezTo>
                      <a:pt x="99753" y="44334"/>
                      <a:pt x="102946" y="45975"/>
                      <a:pt x="106403" y="46551"/>
                    </a:cubicBezTo>
                    <a:cubicBezTo>
                      <a:pt x="156152" y="54843"/>
                      <a:pt x="94024" y="44647"/>
                      <a:pt x="149629" y="53201"/>
                    </a:cubicBezTo>
                    <a:cubicBezTo>
                      <a:pt x="156293" y="54226"/>
                      <a:pt x="162930" y="55418"/>
                      <a:pt x="169580" y="56526"/>
                    </a:cubicBezTo>
                    <a:cubicBezTo>
                      <a:pt x="213826" y="51610"/>
                      <a:pt x="189469" y="53201"/>
                      <a:pt x="242732" y="53201"/>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effectLst>
                    <a:outerShdw blurRad="38100" dist="38100" dir="2700000" algn="tl">
                      <a:srgbClr val="000000">
                        <a:alpha val="43137"/>
                      </a:srgbClr>
                    </a:outerShdw>
                  </a:effectLst>
                </a:endParaRPr>
              </a:p>
            </p:txBody>
          </p:sp>
          <p:sp>
            <p:nvSpPr>
              <p:cNvPr id="271" name="Freeform 270"/>
              <p:cNvSpPr/>
              <p:nvPr/>
            </p:nvSpPr>
            <p:spPr>
              <a:xfrm>
                <a:off x="-1842655" y="6281097"/>
                <a:ext cx="156280" cy="13300"/>
              </a:xfrm>
              <a:custGeom>
                <a:avLst/>
                <a:gdLst>
                  <a:gd name="connsiteX0" fmla="*/ 0 w 156280"/>
                  <a:gd name="connsiteY0" fmla="*/ 13300 h 13300"/>
                  <a:gd name="connsiteX1" fmla="*/ 103078 w 156280"/>
                  <a:gd name="connsiteY1" fmla="*/ 3325 h 13300"/>
                  <a:gd name="connsiteX2" fmla="*/ 116379 w 156280"/>
                  <a:gd name="connsiteY2" fmla="*/ 0 h 13300"/>
                  <a:gd name="connsiteX3" fmla="*/ 156280 w 156280"/>
                  <a:gd name="connsiteY3" fmla="*/ 3325 h 13300"/>
                </a:gdLst>
                <a:ahLst/>
                <a:cxnLst>
                  <a:cxn ang="0">
                    <a:pos x="connsiteX0" y="connsiteY0"/>
                  </a:cxn>
                  <a:cxn ang="0">
                    <a:pos x="connsiteX1" y="connsiteY1"/>
                  </a:cxn>
                  <a:cxn ang="0">
                    <a:pos x="connsiteX2" y="connsiteY2"/>
                  </a:cxn>
                  <a:cxn ang="0">
                    <a:pos x="connsiteX3" y="connsiteY3"/>
                  </a:cxn>
                </a:cxnLst>
                <a:rect l="l" t="t" r="r" b="b"/>
                <a:pathLst>
                  <a:path w="156280" h="13300">
                    <a:moveTo>
                      <a:pt x="0" y="13300"/>
                    </a:moveTo>
                    <a:cubicBezTo>
                      <a:pt x="65237" y="3981"/>
                      <a:pt x="30904" y="7570"/>
                      <a:pt x="103078" y="3325"/>
                    </a:cubicBezTo>
                    <a:cubicBezTo>
                      <a:pt x="107512" y="2217"/>
                      <a:pt x="111809" y="0"/>
                      <a:pt x="116379" y="0"/>
                    </a:cubicBezTo>
                    <a:cubicBezTo>
                      <a:pt x="129725" y="0"/>
                      <a:pt x="156280" y="3325"/>
                      <a:pt x="156280" y="3325"/>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2" name="Freeform 271"/>
              <p:cNvSpPr/>
              <p:nvPr/>
            </p:nvSpPr>
            <p:spPr>
              <a:xfrm>
                <a:off x="-1905000" y="6146014"/>
                <a:ext cx="76478" cy="472163"/>
              </a:xfrm>
              <a:custGeom>
                <a:avLst/>
                <a:gdLst>
                  <a:gd name="connsiteX0" fmla="*/ 66502 w 76478"/>
                  <a:gd name="connsiteY0" fmla="*/ 0 h 472163"/>
                  <a:gd name="connsiteX1" fmla="*/ 73152 w 76478"/>
                  <a:gd name="connsiteY1" fmla="*/ 93102 h 472163"/>
                  <a:gd name="connsiteX2" fmla="*/ 76478 w 76478"/>
                  <a:gd name="connsiteY2" fmla="*/ 113053 h 472163"/>
                  <a:gd name="connsiteX3" fmla="*/ 73152 w 76478"/>
                  <a:gd name="connsiteY3" fmla="*/ 142979 h 472163"/>
                  <a:gd name="connsiteX4" fmla="*/ 69827 w 76478"/>
                  <a:gd name="connsiteY4" fmla="*/ 152954 h 472163"/>
                  <a:gd name="connsiteX5" fmla="*/ 73152 w 76478"/>
                  <a:gd name="connsiteY5" fmla="*/ 232756 h 472163"/>
                  <a:gd name="connsiteX6" fmla="*/ 69827 w 76478"/>
                  <a:gd name="connsiteY6" fmla="*/ 246057 h 472163"/>
                  <a:gd name="connsiteX7" fmla="*/ 53202 w 76478"/>
                  <a:gd name="connsiteY7" fmla="*/ 266007 h 472163"/>
                  <a:gd name="connsiteX8" fmla="*/ 43227 w 76478"/>
                  <a:gd name="connsiteY8" fmla="*/ 282633 h 472163"/>
                  <a:gd name="connsiteX9" fmla="*/ 39902 w 76478"/>
                  <a:gd name="connsiteY9" fmla="*/ 292608 h 472163"/>
                  <a:gd name="connsiteX10" fmla="*/ 33251 w 76478"/>
                  <a:gd name="connsiteY10" fmla="*/ 299258 h 472163"/>
                  <a:gd name="connsiteX11" fmla="*/ 19951 w 76478"/>
                  <a:gd name="connsiteY11" fmla="*/ 315884 h 472163"/>
                  <a:gd name="connsiteX12" fmla="*/ 16626 w 76478"/>
                  <a:gd name="connsiteY12" fmla="*/ 332509 h 472163"/>
                  <a:gd name="connsiteX13" fmla="*/ 13301 w 76478"/>
                  <a:gd name="connsiteY13" fmla="*/ 375735 h 472163"/>
                  <a:gd name="connsiteX14" fmla="*/ 3326 w 76478"/>
                  <a:gd name="connsiteY14" fmla="*/ 382385 h 472163"/>
                  <a:gd name="connsiteX15" fmla="*/ 0 w 76478"/>
                  <a:gd name="connsiteY15" fmla="*/ 392361 h 472163"/>
                  <a:gd name="connsiteX16" fmla="*/ 3326 w 76478"/>
                  <a:gd name="connsiteY16" fmla="*/ 422286 h 472163"/>
                  <a:gd name="connsiteX17" fmla="*/ 9976 w 76478"/>
                  <a:gd name="connsiteY17" fmla="*/ 452212 h 472163"/>
                  <a:gd name="connsiteX18" fmla="*/ 9976 w 76478"/>
                  <a:gd name="connsiteY18" fmla="*/ 472163 h 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78" h="472163">
                    <a:moveTo>
                      <a:pt x="66502" y="0"/>
                    </a:moveTo>
                    <a:cubicBezTo>
                      <a:pt x="74843" y="50047"/>
                      <a:pt x="65888" y="-8582"/>
                      <a:pt x="73152" y="93102"/>
                    </a:cubicBezTo>
                    <a:cubicBezTo>
                      <a:pt x="73632" y="99827"/>
                      <a:pt x="75369" y="106403"/>
                      <a:pt x="76478" y="113053"/>
                    </a:cubicBezTo>
                    <a:cubicBezTo>
                      <a:pt x="75369" y="123028"/>
                      <a:pt x="74802" y="133079"/>
                      <a:pt x="73152" y="142979"/>
                    </a:cubicBezTo>
                    <a:cubicBezTo>
                      <a:pt x="72576" y="146436"/>
                      <a:pt x="69827" y="149449"/>
                      <a:pt x="69827" y="152954"/>
                    </a:cubicBezTo>
                    <a:cubicBezTo>
                      <a:pt x="69827" y="179578"/>
                      <a:pt x="72044" y="206155"/>
                      <a:pt x="73152" y="232756"/>
                    </a:cubicBezTo>
                    <a:cubicBezTo>
                      <a:pt x="72044" y="237190"/>
                      <a:pt x="71627" y="241856"/>
                      <a:pt x="69827" y="246057"/>
                    </a:cubicBezTo>
                    <a:cubicBezTo>
                      <a:pt x="66355" y="254158"/>
                      <a:pt x="59193" y="260016"/>
                      <a:pt x="53202" y="266007"/>
                    </a:cubicBezTo>
                    <a:cubicBezTo>
                      <a:pt x="43783" y="294263"/>
                      <a:pt x="56919" y="259811"/>
                      <a:pt x="43227" y="282633"/>
                    </a:cubicBezTo>
                    <a:cubicBezTo>
                      <a:pt x="41424" y="285638"/>
                      <a:pt x="41705" y="289603"/>
                      <a:pt x="39902" y="292608"/>
                    </a:cubicBezTo>
                    <a:cubicBezTo>
                      <a:pt x="38289" y="295296"/>
                      <a:pt x="35210" y="296810"/>
                      <a:pt x="33251" y="299258"/>
                    </a:cubicBezTo>
                    <a:cubicBezTo>
                      <a:pt x="16462" y="320243"/>
                      <a:pt x="36017" y="299816"/>
                      <a:pt x="19951" y="315884"/>
                    </a:cubicBezTo>
                    <a:cubicBezTo>
                      <a:pt x="18843" y="321426"/>
                      <a:pt x="17250" y="326892"/>
                      <a:pt x="16626" y="332509"/>
                    </a:cubicBezTo>
                    <a:cubicBezTo>
                      <a:pt x="15030" y="346872"/>
                      <a:pt x="17024" y="361772"/>
                      <a:pt x="13301" y="375735"/>
                    </a:cubicBezTo>
                    <a:cubicBezTo>
                      <a:pt x="12271" y="379596"/>
                      <a:pt x="6651" y="380168"/>
                      <a:pt x="3326" y="382385"/>
                    </a:cubicBezTo>
                    <a:cubicBezTo>
                      <a:pt x="2217" y="385710"/>
                      <a:pt x="0" y="388856"/>
                      <a:pt x="0" y="392361"/>
                    </a:cubicBezTo>
                    <a:cubicBezTo>
                      <a:pt x="0" y="402397"/>
                      <a:pt x="1800" y="412366"/>
                      <a:pt x="3326" y="422286"/>
                    </a:cubicBezTo>
                    <a:cubicBezTo>
                      <a:pt x="6078" y="440171"/>
                      <a:pt x="8158" y="432217"/>
                      <a:pt x="9976" y="452212"/>
                    </a:cubicBezTo>
                    <a:cubicBezTo>
                      <a:pt x="10578" y="458835"/>
                      <a:pt x="9976" y="465513"/>
                      <a:pt x="9976" y="472163"/>
                    </a:cubicBezTo>
                  </a:path>
                </a:pathLst>
              </a:cu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bg1"/>
                  </a:solidFill>
                </a:endParaRPr>
              </a:p>
            </p:txBody>
          </p:sp>
        </p:grpSp>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268288" y="2190750"/>
            <a:ext cx="6337300" cy="708025"/>
          </a:xfrm>
          <a:prstGeom prst="rect">
            <a:avLst/>
          </a:prstGeom>
          <a:noFill/>
        </p:spPr>
        <p:txBody>
          <a:bodyPr>
            <a:spAutoFit/>
          </a:bodyPr>
          <a:lstStyle/>
          <a:p>
            <a:pPr fontAlgn="auto">
              <a:spcBef>
                <a:spcPts val="0"/>
              </a:spcBef>
              <a:spcAft>
                <a:spcPts val="0"/>
              </a:spcAft>
              <a:defRPr/>
            </a:pPr>
            <a:r>
              <a:rPr lang="en-CA" sz="4000" b="1" dirty="0">
                <a:solidFill>
                  <a:schemeClr val="accent4"/>
                </a:solidFill>
                <a:effectLst>
                  <a:outerShdw blurRad="38100" dist="38100" dir="2700000" algn="tl">
                    <a:srgbClr val="000000">
                      <a:alpha val="43137"/>
                    </a:srgbClr>
                  </a:outerShdw>
                </a:effectLst>
                <a:latin typeface="+mn-lt"/>
                <a:ea typeface="+mn-ea"/>
                <a:cs typeface="+mn-cs"/>
              </a:rPr>
              <a:t>Role Playing Games (RPGS)</a:t>
            </a:r>
          </a:p>
        </p:txBody>
      </p:sp>
      <p:sp>
        <p:nvSpPr>
          <p:cNvPr id="6" name="TextBox 5"/>
          <p:cNvSpPr txBox="1"/>
          <p:nvPr/>
        </p:nvSpPr>
        <p:spPr>
          <a:xfrm>
            <a:off x="7085013" y="2190750"/>
            <a:ext cx="1700212" cy="708025"/>
          </a:xfrm>
          <a:prstGeom prst="rect">
            <a:avLst/>
          </a:prstGeom>
          <a:noFill/>
        </p:spPr>
        <p:txBody>
          <a:bodyPr>
            <a:spAutoFit/>
          </a:bodyPr>
          <a:lstStyle/>
          <a:p>
            <a:pPr fontAlgn="auto">
              <a:spcBef>
                <a:spcPts val="0"/>
              </a:spcBef>
              <a:spcAft>
                <a:spcPts val="0"/>
              </a:spcAft>
              <a:defRPr/>
            </a:pPr>
            <a:r>
              <a:rPr lang="en-CA" sz="4000" b="1" dirty="0">
                <a:solidFill>
                  <a:schemeClr val="accent6"/>
                </a:solidFill>
                <a:effectLst>
                  <a:outerShdw blurRad="38100" dist="38100" dir="2700000" algn="tl">
                    <a:srgbClr val="000000">
                      <a:alpha val="43137"/>
                    </a:srgbClr>
                  </a:outerShdw>
                </a:effectLst>
                <a:latin typeface="+mn-lt"/>
                <a:ea typeface="+mn-ea"/>
                <a:cs typeface="+mn-cs"/>
              </a:rPr>
              <a:t>Puzzle</a:t>
            </a:r>
          </a:p>
        </p:txBody>
      </p:sp>
      <p:sp>
        <p:nvSpPr>
          <p:cNvPr id="7" name="TextBox 6"/>
          <p:cNvSpPr txBox="1"/>
          <p:nvPr/>
        </p:nvSpPr>
        <p:spPr>
          <a:xfrm>
            <a:off x="268288" y="3121025"/>
            <a:ext cx="3979862" cy="708025"/>
          </a:xfrm>
          <a:prstGeom prst="rect">
            <a:avLst/>
          </a:prstGeom>
          <a:noFill/>
        </p:spPr>
        <p:txBody>
          <a:bodyPr>
            <a:spAutoFit/>
          </a:bodyPr>
          <a:lstStyle/>
          <a:p>
            <a:pPr fontAlgn="auto">
              <a:spcBef>
                <a:spcPts val="0"/>
              </a:spcBef>
              <a:spcAft>
                <a:spcPts val="0"/>
              </a:spcAft>
              <a:defRPr/>
            </a:pPr>
            <a:r>
              <a:rPr lang="en-CA" sz="4000" b="1" dirty="0">
                <a:solidFill>
                  <a:schemeClr val="accent5"/>
                </a:solidFill>
                <a:effectLst>
                  <a:outerShdw blurRad="38100" dist="38100" dir="2700000" algn="tl">
                    <a:srgbClr val="000000">
                      <a:alpha val="43137"/>
                    </a:srgbClr>
                  </a:outerShdw>
                </a:effectLst>
                <a:latin typeface="+mn-lt"/>
                <a:ea typeface="+mn-ea"/>
                <a:cs typeface="+mn-cs"/>
              </a:rPr>
              <a:t>Survival Horror</a:t>
            </a:r>
          </a:p>
        </p:txBody>
      </p:sp>
      <p:sp>
        <p:nvSpPr>
          <p:cNvPr id="8" name="TextBox 7"/>
          <p:cNvSpPr txBox="1"/>
          <p:nvPr/>
        </p:nvSpPr>
        <p:spPr>
          <a:xfrm>
            <a:off x="2868613" y="4051300"/>
            <a:ext cx="6292850" cy="708025"/>
          </a:xfrm>
          <a:prstGeom prst="rect">
            <a:avLst/>
          </a:prstGeom>
          <a:noFill/>
        </p:spPr>
        <p:txBody>
          <a:bodyPr>
            <a:spAutoFit/>
          </a:bodyPr>
          <a:lstStyle/>
          <a:p>
            <a:pPr fontAlgn="auto">
              <a:spcBef>
                <a:spcPts val="0"/>
              </a:spcBef>
              <a:spcAft>
                <a:spcPts val="0"/>
              </a:spcAft>
              <a:defRPr/>
            </a:pPr>
            <a:r>
              <a:rPr lang="en-CA" sz="4000" b="1" dirty="0">
                <a:solidFill>
                  <a:schemeClr val="accent3"/>
                </a:solidFill>
                <a:effectLst>
                  <a:outerShdw blurRad="38100" dist="38100" dir="2700000" algn="tl">
                    <a:srgbClr val="000000">
                      <a:alpha val="43137"/>
                    </a:srgbClr>
                  </a:outerShdw>
                </a:effectLst>
                <a:latin typeface="+mn-lt"/>
                <a:ea typeface="+mn-ea"/>
                <a:cs typeface="+mn-cs"/>
              </a:rPr>
              <a:t>First Person Shooters (FPS)</a:t>
            </a:r>
          </a:p>
        </p:txBody>
      </p:sp>
      <p:sp>
        <p:nvSpPr>
          <p:cNvPr id="9" name="TextBox 8"/>
          <p:cNvSpPr txBox="1"/>
          <p:nvPr/>
        </p:nvSpPr>
        <p:spPr>
          <a:xfrm>
            <a:off x="268288" y="4051300"/>
            <a:ext cx="2538412" cy="708025"/>
          </a:xfrm>
          <a:prstGeom prst="rect">
            <a:avLst/>
          </a:prstGeom>
          <a:noFill/>
        </p:spPr>
        <p:txBody>
          <a:bodyPr>
            <a:spAutoFit/>
          </a:bodyPr>
          <a:lstStyle/>
          <a:p>
            <a:pPr fontAlgn="auto">
              <a:spcBef>
                <a:spcPts val="0"/>
              </a:spcBef>
              <a:spcAft>
                <a:spcPts val="0"/>
              </a:spcAft>
              <a:defRPr/>
            </a:pPr>
            <a:r>
              <a:rPr lang="en-CA" sz="4000" b="1" dirty="0">
                <a:solidFill>
                  <a:schemeClr val="accent2"/>
                </a:solidFill>
                <a:effectLst>
                  <a:outerShdw blurRad="38100" dist="38100" dir="2700000" algn="tl">
                    <a:srgbClr val="000000">
                      <a:alpha val="43137"/>
                    </a:srgbClr>
                  </a:outerShdw>
                </a:effectLst>
                <a:latin typeface="+mn-lt"/>
                <a:ea typeface="+mn-ea"/>
                <a:cs typeface="+mn-cs"/>
              </a:rPr>
              <a:t>Adventure</a:t>
            </a:r>
          </a:p>
        </p:txBody>
      </p:sp>
      <p:sp>
        <p:nvSpPr>
          <p:cNvPr id="10" name="TextBox 9"/>
          <p:cNvSpPr txBox="1"/>
          <p:nvPr/>
        </p:nvSpPr>
        <p:spPr>
          <a:xfrm>
            <a:off x="4043363" y="3121025"/>
            <a:ext cx="2689225" cy="708025"/>
          </a:xfrm>
          <a:prstGeom prst="rect">
            <a:avLst/>
          </a:prstGeom>
          <a:noFill/>
        </p:spPr>
        <p:txBody>
          <a:bodyPr>
            <a:spAutoFit/>
          </a:bodyPr>
          <a:lstStyle/>
          <a:p>
            <a:pPr fontAlgn="auto">
              <a:spcBef>
                <a:spcPts val="0"/>
              </a:spcBef>
              <a:spcAft>
                <a:spcPts val="0"/>
              </a:spcAft>
              <a:defRPr/>
            </a:pPr>
            <a:r>
              <a:rPr lang="en-CA" sz="4000" b="1" dirty="0" err="1">
                <a:solidFill>
                  <a:schemeClr val="tx2">
                    <a:lumMod val="40000"/>
                    <a:lumOff val="60000"/>
                  </a:schemeClr>
                </a:solidFill>
                <a:effectLst>
                  <a:outerShdw blurRad="38100" dist="38100" dir="2700000" algn="tl">
                    <a:srgbClr val="000000">
                      <a:alpha val="43137"/>
                    </a:srgbClr>
                  </a:outerShdw>
                </a:effectLst>
                <a:latin typeface="+mn-lt"/>
                <a:ea typeface="+mn-ea"/>
                <a:cs typeface="+mn-cs"/>
              </a:rPr>
              <a:t>Platformer</a:t>
            </a:r>
            <a:endParaRPr lang="en-CA" sz="4000" b="1" dirty="0">
              <a:solidFill>
                <a:schemeClr val="tx2">
                  <a:lumMod val="40000"/>
                  <a:lumOff val="60000"/>
                </a:schemeClr>
              </a:solidFill>
              <a:effectLst>
                <a:outerShdw blurRad="38100" dist="38100" dir="2700000" algn="tl">
                  <a:srgbClr val="000000">
                    <a:alpha val="43137"/>
                  </a:srgbClr>
                </a:outerShdw>
              </a:effectLst>
              <a:latin typeface="+mn-lt"/>
              <a:ea typeface="+mn-ea"/>
              <a:cs typeface="+mn-cs"/>
            </a:endParaRPr>
          </a:p>
        </p:txBody>
      </p:sp>
      <p:sp>
        <p:nvSpPr>
          <p:cNvPr id="11" name="TextBox 10"/>
          <p:cNvSpPr txBox="1"/>
          <p:nvPr/>
        </p:nvSpPr>
        <p:spPr>
          <a:xfrm>
            <a:off x="6869113" y="3121025"/>
            <a:ext cx="1663700" cy="708025"/>
          </a:xfrm>
          <a:prstGeom prst="rect">
            <a:avLst/>
          </a:prstGeom>
          <a:noFill/>
        </p:spPr>
        <p:txBody>
          <a:bodyPr>
            <a:spAutoFit/>
          </a:bodyPr>
          <a:lstStyle/>
          <a:p>
            <a:pPr fontAlgn="auto">
              <a:spcBef>
                <a:spcPts val="0"/>
              </a:spcBef>
              <a:spcAft>
                <a:spcPts val="0"/>
              </a:spcAft>
              <a:defRPr/>
            </a:pPr>
            <a:r>
              <a:rPr lang="en-CA" sz="4000" b="1" dirty="0">
                <a:solidFill>
                  <a:schemeClr val="accent1"/>
                </a:solidFill>
                <a:effectLst>
                  <a:outerShdw blurRad="38100" dist="38100" dir="2700000" algn="tl">
                    <a:srgbClr val="000000">
                      <a:alpha val="43137"/>
                    </a:srgbClr>
                  </a:outerShdw>
                </a:effectLst>
                <a:latin typeface="+mn-lt"/>
                <a:ea typeface="+mn-ea"/>
                <a:cs typeface="+mn-cs"/>
              </a:rPr>
              <a:t>Sports</a:t>
            </a:r>
          </a:p>
        </p:txBody>
      </p:sp>
      <p:sp>
        <p:nvSpPr>
          <p:cNvPr id="12" name="TextBox 11"/>
          <p:cNvSpPr txBox="1"/>
          <p:nvPr/>
        </p:nvSpPr>
        <p:spPr>
          <a:xfrm>
            <a:off x="2868613" y="4981575"/>
            <a:ext cx="2133600" cy="708025"/>
          </a:xfrm>
          <a:prstGeom prst="rect">
            <a:avLst/>
          </a:prstGeom>
          <a:noFill/>
        </p:spPr>
        <p:txBody>
          <a:bodyPr>
            <a:spAutoFit/>
          </a:bodyPr>
          <a:lstStyle/>
          <a:p>
            <a:pPr fontAlgn="auto">
              <a:spcBef>
                <a:spcPts val="0"/>
              </a:spcBef>
              <a:spcAft>
                <a:spcPts val="0"/>
              </a:spcAft>
              <a:defRPr/>
            </a:pPr>
            <a:r>
              <a:rPr lang="en-CA" sz="4000" b="1" dirty="0">
                <a:solidFill>
                  <a:schemeClr val="accent6"/>
                </a:solidFill>
                <a:effectLst>
                  <a:outerShdw blurRad="38100" dist="38100" dir="2700000" algn="tl">
                    <a:srgbClr val="000000">
                      <a:alpha val="43137"/>
                    </a:srgbClr>
                  </a:outerShdw>
                </a:effectLst>
                <a:latin typeface="+mn-lt"/>
                <a:ea typeface="+mn-ea"/>
                <a:cs typeface="+mn-cs"/>
              </a:rPr>
              <a:t>Strategy</a:t>
            </a:r>
          </a:p>
        </p:txBody>
      </p:sp>
      <p:sp>
        <p:nvSpPr>
          <p:cNvPr id="13" name="TextBox 12"/>
          <p:cNvSpPr txBox="1"/>
          <p:nvPr/>
        </p:nvSpPr>
        <p:spPr>
          <a:xfrm>
            <a:off x="552450" y="4981575"/>
            <a:ext cx="2347913" cy="708025"/>
          </a:xfrm>
          <a:prstGeom prst="rect">
            <a:avLst/>
          </a:prstGeom>
          <a:noFill/>
        </p:spPr>
        <p:txBody>
          <a:bodyPr>
            <a:spAutoFit/>
          </a:bodyPr>
          <a:lstStyle/>
          <a:p>
            <a:pPr fontAlgn="auto">
              <a:spcBef>
                <a:spcPts val="0"/>
              </a:spcBef>
              <a:spcAft>
                <a:spcPts val="0"/>
              </a:spcAft>
              <a:defRPr/>
            </a:pPr>
            <a:r>
              <a:rPr lang="en-CA" sz="4000" b="1" dirty="0">
                <a:solidFill>
                  <a:schemeClr val="accent4"/>
                </a:solidFill>
                <a:effectLst>
                  <a:outerShdw blurRad="38100" dist="38100" dir="2700000" algn="tl">
                    <a:srgbClr val="000000">
                      <a:alpha val="43137"/>
                    </a:srgbClr>
                  </a:outerShdw>
                </a:effectLst>
                <a:latin typeface="+mn-lt"/>
                <a:ea typeface="+mn-ea"/>
                <a:cs typeface="+mn-cs"/>
              </a:rPr>
              <a:t>Fighting</a:t>
            </a:r>
          </a:p>
        </p:txBody>
      </p:sp>
      <p:sp>
        <p:nvSpPr>
          <p:cNvPr id="14" name="TextBox 13"/>
          <p:cNvSpPr txBox="1"/>
          <p:nvPr/>
        </p:nvSpPr>
        <p:spPr>
          <a:xfrm>
            <a:off x="5078413" y="4997450"/>
            <a:ext cx="3454400" cy="708025"/>
          </a:xfrm>
          <a:prstGeom prst="rect">
            <a:avLst/>
          </a:prstGeom>
          <a:noFill/>
        </p:spPr>
        <p:txBody>
          <a:bodyPr>
            <a:spAutoFit/>
          </a:bodyPr>
          <a:lstStyle/>
          <a:p>
            <a:pPr fontAlgn="auto">
              <a:spcBef>
                <a:spcPts val="0"/>
              </a:spcBef>
              <a:spcAft>
                <a:spcPts val="0"/>
              </a:spcAft>
              <a:defRPr/>
            </a:pPr>
            <a:r>
              <a:rPr lang="en-CA" sz="4000" b="1" dirty="0">
                <a:solidFill>
                  <a:schemeClr val="tx2">
                    <a:lumMod val="40000"/>
                    <a:lumOff val="60000"/>
                  </a:schemeClr>
                </a:solidFill>
                <a:effectLst>
                  <a:outerShdw blurRad="38100" dist="38100" dir="2700000" algn="tl">
                    <a:srgbClr val="000000">
                      <a:alpha val="43137"/>
                    </a:srgbClr>
                  </a:outerShdw>
                </a:effectLst>
                <a:latin typeface="+mn-lt"/>
                <a:ea typeface="+mn-ea"/>
                <a:cs typeface="+mn-cs"/>
              </a:rPr>
              <a:t>Rhythm/Music</a:t>
            </a:r>
          </a:p>
        </p:txBody>
      </p:sp>
      <p:sp>
        <p:nvSpPr>
          <p:cNvPr id="15" name="TextBox 14"/>
          <p:cNvSpPr txBox="1"/>
          <p:nvPr/>
        </p:nvSpPr>
        <p:spPr>
          <a:xfrm>
            <a:off x="0" y="1260475"/>
            <a:ext cx="9144000" cy="708025"/>
          </a:xfrm>
          <a:prstGeom prst="rect">
            <a:avLst/>
          </a:prstGeom>
          <a:noFill/>
        </p:spPr>
        <p:txBody>
          <a:bodyPr>
            <a:spAutoFit/>
          </a:bodyPr>
          <a:lstStyle/>
          <a:p>
            <a:pPr algn="ctr" fontAlgn="auto">
              <a:spcBef>
                <a:spcPts val="0"/>
              </a:spcBef>
              <a:spcAft>
                <a:spcPts val="0"/>
              </a:spcAft>
              <a:defRPr/>
            </a:pPr>
            <a:r>
              <a:rPr lang="en-CA" sz="4000" b="1" dirty="0">
                <a:solidFill>
                  <a:schemeClr val="accent3"/>
                </a:solidFill>
                <a:effectLst>
                  <a:outerShdw blurRad="38100" dist="38100" dir="2700000" algn="tl">
                    <a:srgbClr val="000000">
                      <a:alpha val="43137"/>
                    </a:srgbClr>
                  </a:outerShdw>
                </a:effectLst>
                <a:latin typeface="+mn-lt"/>
                <a:ea typeface="+mn-ea"/>
                <a:cs typeface="+mn-cs"/>
              </a:rPr>
              <a:t>Massively Multiplayer Online (MMO)</a:t>
            </a:r>
          </a:p>
        </p:txBody>
      </p:sp>
      <p:sp>
        <p:nvSpPr>
          <p:cNvPr id="16" name="TextBox 15"/>
          <p:cNvSpPr txBox="1"/>
          <p:nvPr/>
        </p:nvSpPr>
        <p:spPr>
          <a:xfrm>
            <a:off x="733425" y="331788"/>
            <a:ext cx="2166938" cy="706437"/>
          </a:xfrm>
          <a:prstGeom prst="rect">
            <a:avLst/>
          </a:prstGeom>
          <a:noFill/>
        </p:spPr>
        <p:txBody>
          <a:bodyPr>
            <a:spAutoFit/>
          </a:bodyPr>
          <a:lstStyle/>
          <a:p>
            <a:pPr fontAlgn="auto">
              <a:spcBef>
                <a:spcPts val="0"/>
              </a:spcBef>
              <a:spcAft>
                <a:spcPts val="0"/>
              </a:spcAft>
              <a:defRPr/>
            </a:pPr>
            <a:r>
              <a:rPr lang="en-CA" sz="4000" b="1" dirty="0">
                <a:solidFill>
                  <a:schemeClr val="tx2">
                    <a:lumMod val="40000"/>
                    <a:lumOff val="60000"/>
                  </a:schemeClr>
                </a:solidFill>
                <a:effectLst>
                  <a:outerShdw blurRad="38100" dist="38100" dir="2700000" algn="tl">
                    <a:srgbClr val="000000">
                      <a:alpha val="43137"/>
                    </a:srgbClr>
                  </a:outerShdw>
                </a:effectLst>
                <a:latin typeface="+mn-lt"/>
                <a:ea typeface="+mn-ea"/>
                <a:cs typeface="+mn-cs"/>
              </a:rPr>
              <a:t>Shooter</a:t>
            </a:r>
          </a:p>
        </p:txBody>
      </p:sp>
      <p:sp>
        <p:nvSpPr>
          <p:cNvPr id="17" name="TextBox 16"/>
          <p:cNvSpPr txBox="1"/>
          <p:nvPr/>
        </p:nvSpPr>
        <p:spPr>
          <a:xfrm>
            <a:off x="741363" y="5911850"/>
            <a:ext cx="2695575" cy="708025"/>
          </a:xfrm>
          <a:prstGeom prst="rect">
            <a:avLst/>
          </a:prstGeom>
          <a:noFill/>
        </p:spPr>
        <p:txBody>
          <a:bodyPr>
            <a:spAutoFit/>
          </a:bodyPr>
          <a:lstStyle/>
          <a:p>
            <a:pPr fontAlgn="auto">
              <a:spcBef>
                <a:spcPts val="0"/>
              </a:spcBef>
              <a:spcAft>
                <a:spcPts val="0"/>
              </a:spcAft>
              <a:defRPr/>
            </a:pPr>
            <a:r>
              <a:rPr lang="en-CA" sz="4000" b="1" dirty="0">
                <a:solidFill>
                  <a:schemeClr val="accent1"/>
                </a:solidFill>
                <a:effectLst>
                  <a:outerShdw blurRad="38100" dist="38100" dir="2700000" algn="tl">
                    <a:srgbClr val="000000">
                      <a:alpha val="43137"/>
                    </a:srgbClr>
                  </a:outerShdw>
                </a:effectLst>
                <a:latin typeface="+mn-lt"/>
                <a:ea typeface="+mn-ea"/>
                <a:cs typeface="+mn-cs"/>
              </a:rPr>
              <a:t>Simulation</a:t>
            </a:r>
          </a:p>
        </p:txBody>
      </p:sp>
      <p:sp>
        <p:nvSpPr>
          <p:cNvPr id="18" name="TextBox 17"/>
          <p:cNvSpPr txBox="1"/>
          <p:nvPr/>
        </p:nvSpPr>
        <p:spPr>
          <a:xfrm>
            <a:off x="3733800" y="5911850"/>
            <a:ext cx="1654175" cy="708025"/>
          </a:xfrm>
          <a:prstGeom prst="rect">
            <a:avLst/>
          </a:prstGeom>
          <a:noFill/>
        </p:spPr>
        <p:txBody>
          <a:bodyPr>
            <a:spAutoFit/>
          </a:bodyPr>
          <a:lstStyle/>
          <a:p>
            <a:pPr fontAlgn="auto">
              <a:spcBef>
                <a:spcPts val="0"/>
              </a:spcBef>
              <a:spcAft>
                <a:spcPts val="0"/>
              </a:spcAft>
              <a:defRPr/>
            </a:pPr>
            <a:r>
              <a:rPr lang="en-CA" sz="4000" b="1" dirty="0">
                <a:solidFill>
                  <a:schemeClr val="accent2"/>
                </a:solidFill>
                <a:effectLst>
                  <a:outerShdw blurRad="38100" dist="38100" dir="2700000" algn="tl">
                    <a:srgbClr val="000000">
                      <a:alpha val="43137"/>
                    </a:srgbClr>
                  </a:outerShdw>
                </a:effectLst>
                <a:latin typeface="+mn-lt"/>
                <a:ea typeface="+mn-ea"/>
                <a:cs typeface="+mn-cs"/>
              </a:rPr>
              <a:t>Racing</a:t>
            </a:r>
          </a:p>
        </p:txBody>
      </p:sp>
      <p:sp>
        <p:nvSpPr>
          <p:cNvPr id="19" name="TextBox 18"/>
          <p:cNvSpPr txBox="1"/>
          <p:nvPr/>
        </p:nvSpPr>
        <p:spPr>
          <a:xfrm>
            <a:off x="5842000" y="5911850"/>
            <a:ext cx="2146300" cy="708025"/>
          </a:xfrm>
          <a:prstGeom prst="rect">
            <a:avLst/>
          </a:prstGeom>
          <a:noFill/>
        </p:spPr>
        <p:txBody>
          <a:bodyPr>
            <a:spAutoFit/>
          </a:bodyPr>
          <a:lstStyle/>
          <a:p>
            <a:pPr fontAlgn="auto">
              <a:spcBef>
                <a:spcPts val="0"/>
              </a:spcBef>
              <a:spcAft>
                <a:spcPts val="0"/>
              </a:spcAft>
              <a:defRPr/>
            </a:pPr>
            <a:r>
              <a:rPr lang="en-CA" sz="4000" b="1" dirty="0">
                <a:solidFill>
                  <a:schemeClr val="accent3"/>
                </a:solidFill>
                <a:effectLst>
                  <a:outerShdw blurRad="38100" dist="38100" dir="2700000" algn="tl">
                    <a:srgbClr val="000000">
                      <a:alpha val="43137"/>
                    </a:srgbClr>
                  </a:outerShdw>
                </a:effectLst>
                <a:latin typeface="+mn-lt"/>
                <a:ea typeface="+mn-ea"/>
                <a:cs typeface="+mn-cs"/>
              </a:rPr>
              <a:t>Sandbox</a:t>
            </a:r>
          </a:p>
        </p:txBody>
      </p:sp>
      <p:sp>
        <p:nvSpPr>
          <p:cNvPr id="20" name="TextBox 19"/>
          <p:cNvSpPr txBox="1"/>
          <p:nvPr/>
        </p:nvSpPr>
        <p:spPr>
          <a:xfrm>
            <a:off x="5627688" y="331788"/>
            <a:ext cx="3051175" cy="706437"/>
          </a:xfrm>
          <a:prstGeom prst="rect">
            <a:avLst/>
          </a:prstGeom>
          <a:noFill/>
        </p:spPr>
        <p:txBody>
          <a:bodyPr>
            <a:spAutoFit/>
          </a:bodyPr>
          <a:lstStyle/>
          <a:p>
            <a:pPr fontAlgn="auto">
              <a:spcBef>
                <a:spcPts val="0"/>
              </a:spcBef>
              <a:spcAft>
                <a:spcPts val="0"/>
              </a:spcAft>
              <a:defRPr/>
            </a:pPr>
            <a:r>
              <a:rPr lang="en-CA" sz="4000" b="1" dirty="0">
                <a:solidFill>
                  <a:schemeClr val="accent2"/>
                </a:solidFill>
                <a:effectLst>
                  <a:outerShdw blurRad="38100" dist="38100" dir="2700000" algn="tl">
                    <a:srgbClr val="000000">
                      <a:alpha val="43137"/>
                    </a:srgbClr>
                  </a:outerShdw>
                </a:effectLst>
                <a:latin typeface="+mn-lt"/>
                <a:ea typeface="+mn-ea"/>
                <a:cs typeface="+mn-cs"/>
              </a:rPr>
              <a:t>Visual Novel</a:t>
            </a:r>
          </a:p>
        </p:txBody>
      </p:sp>
      <p:sp>
        <p:nvSpPr>
          <p:cNvPr id="21" name="TextBox 20"/>
          <p:cNvSpPr txBox="1"/>
          <p:nvPr/>
        </p:nvSpPr>
        <p:spPr>
          <a:xfrm>
            <a:off x="3273425" y="331788"/>
            <a:ext cx="1789113" cy="706437"/>
          </a:xfrm>
          <a:prstGeom prst="rect">
            <a:avLst/>
          </a:prstGeom>
          <a:noFill/>
        </p:spPr>
        <p:txBody>
          <a:bodyPr>
            <a:spAutoFit/>
          </a:bodyPr>
          <a:lstStyle/>
          <a:p>
            <a:pPr fontAlgn="auto">
              <a:spcBef>
                <a:spcPts val="0"/>
              </a:spcBef>
              <a:spcAft>
                <a:spcPts val="0"/>
              </a:spcAft>
              <a:defRPr/>
            </a:pPr>
            <a:r>
              <a:rPr lang="en-CA" sz="4000" b="1" dirty="0">
                <a:solidFill>
                  <a:schemeClr val="accent1"/>
                </a:solidFill>
                <a:effectLst>
                  <a:outerShdw blurRad="38100" dist="38100" dir="2700000" algn="tl">
                    <a:srgbClr val="000000">
                      <a:alpha val="43137"/>
                    </a:srgbClr>
                  </a:outerShdw>
                </a:effectLst>
                <a:latin typeface="+mn-lt"/>
                <a:ea typeface="+mn-ea"/>
                <a:cs typeface="+mn-cs"/>
              </a:rPr>
              <a:t>Casual</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Oval 38"/>
          <p:cNvSpPr/>
          <p:nvPr/>
        </p:nvSpPr>
        <p:spPr>
          <a:xfrm>
            <a:off x="2838450" y="5832475"/>
            <a:ext cx="1528763" cy="7731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endParaRPr lang="en-CA" altLang="en-US">
              <a:solidFill>
                <a:srgbClr val="FFFFFF"/>
              </a:solidFill>
            </a:endParaRPr>
          </a:p>
        </p:txBody>
      </p:sp>
      <p:grpSp>
        <p:nvGrpSpPr>
          <p:cNvPr id="9219" name="Group 34"/>
          <p:cNvGrpSpPr>
            <a:grpSpLocks/>
          </p:cNvGrpSpPr>
          <p:nvPr/>
        </p:nvGrpSpPr>
        <p:grpSpPr bwMode="auto">
          <a:xfrm>
            <a:off x="-138113" y="284163"/>
            <a:ext cx="8975726" cy="598487"/>
            <a:chOff x="-137368" y="283778"/>
            <a:chExt cx="8975098" cy="599096"/>
          </a:xfrm>
        </p:grpSpPr>
        <p:sp>
          <p:nvSpPr>
            <p:cNvPr id="28" name="Oval 34"/>
            <p:cNvSpPr>
              <a:spLocks/>
            </p:cNvSpPr>
            <p:nvPr/>
          </p:nvSpPr>
          <p:spPr bwMode="auto">
            <a:xfrm>
              <a:off x="-137368" y="283778"/>
              <a:ext cx="298117" cy="599096"/>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626262"/>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9" name="Oval 34"/>
            <p:cNvSpPr>
              <a:spLocks/>
            </p:cNvSpPr>
            <p:nvPr/>
          </p:nvSpPr>
          <p:spPr bwMode="auto">
            <a:xfrm>
              <a:off x="1659901" y="283778"/>
              <a:ext cx="298117" cy="599096"/>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626262"/>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0" name="Oval 34"/>
            <p:cNvSpPr>
              <a:spLocks/>
            </p:cNvSpPr>
            <p:nvPr/>
          </p:nvSpPr>
          <p:spPr bwMode="auto">
            <a:xfrm>
              <a:off x="3409874" y="283778"/>
              <a:ext cx="298117" cy="599096"/>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626262"/>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1" name="Oval 34"/>
            <p:cNvSpPr>
              <a:spLocks/>
            </p:cNvSpPr>
            <p:nvPr/>
          </p:nvSpPr>
          <p:spPr bwMode="auto">
            <a:xfrm>
              <a:off x="5128315" y="283778"/>
              <a:ext cx="298117" cy="599096"/>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626262"/>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2" name="Oval 34"/>
            <p:cNvSpPr>
              <a:spLocks/>
            </p:cNvSpPr>
            <p:nvPr/>
          </p:nvSpPr>
          <p:spPr bwMode="auto">
            <a:xfrm>
              <a:off x="6941350" y="283778"/>
              <a:ext cx="298117" cy="599096"/>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626262"/>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3" name="Oval 34"/>
            <p:cNvSpPr>
              <a:spLocks/>
            </p:cNvSpPr>
            <p:nvPr/>
          </p:nvSpPr>
          <p:spPr bwMode="auto">
            <a:xfrm>
              <a:off x="8539613" y="283778"/>
              <a:ext cx="298117" cy="599096"/>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626262"/>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grpSp>
        <p:nvGrpSpPr>
          <p:cNvPr id="9220" name="Group 35"/>
          <p:cNvGrpSpPr>
            <a:grpSpLocks/>
          </p:cNvGrpSpPr>
          <p:nvPr/>
        </p:nvGrpSpPr>
        <p:grpSpPr bwMode="auto">
          <a:xfrm>
            <a:off x="619125" y="693738"/>
            <a:ext cx="7532688" cy="911225"/>
            <a:chOff x="619400" y="693682"/>
            <a:chExt cx="7532009" cy="910935"/>
          </a:xfrm>
        </p:grpSpPr>
        <p:sp>
          <p:nvSpPr>
            <p:cNvPr id="22" name="Oval 34"/>
            <p:cNvSpPr>
              <a:spLocks/>
            </p:cNvSpPr>
            <p:nvPr/>
          </p:nvSpPr>
          <p:spPr bwMode="auto">
            <a:xfrm>
              <a:off x="619400" y="693682"/>
              <a:ext cx="453291" cy="910935"/>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3" name="Oval 34"/>
            <p:cNvSpPr>
              <a:spLocks/>
            </p:cNvSpPr>
            <p:nvPr/>
          </p:nvSpPr>
          <p:spPr bwMode="auto">
            <a:xfrm>
              <a:off x="2416669" y="693682"/>
              <a:ext cx="453291" cy="910935"/>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4" name="Oval 34"/>
            <p:cNvSpPr>
              <a:spLocks/>
            </p:cNvSpPr>
            <p:nvPr/>
          </p:nvSpPr>
          <p:spPr bwMode="auto">
            <a:xfrm>
              <a:off x="4166642" y="693682"/>
              <a:ext cx="453291" cy="910935"/>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5" name="Oval 34"/>
            <p:cNvSpPr>
              <a:spLocks/>
            </p:cNvSpPr>
            <p:nvPr/>
          </p:nvSpPr>
          <p:spPr bwMode="auto">
            <a:xfrm>
              <a:off x="5885083" y="693682"/>
              <a:ext cx="453291" cy="910935"/>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6" name="Oval 34"/>
            <p:cNvSpPr>
              <a:spLocks/>
            </p:cNvSpPr>
            <p:nvPr/>
          </p:nvSpPr>
          <p:spPr bwMode="auto">
            <a:xfrm>
              <a:off x="7698118" y="693682"/>
              <a:ext cx="453291" cy="910935"/>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grpSp>
        <p:nvGrpSpPr>
          <p:cNvPr id="9221" name="Group 36"/>
          <p:cNvGrpSpPr>
            <a:grpSpLocks/>
          </p:cNvGrpSpPr>
          <p:nvPr/>
        </p:nvGrpSpPr>
        <p:grpSpPr bwMode="auto">
          <a:xfrm>
            <a:off x="-374650" y="1160463"/>
            <a:ext cx="9375775" cy="1406525"/>
            <a:chOff x="-374992" y="1160238"/>
            <a:chExt cx="9376660" cy="1406077"/>
          </a:xfrm>
        </p:grpSpPr>
        <p:sp>
          <p:nvSpPr>
            <p:cNvPr id="16" name="Oval 34"/>
            <p:cNvSpPr>
              <a:spLocks/>
            </p:cNvSpPr>
            <p:nvPr/>
          </p:nvSpPr>
          <p:spPr bwMode="auto">
            <a:xfrm>
              <a:off x="-374992" y="1160238"/>
              <a:ext cx="699679" cy="1406077"/>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A6A6A6"/>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7" name="Oval 34"/>
            <p:cNvSpPr>
              <a:spLocks/>
            </p:cNvSpPr>
            <p:nvPr/>
          </p:nvSpPr>
          <p:spPr bwMode="auto">
            <a:xfrm>
              <a:off x="1422277" y="1160238"/>
              <a:ext cx="699679" cy="1406077"/>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A6A6A6"/>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8" name="Oval 34"/>
            <p:cNvSpPr>
              <a:spLocks/>
            </p:cNvSpPr>
            <p:nvPr/>
          </p:nvSpPr>
          <p:spPr bwMode="auto">
            <a:xfrm>
              <a:off x="3172250" y="1160238"/>
              <a:ext cx="699679" cy="1406077"/>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A6A6A6"/>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9" name="Oval 34"/>
            <p:cNvSpPr>
              <a:spLocks/>
            </p:cNvSpPr>
            <p:nvPr/>
          </p:nvSpPr>
          <p:spPr bwMode="auto">
            <a:xfrm>
              <a:off x="4890691" y="1160238"/>
              <a:ext cx="699679" cy="1406077"/>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A6A6A6"/>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0" name="Oval 34"/>
            <p:cNvSpPr>
              <a:spLocks/>
            </p:cNvSpPr>
            <p:nvPr/>
          </p:nvSpPr>
          <p:spPr bwMode="auto">
            <a:xfrm>
              <a:off x="6703726" y="1160238"/>
              <a:ext cx="699679" cy="1406077"/>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A6A6A6"/>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1" name="Oval 34"/>
            <p:cNvSpPr>
              <a:spLocks/>
            </p:cNvSpPr>
            <p:nvPr/>
          </p:nvSpPr>
          <p:spPr bwMode="auto">
            <a:xfrm>
              <a:off x="8301989" y="1160238"/>
              <a:ext cx="699679" cy="1406077"/>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A6A6A6"/>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grpSp>
        <p:nvGrpSpPr>
          <p:cNvPr id="9222" name="Group 37"/>
          <p:cNvGrpSpPr>
            <a:grpSpLocks/>
          </p:cNvGrpSpPr>
          <p:nvPr/>
        </p:nvGrpSpPr>
        <p:grpSpPr bwMode="auto">
          <a:xfrm>
            <a:off x="376238" y="2160588"/>
            <a:ext cx="8029575" cy="1909762"/>
            <a:chOff x="376529" y="2159876"/>
            <a:chExt cx="8029439" cy="1910573"/>
          </a:xfrm>
        </p:grpSpPr>
        <p:sp>
          <p:nvSpPr>
            <p:cNvPr id="11" name="Oval 34"/>
            <p:cNvSpPr>
              <a:spLocks/>
            </p:cNvSpPr>
            <p:nvPr/>
          </p:nvSpPr>
          <p:spPr bwMode="auto">
            <a:xfrm>
              <a:off x="376529"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2" name="Oval 34"/>
            <p:cNvSpPr>
              <a:spLocks/>
            </p:cNvSpPr>
            <p:nvPr/>
          </p:nvSpPr>
          <p:spPr bwMode="auto">
            <a:xfrm>
              <a:off x="2173798"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3" name="Oval 34"/>
            <p:cNvSpPr>
              <a:spLocks/>
            </p:cNvSpPr>
            <p:nvPr/>
          </p:nvSpPr>
          <p:spPr bwMode="auto">
            <a:xfrm>
              <a:off x="3923771"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Oval 34"/>
            <p:cNvSpPr>
              <a:spLocks/>
            </p:cNvSpPr>
            <p:nvPr/>
          </p:nvSpPr>
          <p:spPr bwMode="auto">
            <a:xfrm>
              <a:off x="5642212"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5" name="Oval 34"/>
            <p:cNvSpPr>
              <a:spLocks/>
            </p:cNvSpPr>
            <p:nvPr/>
          </p:nvSpPr>
          <p:spPr bwMode="auto">
            <a:xfrm>
              <a:off x="7455247" y="2159876"/>
              <a:ext cx="950721" cy="1910573"/>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BFBFBF"/>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grpSp>
        <p:nvGrpSpPr>
          <p:cNvPr id="9223" name="Group 33"/>
          <p:cNvGrpSpPr>
            <a:grpSpLocks/>
          </p:cNvGrpSpPr>
          <p:nvPr/>
        </p:nvGrpSpPr>
        <p:grpSpPr bwMode="auto">
          <a:xfrm>
            <a:off x="1068388" y="3436938"/>
            <a:ext cx="6704012" cy="2889250"/>
            <a:chOff x="1069031" y="3436292"/>
            <a:chExt cx="6703388" cy="2889218"/>
          </a:xfrm>
        </p:grpSpPr>
        <p:sp>
          <p:nvSpPr>
            <p:cNvPr id="6" name="Oval 34"/>
            <p:cNvSpPr>
              <a:spLocks/>
            </p:cNvSpPr>
            <p:nvPr/>
          </p:nvSpPr>
          <p:spPr bwMode="auto">
            <a:xfrm>
              <a:off x="1069031" y="3436292"/>
              <a:ext cx="1437705" cy="288921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Oval 34"/>
            <p:cNvSpPr>
              <a:spLocks/>
            </p:cNvSpPr>
            <p:nvPr/>
          </p:nvSpPr>
          <p:spPr bwMode="auto">
            <a:xfrm>
              <a:off x="2866300" y="3436292"/>
              <a:ext cx="1437705" cy="288921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Oval 34"/>
            <p:cNvSpPr>
              <a:spLocks/>
            </p:cNvSpPr>
            <p:nvPr/>
          </p:nvSpPr>
          <p:spPr bwMode="auto">
            <a:xfrm>
              <a:off x="4616273" y="3436292"/>
              <a:ext cx="1437705" cy="288921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 name="Oval 34"/>
            <p:cNvSpPr>
              <a:spLocks/>
            </p:cNvSpPr>
            <p:nvPr/>
          </p:nvSpPr>
          <p:spPr bwMode="auto">
            <a:xfrm>
              <a:off x="6334714" y="3436292"/>
              <a:ext cx="1437705" cy="288921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Oval 34"/>
          <p:cNvSpPr>
            <a:spLocks/>
          </p:cNvSpPr>
          <p:nvPr/>
        </p:nvSpPr>
        <p:spPr bwMode="auto">
          <a:xfrm>
            <a:off x="390525" y="1457325"/>
            <a:ext cx="2320925" cy="4662488"/>
          </a:xfrm>
          <a:custGeom>
            <a:avLst/>
            <a:gdLst>
              <a:gd name="T0" fmla="*/ 202970 w 1033761"/>
              <a:gd name="T1" fmla="*/ 513331 h 2077451"/>
              <a:gd name="T2" fmla="*/ 862102 w 1033761"/>
              <a:gd name="T3" fmla="*/ 513331 h 2077451"/>
              <a:gd name="T4" fmla="*/ 881623 w 1033761"/>
              <a:gd name="T5" fmla="*/ 523715 h 2077451"/>
              <a:gd name="T6" fmla="*/ 887813 w 1033761"/>
              <a:gd name="T7" fmla="*/ 522368 h 2077451"/>
              <a:gd name="T8" fmla="*/ 1025424 w 1033761"/>
              <a:gd name="T9" fmla="*/ 1154482 h 2077451"/>
              <a:gd name="T10" fmla="*/ 1033761 w 1033761"/>
              <a:gd name="T11" fmla="*/ 1180240 h 2077451"/>
              <a:gd name="T12" fmla="*/ 961593 w 1033761"/>
              <a:gd name="T13" fmla="*/ 1238250 h 2077451"/>
              <a:gd name="T14" fmla="*/ 891559 w 1033761"/>
              <a:gd name="T15" fmla="*/ 1188737 h 2077451"/>
              <a:gd name="T16" fmla="*/ 889322 w 1033761"/>
              <a:gd name="T17" fmla="*/ 1189224 h 2077451"/>
              <a:gd name="T18" fmla="*/ 787214 w 1033761"/>
              <a:gd name="T19" fmla="*/ 720191 h 2077451"/>
              <a:gd name="T20" fmla="*/ 787214 w 1033761"/>
              <a:gd name="T21" fmla="*/ 1211801 h 2077451"/>
              <a:gd name="T22" fmla="*/ 787213 w 1033761"/>
              <a:gd name="T23" fmla="*/ 1211806 h 2077451"/>
              <a:gd name="T24" fmla="*/ 787213 w 1033761"/>
              <a:gd name="T25" fmla="*/ 1999501 h 2077451"/>
              <a:gd name="T26" fmla="*/ 787214 w 1033761"/>
              <a:gd name="T27" fmla="*/ 1999505 h 2077451"/>
              <a:gd name="T28" fmla="*/ 787213 w 1033761"/>
              <a:gd name="T29" fmla="*/ 1999509 h 2077451"/>
              <a:gd name="T30" fmla="*/ 787213 w 1033761"/>
              <a:gd name="T31" fmla="*/ 2008517 h 2077451"/>
              <a:gd name="T32" fmla="*/ 784951 w 1033761"/>
              <a:gd name="T33" fmla="*/ 2008517 h 2077451"/>
              <a:gd name="T34" fmla="*/ 690246 w 1033761"/>
              <a:gd name="T35" fmla="*/ 2077451 h 2077451"/>
              <a:gd name="T36" fmla="*/ 595542 w 1033761"/>
              <a:gd name="T37" fmla="*/ 2008517 h 2077451"/>
              <a:gd name="T38" fmla="*/ 593278 w 1033761"/>
              <a:gd name="T39" fmla="*/ 2008517 h 2077451"/>
              <a:gd name="T40" fmla="*/ 593278 w 1033761"/>
              <a:gd name="T41" fmla="*/ 1999505 h 2077451"/>
              <a:gd name="T42" fmla="*/ 593278 w 1033761"/>
              <a:gd name="T43" fmla="*/ 1297996 h 2077451"/>
              <a:gd name="T44" fmla="*/ 463988 w 1033761"/>
              <a:gd name="T45" fmla="*/ 1297996 h 2077451"/>
              <a:gd name="T46" fmla="*/ 463988 w 1033761"/>
              <a:gd name="T47" fmla="*/ 1999501 h 2077451"/>
              <a:gd name="T48" fmla="*/ 463989 w 1033761"/>
              <a:gd name="T49" fmla="*/ 1999505 h 2077451"/>
              <a:gd name="T50" fmla="*/ 463988 w 1033761"/>
              <a:gd name="T51" fmla="*/ 1999509 h 2077451"/>
              <a:gd name="T52" fmla="*/ 463988 w 1033761"/>
              <a:gd name="T53" fmla="*/ 2008517 h 2077451"/>
              <a:gd name="T54" fmla="*/ 461726 w 1033761"/>
              <a:gd name="T55" fmla="*/ 2008517 h 2077451"/>
              <a:gd name="T56" fmla="*/ 367021 w 1033761"/>
              <a:gd name="T57" fmla="*/ 2077451 h 2077451"/>
              <a:gd name="T58" fmla="*/ 272317 w 1033761"/>
              <a:gd name="T59" fmla="*/ 2008517 h 2077451"/>
              <a:gd name="T60" fmla="*/ 270053 w 1033761"/>
              <a:gd name="T61" fmla="*/ 2008517 h 2077451"/>
              <a:gd name="T62" fmla="*/ 270053 w 1033761"/>
              <a:gd name="T63" fmla="*/ 1999505 h 2077451"/>
              <a:gd name="T64" fmla="*/ 270053 w 1033761"/>
              <a:gd name="T65" fmla="*/ 1211801 h 2077451"/>
              <a:gd name="T66" fmla="*/ 270053 w 1033761"/>
              <a:gd name="T67" fmla="*/ 1194069 h 2077451"/>
              <a:gd name="T68" fmla="*/ 270053 w 1033761"/>
              <a:gd name="T69" fmla="*/ 715590 h 2077451"/>
              <a:gd name="T70" fmla="*/ 140806 w 1033761"/>
              <a:gd name="T71" fmla="*/ 1187503 h 2077451"/>
              <a:gd name="T72" fmla="*/ 140000 w 1033761"/>
              <a:gd name="T73" fmla="*/ 1187282 h 2077451"/>
              <a:gd name="T74" fmla="*/ 72168 w 1033761"/>
              <a:gd name="T75" fmla="*/ 1228029 h 2077451"/>
              <a:gd name="T76" fmla="*/ 0 w 1033761"/>
              <a:gd name="T77" fmla="*/ 1170019 h 2077451"/>
              <a:gd name="T78" fmla="*/ 6503 w 1033761"/>
              <a:gd name="T79" fmla="*/ 1146448 h 2077451"/>
              <a:gd name="T80" fmla="*/ 177619 w 1033761"/>
              <a:gd name="T81" fmla="*/ 521661 h 2077451"/>
              <a:gd name="T82" fmla="*/ 183619 w 1033761"/>
              <a:gd name="T83" fmla="*/ 523304 h 2077451"/>
              <a:gd name="T84" fmla="*/ 202970 w 1033761"/>
              <a:gd name="T85" fmla="*/ 513331 h 2077451"/>
              <a:gd name="T86" fmla="*/ 528634 w 1033761"/>
              <a:gd name="T87" fmla="*/ 0 h 2077451"/>
              <a:gd name="T88" fmla="*/ 787215 w 1033761"/>
              <a:gd name="T89" fmla="*/ 233290 h 2077451"/>
              <a:gd name="T90" fmla="*/ 528634 w 1033761"/>
              <a:gd name="T91" fmla="*/ 466580 h 2077451"/>
              <a:gd name="T92" fmla="*/ 270053 w 1033761"/>
              <a:gd name="T93" fmla="*/ 233290 h 2077451"/>
              <a:gd name="T94" fmla="*/ 528634 w 1033761"/>
              <a:gd name="T95" fmla="*/ 0 h 2077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chemeClr val="bg1"/>
          </a:solidFill>
          <a:ln>
            <a:noFill/>
          </a:ln>
          <a:effectLst>
            <a:outerShdw blurRad="76200" sy="23000" kx="1199993" algn="br" rotWithShape="0">
              <a:srgbClr val="000000">
                <a:alpha val="20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243" name="TextBox 6"/>
          <p:cNvSpPr txBox="1">
            <a:spLocks noChangeArrowheads="1"/>
          </p:cNvSpPr>
          <p:nvPr/>
        </p:nvSpPr>
        <p:spPr bwMode="auto">
          <a:xfrm>
            <a:off x="0" y="1143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pPr algn="ctr"/>
            <a:r>
              <a:rPr lang="en-CA" altLang="en-US" sz="3600" b="1">
                <a:solidFill>
                  <a:schemeClr val="bg1"/>
                </a:solidFill>
              </a:rPr>
              <a:t>What do you know about me?</a:t>
            </a:r>
          </a:p>
        </p:txBody>
      </p:sp>
      <p:sp>
        <p:nvSpPr>
          <p:cNvPr id="8" name="TextBox 7"/>
          <p:cNvSpPr txBox="1"/>
          <p:nvPr/>
        </p:nvSpPr>
        <p:spPr>
          <a:xfrm>
            <a:off x="3136900" y="1346200"/>
            <a:ext cx="5849938" cy="5494338"/>
          </a:xfrm>
          <a:prstGeom prst="rect">
            <a:avLst/>
          </a:prstGeom>
          <a:noFill/>
        </p:spPr>
        <p:txBody>
          <a:bodyPr>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fontAlgn="base">
              <a:spcBef>
                <a:spcPct val="0"/>
              </a:spcBef>
              <a:spcAft>
                <a:spcPct val="0"/>
              </a:spcAft>
              <a:defRPr>
                <a:solidFill>
                  <a:schemeClr val="tx1"/>
                </a:solidFill>
                <a:latin typeface="Candara" charset="0"/>
              </a:defRPr>
            </a:lvl6pPr>
            <a:lvl7pPr marL="2971800" indent="-228600" fontAlgn="base">
              <a:spcBef>
                <a:spcPct val="0"/>
              </a:spcBef>
              <a:spcAft>
                <a:spcPct val="0"/>
              </a:spcAft>
              <a:defRPr>
                <a:solidFill>
                  <a:schemeClr val="tx1"/>
                </a:solidFill>
                <a:latin typeface="Candara" charset="0"/>
              </a:defRPr>
            </a:lvl7pPr>
            <a:lvl8pPr marL="3429000" indent="-228600" fontAlgn="base">
              <a:spcBef>
                <a:spcPct val="0"/>
              </a:spcBef>
              <a:spcAft>
                <a:spcPct val="0"/>
              </a:spcAft>
              <a:defRPr>
                <a:solidFill>
                  <a:schemeClr val="tx1"/>
                </a:solidFill>
                <a:latin typeface="Candara" charset="0"/>
              </a:defRPr>
            </a:lvl8pPr>
            <a:lvl9pPr marL="3886200" indent="-228600" fontAlgn="base">
              <a:spcBef>
                <a:spcPct val="0"/>
              </a:spcBef>
              <a:spcAft>
                <a:spcPct val="0"/>
              </a:spcAft>
              <a:defRPr>
                <a:solidFill>
                  <a:schemeClr val="tx1"/>
                </a:solidFill>
                <a:latin typeface="Candara" charset="0"/>
              </a:defRPr>
            </a:lvl9pPr>
          </a:lstStyle>
          <a:p>
            <a:r>
              <a:rPr lang="en-CA" altLang="en-US" sz="2700" b="1">
                <a:solidFill>
                  <a:schemeClr val="accent1"/>
                </a:solidFill>
                <a:effectLst>
                  <a:outerShdw blurRad="38100" dist="38100" dir="2700000" algn="tl">
                    <a:srgbClr val="000000"/>
                  </a:outerShdw>
                </a:effectLst>
              </a:rPr>
              <a:t>Age</a:t>
            </a:r>
          </a:p>
          <a:p>
            <a:r>
              <a:rPr lang="en-CA" altLang="en-US" sz="2700" b="1">
                <a:solidFill>
                  <a:schemeClr val="accent2"/>
                </a:solidFill>
                <a:effectLst>
                  <a:outerShdw blurRad="38100" dist="38100" dir="2700000" algn="tl">
                    <a:srgbClr val="000000"/>
                  </a:outerShdw>
                </a:effectLst>
              </a:rPr>
              <a:t>Experience level</a:t>
            </a:r>
          </a:p>
          <a:p>
            <a:r>
              <a:rPr lang="en-CA" altLang="en-US" sz="2700" b="1">
                <a:solidFill>
                  <a:srgbClr val="DD6909"/>
                </a:solidFill>
                <a:effectLst>
                  <a:outerShdw blurRad="38100" dist="38100" dir="2700000" algn="tl">
                    <a:srgbClr val="000000"/>
                  </a:outerShdw>
                </a:effectLst>
              </a:rPr>
              <a:t>Other games I like</a:t>
            </a:r>
          </a:p>
          <a:p>
            <a:r>
              <a:rPr lang="en-CA" altLang="en-US" sz="2700" b="1">
                <a:solidFill>
                  <a:srgbClr val="009ED6"/>
                </a:solidFill>
                <a:effectLst>
                  <a:outerShdw blurRad="38100" dist="38100" dir="2700000" algn="tl">
                    <a:srgbClr val="000000"/>
                  </a:outerShdw>
                </a:effectLst>
              </a:rPr>
              <a:t>Other games I hate</a:t>
            </a:r>
          </a:p>
          <a:p>
            <a:r>
              <a:rPr lang="en-CA" altLang="en-US" sz="2700" b="1">
                <a:solidFill>
                  <a:schemeClr val="accent1"/>
                </a:solidFill>
                <a:effectLst>
                  <a:outerShdw blurRad="38100" dist="38100" dir="2700000" algn="tl">
                    <a:srgbClr val="000000"/>
                  </a:outerShdw>
                </a:effectLst>
              </a:rPr>
              <a:t>What gameplay do I find fun</a:t>
            </a:r>
          </a:p>
          <a:p>
            <a:r>
              <a:rPr lang="en-CA" altLang="en-US" sz="2700" b="1">
                <a:solidFill>
                  <a:schemeClr val="accent2"/>
                </a:solidFill>
                <a:effectLst>
                  <a:outerShdw blurRad="38100" dist="38100" dir="2700000" algn="tl">
                    <a:srgbClr val="000000"/>
                  </a:outerShdw>
                </a:effectLst>
              </a:rPr>
              <a:t>How challenging do I want my games</a:t>
            </a:r>
          </a:p>
          <a:p>
            <a:r>
              <a:rPr lang="en-CA" altLang="en-US" sz="2700" b="1">
                <a:solidFill>
                  <a:srgbClr val="DD6909"/>
                </a:solidFill>
                <a:effectLst>
                  <a:outerShdw blurRad="38100" dist="38100" dir="2700000" algn="tl">
                    <a:srgbClr val="000000"/>
                  </a:outerShdw>
                </a:effectLst>
              </a:rPr>
              <a:t>How much time do I have to play</a:t>
            </a:r>
          </a:p>
          <a:p>
            <a:r>
              <a:rPr lang="en-CA" altLang="en-US" sz="2700" b="1">
                <a:solidFill>
                  <a:srgbClr val="009ED6"/>
                </a:solidFill>
                <a:effectLst>
                  <a:outerShdw blurRad="38100" dist="38100" dir="2700000" algn="tl">
                    <a:srgbClr val="000000"/>
                  </a:outerShdw>
                </a:effectLst>
              </a:rPr>
              <a:t>What do I play games on</a:t>
            </a:r>
          </a:p>
          <a:p>
            <a:r>
              <a:rPr lang="en-CA" altLang="en-US" sz="2700" b="1">
                <a:solidFill>
                  <a:schemeClr val="accent1"/>
                </a:solidFill>
                <a:effectLst>
                  <a:outerShdw blurRad="38100" dist="38100" dir="2700000" algn="tl">
                    <a:srgbClr val="000000"/>
                  </a:outerShdw>
                </a:effectLst>
              </a:rPr>
              <a:t>Do I like to play with friends </a:t>
            </a:r>
          </a:p>
          <a:p>
            <a:r>
              <a:rPr lang="en-CA" altLang="en-US" sz="2700" b="1">
                <a:solidFill>
                  <a:schemeClr val="accent2"/>
                </a:solidFill>
                <a:effectLst>
                  <a:outerShdw blurRad="38100" dist="38100" dir="2700000" algn="tl">
                    <a:srgbClr val="000000"/>
                  </a:outerShdw>
                </a:effectLst>
              </a:rPr>
              <a:t>How do I find out about new games</a:t>
            </a:r>
          </a:p>
          <a:p>
            <a:r>
              <a:rPr lang="en-CA" altLang="en-US" sz="2700" b="1">
                <a:solidFill>
                  <a:srgbClr val="DD6909"/>
                </a:solidFill>
                <a:effectLst>
                  <a:outerShdw blurRad="38100" dist="38100" dir="2700000" algn="tl">
                    <a:srgbClr val="000000"/>
                  </a:outerShdw>
                </a:effectLst>
              </a:rPr>
              <a:t>What reviewers do I trust</a:t>
            </a:r>
          </a:p>
          <a:p>
            <a:r>
              <a:rPr lang="en-CA" altLang="en-US" sz="2700" b="1">
                <a:solidFill>
                  <a:srgbClr val="009ED6"/>
                </a:solidFill>
                <a:effectLst>
                  <a:outerShdw blurRad="38100" dist="38100" dir="2700000" algn="tl">
                    <a:srgbClr val="000000"/>
                  </a:outerShdw>
                </a:effectLst>
              </a:rPr>
              <a:t>Where do I buy my games</a:t>
            </a:r>
          </a:p>
          <a:p>
            <a:endParaRPr lang="en-CA" altLang="en-US" sz="2700" b="1">
              <a:solidFill>
                <a:schemeClr val="bg1"/>
              </a:solidFill>
              <a:effectLst>
                <a:outerShdw blurRad="38100" dist="38100" dir="2700000" algn="tl">
                  <a:srgbClr val="000000"/>
                </a:outerShdw>
              </a:effectLst>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nferences">
      <a:dk1>
        <a:srgbClr val="494949"/>
      </a:dk1>
      <a:lt1>
        <a:sysClr val="window" lastClr="FFFFFF"/>
      </a:lt1>
      <a:dk2>
        <a:srgbClr val="333399"/>
      </a:dk2>
      <a:lt2>
        <a:srgbClr val="FFFFFF"/>
      </a:lt2>
      <a:accent1>
        <a:srgbClr val="7ABC32"/>
      </a:accent1>
      <a:accent2>
        <a:srgbClr val="FF0180"/>
      </a:accent2>
      <a:accent3>
        <a:srgbClr val="DD6909"/>
      </a:accent3>
      <a:accent4>
        <a:srgbClr val="009ED6"/>
      </a:accent4>
      <a:accent5>
        <a:srgbClr val="2FBEBB"/>
      </a:accent5>
      <a:accent6>
        <a:srgbClr val="CC0000"/>
      </a:accent6>
      <a:hlink>
        <a:srgbClr val="548DD4"/>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10484</TotalTime>
  <Words>12353</Words>
  <Application>Microsoft Office PowerPoint</Application>
  <PresentationFormat>On-screen Show (4:3)</PresentationFormat>
  <Paragraphs>530</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Woods</dc:creator>
  <dc:description>Session TH103</dc:description>
  <cp:lastModifiedBy>Bianca Woods</cp:lastModifiedBy>
  <cp:revision>199</cp:revision>
  <cp:lastPrinted>2015-01-09T21:57:48Z</cp:lastPrinted>
  <dcterms:created xsi:type="dcterms:W3CDTF">2015-01-04T00:37:02Z</dcterms:created>
  <dcterms:modified xsi:type="dcterms:W3CDTF">2015-01-09T22:02:48Z</dcterms:modified>
</cp:coreProperties>
</file>