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charts/chart2.xml" ContentType="application/vnd.openxmlformats-officedocument.drawingml.chart+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22.xml" ContentType="application/vnd.openxmlformats-officedocument.presentationml.notesSlide+xml"/>
  <Override PartName="/ppt/charts/chart3.xml" ContentType="application/vnd.openxmlformats-officedocument.drawingml.chart+xml"/>
  <Override PartName="/ppt/tags/tag39.xml" ContentType="application/vnd.openxmlformats-officedocument.presentationml.tags+xml"/>
  <Override PartName="/ppt/notesSlides/notesSlide2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tags/tag40.xml" ContentType="application/vnd.openxmlformats-officedocument.presentationml.tags+xml"/>
  <Override PartName="/ppt/notesSlides/notesSlide24.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theme/themeOverride1.xml" ContentType="application/vnd.openxmlformats-officedocument.themeOverr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tags/tag41.xml" ContentType="application/vnd.openxmlformats-officedocument.presentationml.tags+xml"/>
  <Override PartName="/ppt/notesSlides/notesSlide25.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26.xml" ContentType="application/vnd.openxmlformats-officedocument.presentationml.notesSlide+xml"/>
  <Override PartName="/ppt/charts/chart14.xml" ContentType="application/vnd.openxmlformats-officedocument.drawingml.chart+xml"/>
  <Override PartName="/ppt/tags/tag57.xml" ContentType="application/vnd.openxmlformats-officedocument.presentationml.tags+xml"/>
  <Override PartName="/ppt/notesSlides/notesSlide27.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28.xml" ContentType="application/vnd.openxmlformats-officedocument.presentationml.notesSlide+xml"/>
  <Override PartName="/ppt/charts/chart15.xml" ContentType="application/vnd.openxmlformats-officedocument.drawingml.chart+xml"/>
  <Override PartName="/ppt/tags/tag96.xml" ContentType="application/vnd.openxmlformats-officedocument.presentationml.tags+xml"/>
  <Override PartName="/ppt/notesSlides/notesSlide29.xml" ContentType="application/vnd.openxmlformats-officedocument.presentationml.notesSlide+xml"/>
  <Override PartName="/ppt/charts/chart16.xml" ContentType="application/vnd.openxmlformats-officedocument.drawingml.chart+xml"/>
  <Override PartName="/ppt/charts/style1.xml" ContentType="application/vnd.ms-office.chartstyle+xml"/>
  <Override PartName="/ppt/charts/colors1.xml" ContentType="application/vnd.ms-office.chartcolorstyle+xml"/>
  <Override PartName="/ppt/charts/chart17.xml" ContentType="application/vnd.openxmlformats-officedocument.drawingml.chart+xml"/>
  <Override PartName="/ppt/charts/style2.xml" ContentType="application/vnd.ms-office.chartstyle+xml"/>
  <Override PartName="/ppt/charts/colors2.xml" ContentType="application/vnd.ms-office.chartcolorstyle+xml"/>
  <Override PartName="/ppt/tags/tag97.xml" ContentType="application/vnd.openxmlformats-officedocument.presentationml.tags+xml"/>
  <Override PartName="/ppt/notesSlides/notesSlide30.xml" ContentType="application/vnd.openxmlformats-officedocument.presentationml.notesSlide+xml"/>
  <Override PartName="/ppt/tags/tag98.xml" ContentType="application/vnd.openxmlformats-officedocument.presentationml.tags+xml"/>
  <Override PartName="/ppt/notesSlides/notesSlide31.xml" ContentType="application/vnd.openxmlformats-officedocument.presentationml.notesSlide+xml"/>
  <Override PartName="/ppt/tags/tag99.xml" ContentType="application/vnd.openxmlformats-officedocument.presentationml.tags+xml"/>
  <Override PartName="/ppt/notesSlides/notesSlide32.xml" ContentType="application/vnd.openxmlformats-officedocument.presentationml.notesSlide+xml"/>
  <Override PartName="/ppt/tags/tag100.xml" ContentType="application/vnd.openxmlformats-officedocument.presentationml.tags+xml"/>
  <Override PartName="/ppt/notesSlides/notesSlide33.xml" ContentType="application/vnd.openxmlformats-officedocument.presentationml.notesSlide+xml"/>
  <Override PartName="/ppt/tags/tag101.xml" ContentType="application/vnd.openxmlformats-officedocument.presentationml.tags+xml"/>
  <Override PartName="/ppt/notesSlides/notesSlide34.xml" ContentType="application/vnd.openxmlformats-officedocument.presentationml.notesSlide+xml"/>
  <Override PartName="/ppt/tags/tag102.xml" ContentType="application/vnd.openxmlformats-officedocument.presentationml.tags+xml"/>
  <Override PartName="/ppt/notesSlides/notesSlide35.xml" ContentType="application/vnd.openxmlformats-officedocument.presentationml.notesSlide+xml"/>
  <Override PartName="/ppt/tags/tag103.xml" ContentType="application/vnd.openxmlformats-officedocument.presentationml.tags+xml"/>
  <Override PartName="/ppt/notesSlides/notesSlide36.xml" ContentType="application/vnd.openxmlformats-officedocument.presentationml.notesSlide+xml"/>
  <Override PartName="/ppt/tags/tag104.xml" ContentType="application/vnd.openxmlformats-officedocument.presentationml.tags+xml"/>
  <Override PartName="/ppt/notesSlides/notesSlide37.xml" ContentType="application/vnd.openxmlformats-officedocument.presentationml.notesSlide+xml"/>
  <Override PartName="/ppt/tags/tag105.xml" ContentType="application/vnd.openxmlformats-officedocument.presentationml.tags+xml"/>
  <Override PartName="/ppt/notesSlides/notesSlide38.xml" ContentType="application/vnd.openxmlformats-officedocument.presentationml.notesSlide+xml"/>
  <Override PartName="/ppt/tags/tag106.xml" ContentType="application/vnd.openxmlformats-officedocument.presentationml.tags+xml"/>
  <Override PartName="/ppt/notesSlides/notesSlide39.xml" ContentType="application/vnd.openxmlformats-officedocument.presentationml.notesSlide+xml"/>
  <Override PartName="/ppt/tags/tag107.xml" ContentType="application/vnd.openxmlformats-officedocument.presentationml.tags+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311" r:id="rId3"/>
    <p:sldId id="307" r:id="rId4"/>
    <p:sldId id="308" r:id="rId5"/>
    <p:sldId id="315" r:id="rId6"/>
    <p:sldId id="327" r:id="rId7"/>
    <p:sldId id="316" r:id="rId8"/>
    <p:sldId id="317" r:id="rId9"/>
    <p:sldId id="319" r:id="rId10"/>
    <p:sldId id="320" r:id="rId11"/>
    <p:sldId id="323" r:id="rId12"/>
    <p:sldId id="324" r:id="rId13"/>
    <p:sldId id="325" r:id="rId14"/>
    <p:sldId id="326" r:id="rId15"/>
    <p:sldId id="318" r:id="rId16"/>
    <p:sldId id="309" r:id="rId17"/>
    <p:sldId id="328" r:id="rId18"/>
    <p:sldId id="329" r:id="rId19"/>
    <p:sldId id="331" r:id="rId20"/>
    <p:sldId id="332" r:id="rId21"/>
    <p:sldId id="330" r:id="rId22"/>
    <p:sldId id="333" r:id="rId23"/>
    <p:sldId id="336" r:id="rId24"/>
    <p:sldId id="349" r:id="rId25"/>
    <p:sldId id="334" r:id="rId26"/>
    <p:sldId id="337" r:id="rId27"/>
    <p:sldId id="344" r:id="rId28"/>
    <p:sldId id="335" r:id="rId29"/>
    <p:sldId id="338" r:id="rId30"/>
    <p:sldId id="339" r:id="rId31"/>
    <p:sldId id="342" r:id="rId32"/>
    <p:sldId id="343" r:id="rId33"/>
    <p:sldId id="341" r:id="rId34"/>
    <p:sldId id="345" r:id="rId35"/>
    <p:sldId id="340" r:id="rId36"/>
    <p:sldId id="312" r:id="rId37"/>
    <p:sldId id="313" r:id="rId38"/>
    <p:sldId id="346" r:id="rId39"/>
    <p:sldId id="353" r:id="rId40"/>
    <p:sldId id="314" r:id="rId41"/>
  </p:sldIdLst>
  <p:sldSz cx="9144000" cy="6858000" type="screen4x3"/>
  <p:notesSz cx="6858000" cy="92964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2081"/>
    <a:srgbClr val="3238C8"/>
    <a:srgbClr val="326699"/>
    <a:srgbClr val="136494"/>
    <a:srgbClr val="9A3300"/>
    <a:srgbClr val="C05B06"/>
    <a:srgbClr val="74B4E8"/>
    <a:srgbClr val="882F00"/>
    <a:srgbClr val="E9E6DD"/>
    <a:srgbClr val="FFFE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03"/>
    <p:restoredTop sz="80405" autoAdjust="0"/>
  </p:normalViewPr>
  <p:slideViewPr>
    <p:cSldViewPr snapToGrid="0">
      <p:cViewPr>
        <p:scale>
          <a:sx n="110" d="100"/>
          <a:sy n="110" d="100"/>
        </p:scale>
        <p:origin x="888" y="248"/>
      </p:cViewPr>
      <p:guideLst>
        <p:guide orient="horz" pos="2160"/>
        <p:guide pos="2880"/>
      </p:guideLst>
    </p:cSldViewPr>
  </p:slideViewPr>
  <p:notesTextViewPr>
    <p:cViewPr>
      <p:scale>
        <a:sx n="1" d="1"/>
        <a:sy n="1" d="1"/>
      </p:scale>
      <p:origin x="0" y="0"/>
    </p:cViewPr>
  </p:notesTextViewPr>
  <p:notesViewPr>
    <p:cSldViewPr snapToGrid="0">
      <p:cViewPr varScale="1">
        <p:scale>
          <a:sx n="50" d="100"/>
          <a:sy n="50" d="100"/>
        </p:scale>
        <p:origin x="-1866"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tags" Target="tags/tag1.xml"/><Relationship Id="rId44" Type="http://schemas.openxmlformats.org/officeDocument/2006/relationships/presProps" Target="presProps.xml"/><Relationship Id="rId4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Sheet1!$B$1</c:f>
              <c:strCache>
                <c:ptCount val="1"/>
                <c:pt idx="0">
                  <c:v>Column1</c:v>
                </c:pt>
              </c:strCache>
            </c:strRef>
          </c:tx>
          <c:dPt>
            <c:idx val="1"/>
            <c:bubble3D val="0"/>
            <c:spPr>
              <a:solidFill>
                <a:schemeClr val="accent2">
                  <a:lumMod val="60000"/>
                  <a:lumOff val="40000"/>
                </a:schemeClr>
              </a:solidFill>
            </c:spPr>
          </c:dPt>
          <c:dPt>
            <c:idx val="2"/>
            <c:bubble3D val="0"/>
            <c:spPr>
              <a:solidFill>
                <a:schemeClr val="accent2">
                  <a:lumMod val="40000"/>
                  <a:lumOff val="60000"/>
                </a:schemeClr>
              </a:solidFill>
            </c:spPr>
          </c:dPt>
          <c:dPt>
            <c:idx val="3"/>
            <c:bubble3D val="0"/>
            <c:spPr>
              <a:solidFill>
                <a:schemeClr val="accent2">
                  <a:lumMod val="20000"/>
                  <a:lumOff val="80000"/>
                </a:schemeClr>
              </a:solidFill>
            </c:spPr>
          </c:dPt>
          <c:cat>
            <c:numRef>
              <c:f>Sheet1!$A$2:$A$5</c:f>
              <c:numCache>
                <c:formatCode>General</c:formatCode>
                <c:ptCount val="4"/>
                <c:pt idx="0">
                  <c:v>1.0</c:v>
                </c:pt>
                <c:pt idx="1">
                  <c:v>2.0</c:v>
                </c:pt>
                <c:pt idx="2">
                  <c:v>3.0</c:v>
                </c:pt>
                <c:pt idx="3">
                  <c:v>4.0</c:v>
                </c:pt>
              </c:numCache>
            </c:numRef>
          </c:cat>
          <c:val>
            <c:numRef>
              <c:f>Sheet1!$B$2:$B$5</c:f>
              <c:numCache>
                <c:formatCode>General</c:formatCode>
                <c:ptCount val="4"/>
                <c:pt idx="0">
                  <c:v>5.5</c:v>
                </c:pt>
                <c:pt idx="1">
                  <c:v>2.0</c:v>
                </c:pt>
                <c:pt idx="2">
                  <c:v>1.0</c:v>
                </c:pt>
                <c:pt idx="3">
                  <c:v>0.5</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bg1"/>
                </a:solidFill>
              </a:defRPr>
            </a:pPr>
            <a:r>
              <a:rPr lang="en-CA" dirty="0" smtClean="0">
                <a:solidFill>
                  <a:schemeClr val="bg1"/>
                </a:solidFill>
              </a:rPr>
              <a:t>Canadian</a:t>
            </a:r>
            <a:r>
              <a:rPr lang="en-CA" baseline="0" dirty="0" smtClean="0">
                <a:solidFill>
                  <a:schemeClr val="bg1"/>
                </a:solidFill>
              </a:rPr>
              <a:t> </a:t>
            </a:r>
            <a:r>
              <a:rPr lang="en-CA" dirty="0" smtClean="0">
                <a:solidFill>
                  <a:schemeClr val="bg1"/>
                </a:solidFill>
              </a:rPr>
              <a:t>Zombie Repellant Sales</a:t>
            </a:r>
            <a:endParaRPr lang="en-CA" dirty="0">
              <a:solidFill>
                <a:schemeClr val="bg1"/>
              </a:solidFill>
            </a:endParaRPr>
          </a:p>
        </c:rich>
      </c:tx>
      <c:layout/>
      <c:overlay val="0"/>
    </c:title>
    <c:autoTitleDeleted val="0"/>
    <c:plotArea>
      <c:layout/>
      <c:scatterChart>
        <c:scatterStyle val="lineMarker"/>
        <c:varyColors val="0"/>
        <c:ser>
          <c:idx val="0"/>
          <c:order val="0"/>
          <c:tx>
            <c:strRef>
              <c:f>Sheet1!$B$1</c:f>
              <c:strCache>
                <c:ptCount val="1"/>
                <c:pt idx="0">
                  <c:v>Groan-B-Gone</c:v>
                </c:pt>
              </c:strCache>
            </c:strRef>
          </c:tx>
          <c:spPr>
            <a:ln w="28575">
              <a:noFill/>
            </a:ln>
          </c:spPr>
          <c:xVal>
            <c:numRef>
              <c:f>Sheet1!$A$2:$A$8</c:f>
              <c:numCache>
                <c:formatCode>General</c:formatCode>
                <c:ptCount val="7"/>
                <c:pt idx="0">
                  <c:v>1.0</c:v>
                </c:pt>
                <c:pt idx="1">
                  <c:v>2.0</c:v>
                </c:pt>
                <c:pt idx="2">
                  <c:v>3.0</c:v>
                </c:pt>
                <c:pt idx="3">
                  <c:v>4.0</c:v>
                </c:pt>
                <c:pt idx="4">
                  <c:v>5.0</c:v>
                </c:pt>
                <c:pt idx="5">
                  <c:v>6.0</c:v>
                </c:pt>
                <c:pt idx="6">
                  <c:v>7.0</c:v>
                </c:pt>
              </c:numCache>
            </c:numRef>
          </c:xVal>
          <c:yVal>
            <c:numRef>
              <c:f>Sheet1!$B$2:$B$8</c:f>
              <c:numCache>
                <c:formatCode>General</c:formatCode>
                <c:ptCount val="7"/>
                <c:pt idx="0">
                  <c:v>8.0</c:v>
                </c:pt>
                <c:pt idx="1">
                  <c:v>6.0</c:v>
                </c:pt>
                <c:pt idx="2">
                  <c:v>6.0</c:v>
                </c:pt>
                <c:pt idx="3">
                  <c:v>5.0</c:v>
                </c:pt>
                <c:pt idx="4">
                  <c:v>4.0</c:v>
                </c:pt>
                <c:pt idx="5">
                  <c:v>3.0</c:v>
                </c:pt>
                <c:pt idx="6">
                  <c:v>1.0</c:v>
                </c:pt>
              </c:numCache>
            </c:numRef>
          </c:yVal>
          <c:smooth val="0"/>
        </c:ser>
        <c:ser>
          <c:idx val="1"/>
          <c:order val="1"/>
          <c:tx>
            <c:strRef>
              <c:f>Sheet1!$C$1</c:f>
              <c:strCache>
                <c:ptCount val="1"/>
                <c:pt idx="0">
                  <c:v>WD-Zombie</c:v>
                </c:pt>
              </c:strCache>
            </c:strRef>
          </c:tx>
          <c:spPr>
            <a:ln w="28575">
              <a:noFill/>
            </a:ln>
          </c:spPr>
          <c:xVal>
            <c:numRef>
              <c:f>Sheet1!$A$2:$A$8</c:f>
              <c:numCache>
                <c:formatCode>General</c:formatCode>
                <c:ptCount val="7"/>
                <c:pt idx="0">
                  <c:v>1.0</c:v>
                </c:pt>
                <c:pt idx="1">
                  <c:v>2.0</c:v>
                </c:pt>
                <c:pt idx="2">
                  <c:v>3.0</c:v>
                </c:pt>
                <c:pt idx="3">
                  <c:v>4.0</c:v>
                </c:pt>
                <c:pt idx="4">
                  <c:v>5.0</c:v>
                </c:pt>
                <c:pt idx="5">
                  <c:v>6.0</c:v>
                </c:pt>
                <c:pt idx="6">
                  <c:v>7.0</c:v>
                </c:pt>
              </c:numCache>
            </c:numRef>
          </c:xVal>
          <c:yVal>
            <c:numRef>
              <c:f>Sheet1!$C$2:$C$8</c:f>
              <c:numCache>
                <c:formatCode>General</c:formatCode>
                <c:ptCount val="7"/>
                <c:pt idx="0">
                  <c:v>9.0</c:v>
                </c:pt>
                <c:pt idx="1">
                  <c:v>7.0</c:v>
                </c:pt>
                <c:pt idx="2">
                  <c:v>8.0</c:v>
                </c:pt>
                <c:pt idx="3">
                  <c:v>6.0</c:v>
                </c:pt>
                <c:pt idx="4">
                  <c:v>3.0</c:v>
                </c:pt>
                <c:pt idx="5">
                  <c:v>3.0</c:v>
                </c:pt>
                <c:pt idx="6">
                  <c:v>2.0</c:v>
                </c:pt>
              </c:numCache>
            </c:numRef>
          </c:yVal>
          <c:smooth val="0"/>
        </c:ser>
        <c:ser>
          <c:idx val="2"/>
          <c:order val="2"/>
          <c:tx>
            <c:strRef>
              <c:f>Sheet1!$D$1</c:f>
              <c:strCache>
                <c:ptCount val="1"/>
                <c:pt idx="0">
                  <c:v>Raid Zombie Spray</c:v>
                </c:pt>
              </c:strCache>
            </c:strRef>
          </c:tx>
          <c:spPr>
            <a:ln w="28575">
              <a:noFill/>
            </a:ln>
          </c:spPr>
          <c:xVal>
            <c:numRef>
              <c:f>Sheet1!$A$2:$A$8</c:f>
              <c:numCache>
                <c:formatCode>General</c:formatCode>
                <c:ptCount val="7"/>
                <c:pt idx="0">
                  <c:v>1.0</c:v>
                </c:pt>
                <c:pt idx="1">
                  <c:v>2.0</c:v>
                </c:pt>
                <c:pt idx="2">
                  <c:v>3.0</c:v>
                </c:pt>
                <c:pt idx="3">
                  <c:v>4.0</c:v>
                </c:pt>
                <c:pt idx="4">
                  <c:v>5.0</c:v>
                </c:pt>
                <c:pt idx="5">
                  <c:v>6.0</c:v>
                </c:pt>
                <c:pt idx="6">
                  <c:v>7.0</c:v>
                </c:pt>
              </c:numCache>
            </c:numRef>
          </c:xVal>
          <c:yVal>
            <c:numRef>
              <c:f>Sheet1!$D$2:$D$8</c:f>
              <c:numCache>
                <c:formatCode>General</c:formatCode>
                <c:ptCount val="7"/>
                <c:pt idx="0">
                  <c:v>7.0</c:v>
                </c:pt>
                <c:pt idx="1">
                  <c:v>8.0</c:v>
                </c:pt>
                <c:pt idx="2">
                  <c:v>7.0</c:v>
                </c:pt>
                <c:pt idx="3">
                  <c:v>7.0</c:v>
                </c:pt>
                <c:pt idx="4">
                  <c:v>5.0</c:v>
                </c:pt>
                <c:pt idx="5">
                  <c:v>2.0</c:v>
                </c:pt>
                <c:pt idx="6">
                  <c:v>3.0</c:v>
                </c:pt>
              </c:numCache>
            </c:numRef>
          </c:yVal>
          <c:smooth val="0"/>
        </c:ser>
        <c:dLbls>
          <c:showLegendKey val="0"/>
          <c:showVal val="0"/>
          <c:showCatName val="0"/>
          <c:showSerName val="0"/>
          <c:showPercent val="0"/>
          <c:showBubbleSize val="0"/>
        </c:dLbls>
        <c:axId val="-1757703152"/>
        <c:axId val="-1757688544"/>
      </c:scatterChart>
      <c:valAx>
        <c:axId val="-1757703152"/>
        <c:scaling>
          <c:orientation val="minMax"/>
        </c:scaling>
        <c:delete val="1"/>
        <c:axPos val="b"/>
        <c:title>
          <c:layout/>
          <c:overlay val="0"/>
        </c:title>
        <c:numFmt formatCode="General" sourceLinked="1"/>
        <c:majorTickMark val="none"/>
        <c:minorTickMark val="none"/>
        <c:tickLblPos val="nextTo"/>
        <c:crossAx val="-1757688544"/>
        <c:crosses val="autoZero"/>
        <c:crossBetween val="midCat"/>
      </c:valAx>
      <c:valAx>
        <c:axId val="-1757688544"/>
        <c:scaling>
          <c:orientation val="minMax"/>
        </c:scaling>
        <c:delete val="0"/>
        <c:axPos val="l"/>
        <c:majorGridlines>
          <c:spPr>
            <a:ln>
              <a:solidFill>
                <a:schemeClr val="bg1"/>
              </a:solidFill>
            </a:ln>
          </c:spPr>
        </c:majorGridlines>
        <c:title>
          <c:layout/>
          <c:overlay val="0"/>
        </c:title>
        <c:numFmt formatCode="General" sourceLinked="1"/>
        <c:majorTickMark val="none"/>
        <c:minorTickMark val="none"/>
        <c:tickLblPos val="nextTo"/>
        <c:txPr>
          <a:bodyPr/>
          <a:lstStyle/>
          <a:p>
            <a:pPr>
              <a:defRPr>
                <a:solidFill>
                  <a:schemeClr val="bg1"/>
                </a:solidFill>
              </a:defRPr>
            </a:pPr>
            <a:endParaRPr lang="en-US"/>
          </a:p>
        </c:txPr>
        <c:crossAx val="-1757703152"/>
        <c:crosses val="autoZero"/>
        <c:crossBetween val="midCat"/>
      </c:valAx>
      <c:spPr>
        <a:ln>
          <a:solidFill>
            <a:schemeClr val="bg1"/>
          </a:solidFill>
        </a:ln>
      </c:spPr>
    </c:plotArea>
    <c:legend>
      <c:legendPos val="r"/>
      <c:layout/>
      <c:overlay val="0"/>
      <c:txPr>
        <a:bodyPr/>
        <a:lstStyle/>
        <a:p>
          <a:pPr>
            <a:defRPr>
              <a:solidFill>
                <a:schemeClr val="bg1"/>
              </a:solidFill>
            </a:defRPr>
          </a:pPr>
          <a:endParaRPr lang="en-US"/>
        </a:p>
      </c:txPr>
    </c:legend>
    <c:plotVisOnly val="1"/>
    <c:dispBlanksAs val="gap"/>
    <c:showDLblsOverMax val="0"/>
  </c:chart>
  <c:spPr>
    <a:solidFill>
      <a:schemeClr val="tx1"/>
    </a:solidFill>
  </c:spPr>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Series 1</c:v>
                </c:pt>
              </c:strCache>
            </c:strRef>
          </c:tx>
          <c:invertIfNegative val="0"/>
          <c:cat>
            <c:strRef>
              <c:f>Sheet1!$A$2:$A$3</c:f>
              <c:strCache>
                <c:ptCount val="2"/>
                <c:pt idx="0">
                  <c:v>Type 1</c:v>
                </c:pt>
                <c:pt idx="1">
                  <c:v>Type 2</c:v>
                </c:pt>
              </c:strCache>
            </c:strRef>
          </c:cat>
          <c:val>
            <c:numRef>
              <c:f>Sheet1!$B$2:$B$3</c:f>
              <c:numCache>
                <c:formatCode>General</c:formatCode>
                <c:ptCount val="2"/>
                <c:pt idx="0">
                  <c:v>4.3</c:v>
                </c:pt>
                <c:pt idx="1">
                  <c:v>2.5</c:v>
                </c:pt>
              </c:numCache>
            </c:numRef>
          </c:val>
        </c:ser>
        <c:ser>
          <c:idx val="1"/>
          <c:order val="1"/>
          <c:tx>
            <c:strRef>
              <c:f>Sheet1!$C$1</c:f>
              <c:strCache>
                <c:ptCount val="1"/>
                <c:pt idx="0">
                  <c:v>Series 2</c:v>
                </c:pt>
              </c:strCache>
            </c:strRef>
          </c:tx>
          <c:invertIfNegative val="0"/>
          <c:cat>
            <c:strRef>
              <c:f>Sheet1!$A$2:$A$3</c:f>
              <c:strCache>
                <c:ptCount val="2"/>
                <c:pt idx="0">
                  <c:v>Type 1</c:v>
                </c:pt>
                <c:pt idx="1">
                  <c:v>Type 2</c:v>
                </c:pt>
              </c:strCache>
            </c:strRef>
          </c:cat>
          <c:val>
            <c:numRef>
              <c:f>Sheet1!$C$2:$C$3</c:f>
              <c:numCache>
                <c:formatCode>General</c:formatCode>
                <c:ptCount val="2"/>
                <c:pt idx="0">
                  <c:v>2.4</c:v>
                </c:pt>
                <c:pt idx="1">
                  <c:v>4.4</c:v>
                </c:pt>
              </c:numCache>
            </c:numRef>
          </c:val>
        </c:ser>
        <c:ser>
          <c:idx val="2"/>
          <c:order val="2"/>
          <c:tx>
            <c:strRef>
              <c:f>Sheet1!$D$1</c:f>
              <c:strCache>
                <c:ptCount val="1"/>
                <c:pt idx="0">
                  <c:v>Series 3</c:v>
                </c:pt>
              </c:strCache>
            </c:strRef>
          </c:tx>
          <c:invertIfNegative val="0"/>
          <c:cat>
            <c:strRef>
              <c:f>Sheet1!$A$2:$A$3</c:f>
              <c:strCache>
                <c:ptCount val="2"/>
                <c:pt idx="0">
                  <c:v>Type 1</c:v>
                </c:pt>
                <c:pt idx="1">
                  <c:v>Type 2</c:v>
                </c:pt>
              </c:strCache>
            </c:strRef>
          </c:cat>
          <c:val>
            <c:numRef>
              <c:f>Sheet1!$D$2:$D$3</c:f>
              <c:numCache>
                <c:formatCode>General</c:formatCode>
                <c:ptCount val="2"/>
                <c:pt idx="0">
                  <c:v>2.0</c:v>
                </c:pt>
                <c:pt idx="1">
                  <c:v>2.0</c:v>
                </c:pt>
              </c:numCache>
            </c:numRef>
          </c:val>
        </c:ser>
        <c:dLbls>
          <c:showLegendKey val="0"/>
          <c:showVal val="0"/>
          <c:showCatName val="0"/>
          <c:showSerName val="0"/>
          <c:showPercent val="0"/>
          <c:showBubbleSize val="0"/>
        </c:dLbls>
        <c:gapWidth val="150"/>
        <c:overlap val="100"/>
        <c:axId val="-1754051648"/>
        <c:axId val="-1754047520"/>
      </c:barChart>
      <c:catAx>
        <c:axId val="-1754051648"/>
        <c:scaling>
          <c:orientation val="minMax"/>
        </c:scaling>
        <c:delete val="0"/>
        <c:axPos val="b"/>
        <c:numFmt formatCode="General" sourceLinked="0"/>
        <c:majorTickMark val="out"/>
        <c:minorTickMark val="none"/>
        <c:tickLblPos val="nextTo"/>
        <c:crossAx val="-1754047520"/>
        <c:crosses val="autoZero"/>
        <c:auto val="1"/>
        <c:lblAlgn val="ctr"/>
        <c:lblOffset val="100"/>
        <c:noMultiLvlLbl val="0"/>
      </c:catAx>
      <c:valAx>
        <c:axId val="-1754047520"/>
        <c:scaling>
          <c:orientation val="minMax"/>
        </c:scaling>
        <c:delete val="0"/>
        <c:axPos val="l"/>
        <c:majorGridlines/>
        <c:numFmt formatCode="General" sourceLinked="1"/>
        <c:majorTickMark val="out"/>
        <c:minorTickMark val="none"/>
        <c:tickLblPos val="nextTo"/>
        <c:crossAx val="-1754051648"/>
        <c:crosses val="autoZero"/>
        <c:crossBetween val="between"/>
      </c:valAx>
    </c:plotArea>
    <c:plotVisOnly val="1"/>
    <c:dispBlanksAs val="gap"/>
    <c:showDLblsOverMax val="0"/>
  </c:chart>
  <c:spPr>
    <a:ln w="57150">
      <a:noFill/>
    </a:ln>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cat>
            <c:strRef>
              <c:f>Sheet1!$A$2:$A$5</c:f>
              <c:strCache>
                <c:ptCount val="4"/>
                <c:pt idx="0">
                  <c:v>A</c:v>
                </c:pt>
                <c:pt idx="1">
                  <c:v>B</c:v>
                </c:pt>
                <c:pt idx="2">
                  <c:v>C</c:v>
                </c:pt>
                <c:pt idx="3">
                  <c:v>D</c:v>
                </c:pt>
              </c:strCache>
            </c:strRef>
          </c:cat>
          <c:val>
            <c:numRef>
              <c:f>Sheet1!$B$2:$B$5</c:f>
              <c:numCache>
                <c:formatCode>General</c:formatCode>
                <c:ptCount val="4"/>
                <c:pt idx="0">
                  <c:v>4.3</c:v>
                </c:pt>
                <c:pt idx="1">
                  <c:v>2.5</c:v>
                </c:pt>
                <c:pt idx="2">
                  <c:v>3.5</c:v>
                </c:pt>
                <c:pt idx="3">
                  <c:v>4.5</c:v>
                </c:pt>
              </c:numCache>
            </c:numRef>
          </c:val>
        </c:ser>
        <c:dLbls>
          <c:showLegendKey val="0"/>
          <c:showVal val="0"/>
          <c:showCatName val="0"/>
          <c:showSerName val="0"/>
          <c:showPercent val="0"/>
          <c:showBubbleSize val="0"/>
          <c:showLeaderLines val="0"/>
        </c:dLbls>
        <c:firstSliceAng val="0"/>
      </c:pieChart>
    </c:plotArea>
    <c:legend>
      <c:legendPos val="b"/>
      <c:layout/>
      <c:overlay val="0"/>
    </c:legend>
    <c:plotVisOnly val="1"/>
    <c:dispBlanksAs val="zero"/>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A</c:v>
                </c:pt>
              </c:strCache>
            </c:strRef>
          </c:tx>
          <c:invertIfNegative val="0"/>
          <c:cat>
            <c:strRef>
              <c:f>Sheet1!$A$2</c:f>
              <c:strCache>
                <c:ptCount val="1"/>
                <c:pt idx="0">
                  <c:v>Type 1</c:v>
                </c:pt>
              </c:strCache>
            </c:strRef>
          </c:cat>
          <c:val>
            <c:numRef>
              <c:f>Sheet1!$B$2</c:f>
              <c:numCache>
                <c:formatCode>General</c:formatCode>
                <c:ptCount val="1"/>
                <c:pt idx="0">
                  <c:v>4.3</c:v>
                </c:pt>
              </c:numCache>
            </c:numRef>
          </c:val>
        </c:ser>
        <c:ser>
          <c:idx val="1"/>
          <c:order val="1"/>
          <c:tx>
            <c:strRef>
              <c:f>Sheet1!$C$1</c:f>
              <c:strCache>
                <c:ptCount val="1"/>
                <c:pt idx="0">
                  <c:v>B</c:v>
                </c:pt>
              </c:strCache>
            </c:strRef>
          </c:tx>
          <c:invertIfNegative val="0"/>
          <c:cat>
            <c:strRef>
              <c:f>Sheet1!$A$2</c:f>
              <c:strCache>
                <c:ptCount val="1"/>
                <c:pt idx="0">
                  <c:v>Type 1</c:v>
                </c:pt>
              </c:strCache>
            </c:strRef>
          </c:cat>
          <c:val>
            <c:numRef>
              <c:f>Sheet1!$C$2</c:f>
              <c:numCache>
                <c:formatCode>General</c:formatCode>
                <c:ptCount val="1"/>
                <c:pt idx="0">
                  <c:v>2.4</c:v>
                </c:pt>
              </c:numCache>
            </c:numRef>
          </c:val>
        </c:ser>
        <c:ser>
          <c:idx val="2"/>
          <c:order val="2"/>
          <c:tx>
            <c:strRef>
              <c:f>Sheet1!$D$1</c:f>
              <c:strCache>
                <c:ptCount val="1"/>
                <c:pt idx="0">
                  <c:v>C</c:v>
                </c:pt>
              </c:strCache>
            </c:strRef>
          </c:tx>
          <c:invertIfNegative val="0"/>
          <c:cat>
            <c:strRef>
              <c:f>Sheet1!$A$2</c:f>
              <c:strCache>
                <c:ptCount val="1"/>
                <c:pt idx="0">
                  <c:v>Type 1</c:v>
                </c:pt>
              </c:strCache>
            </c:strRef>
          </c:cat>
          <c:val>
            <c:numRef>
              <c:f>Sheet1!$D$2</c:f>
              <c:numCache>
                <c:formatCode>General</c:formatCode>
                <c:ptCount val="1"/>
                <c:pt idx="0">
                  <c:v>2.0</c:v>
                </c:pt>
              </c:numCache>
            </c:numRef>
          </c:val>
        </c:ser>
        <c:ser>
          <c:idx val="3"/>
          <c:order val="3"/>
          <c:tx>
            <c:strRef>
              <c:f>Sheet1!$E$1</c:f>
              <c:strCache>
                <c:ptCount val="1"/>
                <c:pt idx="0">
                  <c:v>D</c:v>
                </c:pt>
              </c:strCache>
            </c:strRef>
          </c:tx>
          <c:invertIfNegative val="0"/>
          <c:cat>
            <c:strRef>
              <c:f>Sheet1!$A$2</c:f>
              <c:strCache>
                <c:ptCount val="1"/>
                <c:pt idx="0">
                  <c:v>Type 1</c:v>
                </c:pt>
              </c:strCache>
            </c:strRef>
          </c:cat>
          <c:val>
            <c:numRef>
              <c:f>Sheet1!$E$2</c:f>
              <c:numCache>
                <c:formatCode>General</c:formatCode>
                <c:ptCount val="1"/>
                <c:pt idx="0">
                  <c:v>1.5</c:v>
                </c:pt>
              </c:numCache>
            </c:numRef>
          </c:val>
        </c:ser>
        <c:ser>
          <c:idx val="4"/>
          <c:order val="4"/>
          <c:tx>
            <c:strRef>
              <c:f>Sheet1!$F$1</c:f>
              <c:strCache>
                <c:ptCount val="1"/>
                <c:pt idx="0">
                  <c:v>E</c:v>
                </c:pt>
              </c:strCache>
            </c:strRef>
          </c:tx>
          <c:invertIfNegative val="0"/>
          <c:cat>
            <c:strRef>
              <c:f>Sheet1!$A$2</c:f>
              <c:strCache>
                <c:ptCount val="1"/>
                <c:pt idx="0">
                  <c:v>Type 1</c:v>
                </c:pt>
              </c:strCache>
            </c:strRef>
          </c:cat>
          <c:val>
            <c:numRef>
              <c:f>Sheet1!$F$2</c:f>
              <c:numCache>
                <c:formatCode>General</c:formatCode>
                <c:ptCount val="1"/>
                <c:pt idx="0">
                  <c:v>3.0</c:v>
                </c:pt>
              </c:numCache>
            </c:numRef>
          </c:val>
        </c:ser>
        <c:dLbls>
          <c:showLegendKey val="0"/>
          <c:showVal val="0"/>
          <c:showCatName val="0"/>
          <c:showSerName val="0"/>
          <c:showPercent val="0"/>
          <c:showBubbleSize val="0"/>
        </c:dLbls>
        <c:gapWidth val="55"/>
        <c:overlap val="100"/>
        <c:axId val="-1766091968"/>
        <c:axId val="-1767958256"/>
      </c:barChart>
      <c:catAx>
        <c:axId val="-1766091968"/>
        <c:scaling>
          <c:orientation val="minMax"/>
        </c:scaling>
        <c:delete val="0"/>
        <c:axPos val="b"/>
        <c:numFmt formatCode="General" sourceLinked="0"/>
        <c:majorTickMark val="none"/>
        <c:minorTickMark val="none"/>
        <c:tickLblPos val="nextTo"/>
        <c:crossAx val="-1767958256"/>
        <c:crosses val="autoZero"/>
        <c:auto val="1"/>
        <c:lblAlgn val="ctr"/>
        <c:lblOffset val="100"/>
        <c:noMultiLvlLbl val="0"/>
      </c:catAx>
      <c:valAx>
        <c:axId val="-1767958256"/>
        <c:scaling>
          <c:orientation val="minMax"/>
        </c:scaling>
        <c:delete val="1"/>
        <c:axPos val="l"/>
        <c:majorGridlines/>
        <c:numFmt formatCode="General" sourceLinked="1"/>
        <c:majorTickMark val="none"/>
        <c:minorTickMark val="none"/>
        <c:tickLblPos val="nextTo"/>
        <c:crossAx val="-1766091968"/>
        <c:crosses val="autoZero"/>
        <c:crossBetween val="between"/>
      </c:valAx>
    </c:plotArea>
    <c:legend>
      <c:legendPos val="r"/>
      <c:layout/>
      <c:overlay val="0"/>
    </c:legend>
    <c:plotVisOnly val="1"/>
    <c:dispBlanksAs val="gap"/>
    <c:showDLblsOverMax val="0"/>
  </c:chart>
  <c:spPr>
    <a:ln w="57150">
      <a:noFill/>
    </a:ln>
  </c:spPr>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Type 1</c:v>
                </c:pt>
                <c:pt idx="1">
                  <c:v>Type 2</c:v>
                </c:pt>
                <c:pt idx="2">
                  <c:v>Type 3</c:v>
                </c:pt>
                <c:pt idx="3">
                  <c:v>Type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Type 1</c:v>
                </c:pt>
                <c:pt idx="1">
                  <c:v>Type 2</c:v>
                </c:pt>
                <c:pt idx="2">
                  <c:v>Type 3</c:v>
                </c:pt>
                <c:pt idx="3">
                  <c:v>Type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Type 1</c:v>
                </c:pt>
                <c:pt idx="1">
                  <c:v>Type 2</c:v>
                </c:pt>
                <c:pt idx="2">
                  <c:v>Type 3</c:v>
                </c:pt>
                <c:pt idx="3">
                  <c:v>Type 4</c:v>
                </c:pt>
              </c:strCache>
            </c:strRef>
          </c:cat>
          <c:val>
            <c:numRef>
              <c:f>Sheet1!$D$2:$D$5</c:f>
              <c:numCache>
                <c:formatCode>General</c:formatCode>
                <c:ptCount val="4"/>
                <c:pt idx="0">
                  <c:v>2.0</c:v>
                </c:pt>
                <c:pt idx="1">
                  <c:v>2.0</c:v>
                </c:pt>
                <c:pt idx="2">
                  <c:v>3.0</c:v>
                </c:pt>
                <c:pt idx="3">
                  <c:v>5.0</c:v>
                </c:pt>
              </c:numCache>
            </c:numRef>
          </c:val>
        </c:ser>
        <c:dLbls>
          <c:showLegendKey val="0"/>
          <c:showVal val="0"/>
          <c:showCatName val="0"/>
          <c:showSerName val="0"/>
          <c:showPercent val="0"/>
          <c:showBubbleSize val="0"/>
        </c:dLbls>
        <c:gapWidth val="150"/>
        <c:axId val="-1766789024"/>
        <c:axId val="-1756287040"/>
      </c:barChart>
      <c:catAx>
        <c:axId val="-1766789024"/>
        <c:scaling>
          <c:orientation val="minMax"/>
        </c:scaling>
        <c:delete val="0"/>
        <c:axPos val="b"/>
        <c:numFmt formatCode="General" sourceLinked="0"/>
        <c:majorTickMark val="out"/>
        <c:minorTickMark val="none"/>
        <c:tickLblPos val="nextTo"/>
        <c:txPr>
          <a:bodyPr/>
          <a:lstStyle/>
          <a:p>
            <a:pPr>
              <a:defRPr sz="1000"/>
            </a:pPr>
            <a:endParaRPr lang="en-US"/>
          </a:p>
        </c:txPr>
        <c:crossAx val="-1756287040"/>
        <c:crosses val="autoZero"/>
        <c:auto val="1"/>
        <c:lblAlgn val="ctr"/>
        <c:lblOffset val="100"/>
        <c:noMultiLvlLbl val="0"/>
      </c:catAx>
      <c:valAx>
        <c:axId val="-1756287040"/>
        <c:scaling>
          <c:orientation val="minMax"/>
        </c:scaling>
        <c:delete val="0"/>
        <c:axPos val="l"/>
        <c:majorGridlines/>
        <c:numFmt formatCode="General" sourceLinked="1"/>
        <c:majorTickMark val="out"/>
        <c:minorTickMark val="none"/>
        <c:tickLblPos val="nextTo"/>
        <c:crossAx val="-1766789024"/>
        <c:crosses val="autoZero"/>
        <c:crossBetween val="between"/>
      </c:valAx>
    </c:plotArea>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lang="en-CA"/>
          </a:pPr>
          <a:endParaRPr lang="en-US"/>
        </a:p>
      </c:txPr>
    </c:title>
    <c:autoTitleDeleted val="0"/>
    <c:plotArea>
      <c:layout/>
      <c:pieChart>
        <c:varyColors val="1"/>
        <c:ser>
          <c:idx val="0"/>
          <c:order val="0"/>
          <c:tx>
            <c:strRef>
              <c:f>Sheet1!$B$1</c:f>
              <c:strCache>
                <c:ptCount val="1"/>
                <c:pt idx="0">
                  <c:v>Favourite pizza toppings</c:v>
                </c:pt>
              </c:strCache>
            </c:strRef>
          </c:tx>
          <c:cat>
            <c:strRef>
              <c:f>Sheet1!$A$2:$A$18</c:f>
              <c:strCache>
                <c:ptCount val="17"/>
                <c:pt idx="0">
                  <c:v>Artichoke</c:v>
                </c:pt>
                <c:pt idx="1">
                  <c:v>Bacon</c:v>
                </c:pt>
                <c:pt idx="2">
                  <c:v>Chicken</c:v>
                </c:pt>
                <c:pt idx="3">
                  <c:v>Extra Cheese</c:v>
                </c:pt>
                <c:pt idx="4">
                  <c:v>Extra Sauce</c:v>
                </c:pt>
                <c:pt idx="5">
                  <c:v>Garlic</c:v>
                </c:pt>
                <c:pt idx="6">
                  <c:v>Green Pepper</c:v>
                </c:pt>
                <c:pt idx="7">
                  <c:v>Ground Beef</c:v>
                </c:pt>
                <c:pt idx="8">
                  <c:v>Ham</c:v>
                </c:pt>
                <c:pt idx="9">
                  <c:v>Mushrooms</c:v>
                </c:pt>
                <c:pt idx="10">
                  <c:v>Olives</c:v>
                </c:pt>
                <c:pt idx="11">
                  <c:v>Onions</c:v>
                </c:pt>
                <c:pt idx="12">
                  <c:v>Pepperoni</c:v>
                </c:pt>
                <c:pt idx="13">
                  <c:v>Pineapple</c:v>
                </c:pt>
                <c:pt idx="14">
                  <c:v>Potato</c:v>
                </c:pt>
                <c:pt idx="15">
                  <c:v>Salami</c:v>
                </c:pt>
                <c:pt idx="16">
                  <c:v>Spinach</c:v>
                </c:pt>
              </c:strCache>
            </c:strRef>
          </c:cat>
          <c:val>
            <c:numRef>
              <c:f>Sheet1!$B$2:$B$18</c:f>
              <c:numCache>
                <c:formatCode>General</c:formatCode>
                <c:ptCount val="17"/>
                <c:pt idx="0">
                  <c:v>1.0</c:v>
                </c:pt>
                <c:pt idx="1">
                  <c:v>19.0</c:v>
                </c:pt>
                <c:pt idx="2">
                  <c:v>7.0</c:v>
                </c:pt>
                <c:pt idx="3">
                  <c:v>2.0</c:v>
                </c:pt>
                <c:pt idx="4">
                  <c:v>1.0</c:v>
                </c:pt>
                <c:pt idx="5">
                  <c:v>1.0</c:v>
                </c:pt>
                <c:pt idx="6">
                  <c:v>4.0</c:v>
                </c:pt>
                <c:pt idx="7">
                  <c:v>2.0</c:v>
                </c:pt>
                <c:pt idx="8">
                  <c:v>5.0</c:v>
                </c:pt>
                <c:pt idx="9">
                  <c:v>14.0</c:v>
                </c:pt>
                <c:pt idx="10">
                  <c:v>3.0</c:v>
                </c:pt>
                <c:pt idx="11">
                  <c:v>3.0</c:v>
                </c:pt>
                <c:pt idx="12">
                  <c:v>20.0</c:v>
                </c:pt>
                <c:pt idx="13">
                  <c:v>4.0</c:v>
                </c:pt>
                <c:pt idx="14">
                  <c:v>1.0</c:v>
                </c:pt>
                <c:pt idx="15">
                  <c:v>11.0</c:v>
                </c:pt>
                <c:pt idx="16">
                  <c:v>2.0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84185367454068"/>
          <c:y val="0.107996763562449"/>
          <c:w val="0.203314632545932"/>
          <c:h val="0.87013439109585"/>
        </c:manualLayout>
      </c:layout>
      <c:overlay val="0"/>
      <c:txPr>
        <a:bodyPr/>
        <a:lstStyle/>
        <a:p>
          <a:pPr>
            <a:defRPr lang="en-CA" sz="7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423031276644"/>
          <c:y val="0.0689700980578505"/>
          <c:w val="0.509740070581465"/>
          <c:h val="0.779286913519183"/>
        </c:manualLayout>
      </c:layout>
      <c:barChart>
        <c:barDir val="bar"/>
        <c:grouping val="stacked"/>
        <c:varyColors val="0"/>
        <c:ser>
          <c:idx val="0"/>
          <c:order val="0"/>
          <c:tx>
            <c:strRef>
              <c:f>Sheet1!$B$1</c:f>
              <c:strCache>
                <c:ptCount val="1"/>
                <c:pt idx="0">
                  <c:v>Yes</c:v>
                </c:pt>
              </c:strCache>
            </c:strRef>
          </c:tx>
          <c:spPr>
            <a:solidFill>
              <a:srgbClr val="326699"/>
            </a:solidFill>
            <a:ln>
              <a:noFill/>
            </a:ln>
            <a:effectLst/>
          </c:spPr>
          <c:invertIfNegative val="0"/>
          <c:cat>
            <c:strRef>
              <c:f>Sheet1!$A$2:$A$5</c:f>
              <c:strCache>
                <c:ptCount val="3"/>
                <c:pt idx="0">
                  <c:v>Type 1</c:v>
                </c:pt>
                <c:pt idx="1">
                  <c:v>Type 2</c:v>
                </c:pt>
                <c:pt idx="2">
                  <c:v>Type 3</c:v>
                </c:pt>
              </c:strCache>
            </c:strRef>
          </c:cat>
          <c:val>
            <c:numRef>
              <c:f>Sheet1!$B$2:$B$5</c:f>
              <c:numCache>
                <c:formatCode>General</c:formatCode>
                <c:ptCount val="4"/>
                <c:pt idx="0">
                  <c:v>6.0</c:v>
                </c:pt>
                <c:pt idx="1">
                  <c:v>3.0</c:v>
                </c:pt>
                <c:pt idx="2">
                  <c:v>5.0</c:v>
                </c:pt>
              </c:numCache>
            </c:numRef>
          </c:val>
        </c:ser>
        <c:ser>
          <c:idx val="1"/>
          <c:order val="1"/>
          <c:tx>
            <c:strRef>
              <c:f>Sheet1!$C$1</c:f>
              <c:strCache>
                <c:ptCount val="1"/>
                <c:pt idx="0">
                  <c:v>No</c:v>
                </c:pt>
              </c:strCache>
            </c:strRef>
          </c:tx>
          <c:spPr>
            <a:solidFill>
              <a:srgbClr val="74B4E8"/>
            </a:solidFill>
            <a:ln>
              <a:noFill/>
            </a:ln>
            <a:effectLst/>
          </c:spPr>
          <c:invertIfNegative val="0"/>
          <c:cat>
            <c:strRef>
              <c:f>Sheet1!$A$2:$A$5</c:f>
              <c:strCache>
                <c:ptCount val="3"/>
                <c:pt idx="0">
                  <c:v>Type 1</c:v>
                </c:pt>
                <c:pt idx="1">
                  <c:v>Type 2</c:v>
                </c:pt>
                <c:pt idx="2">
                  <c:v>Type 3</c:v>
                </c:pt>
              </c:strCache>
            </c:strRef>
          </c:cat>
          <c:val>
            <c:numRef>
              <c:f>Sheet1!$C$2:$C$5</c:f>
              <c:numCache>
                <c:formatCode>General</c:formatCode>
                <c:ptCount val="4"/>
                <c:pt idx="0">
                  <c:v>2.0</c:v>
                </c:pt>
                <c:pt idx="1">
                  <c:v>4.0</c:v>
                </c:pt>
                <c:pt idx="2">
                  <c:v>1.0</c:v>
                </c:pt>
              </c:numCache>
            </c:numRef>
          </c:val>
        </c:ser>
        <c:ser>
          <c:idx val="2"/>
          <c:order val="2"/>
          <c:tx>
            <c:strRef>
              <c:f>Sheet1!$D$1</c:f>
              <c:strCache>
                <c:ptCount val="1"/>
                <c:pt idx="0">
                  <c:v>Maybe</c:v>
                </c:pt>
              </c:strCache>
            </c:strRef>
          </c:tx>
          <c:spPr>
            <a:solidFill>
              <a:srgbClr val="C05B06"/>
            </a:solidFill>
            <a:ln>
              <a:noFill/>
            </a:ln>
            <a:effectLst/>
          </c:spPr>
          <c:invertIfNegative val="0"/>
          <c:cat>
            <c:strRef>
              <c:f>Sheet1!$A$2:$A$5</c:f>
              <c:strCache>
                <c:ptCount val="3"/>
                <c:pt idx="0">
                  <c:v>Type 1</c:v>
                </c:pt>
                <c:pt idx="1">
                  <c:v>Type 2</c:v>
                </c:pt>
                <c:pt idx="2">
                  <c:v>Type 3</c:v>
                </c:pt>
              </c:strCache>
            </c:strRef>
          </c:cat>
          <c:val>
            <c:numRef>
              <c:f>Sheet1!$D$2:$D$5</c:f>
              <c:numCache>
                <c:formatCode>General</c:formatCode>
                <c:ptCount val="4"/>
                <c:pt idx="0">
                  <c:v>2.0</c:v>
                </c:pt>
                <c:pt idx="1">
                  <c:v>1.0</c:v>
                </c:pt>
                <c:pt idx="2">
                  <c:v>3.0</c:v>
                </c:pt>
              </c:numCache>
            </c:numRef>
          </c:val>
        </c:ser>
        <c:dLbls>
          <c:showLegendKey val="0"/>
          <c:showVal val="0"/>
          <c:showCatName val="0"/>
          <c:showSerName val="0"/>
          <c:showPercent val="0"/>
          <c:showBubbleSize val="0"/>
        </c:dLbls>
        <c:gapWidth val="55"/>
        <c:overlap val="100"/>
        <c:axId val="-1761029744"/>
        <c:axId val="-1821692128"/>
      </c:barChart>
      <c:catAx>
        <c:axId val="-1761029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21692128"/>
        <c:crosses val="autoZero"/>
        <c:auto val="1"/>
        <c:lblAlgn val="ctr"/>
        <c:lblOffset val="100"/>
        <c:noMultiLvlLbl val="0"/>
      </c:catAx>
      <c:valAx>
        <c:axId val="-1821692128"/>
        <c:scaling>
          <c:orientation val="minMax"/>
          <c:max val="10.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761029744"/>
        <c:crosses val="autoZero"/>
        <c:crossBetween val="between"/>
      </c:valAx>
      <c:spPr>
        <a:noFill/>
        <a:ln>
          <a:noFill/>
        </a:ln>
        <a:effectLst/>
      </c:spPr>
    </c:plotArea>
    <c:legend>
      <c:legendPos val="r"/>
      <c:layout>
        <c:manualLayout>
          <c:xMode val="edge"/>
          <c:yMode val="edge"/>
          <c:x val="0.762948853801826"/>
          <c:y val="0.357435548884593"/>
          <c:w val="0.230972455157291"/>
          <c:h val="0.38984297483736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136494"/>
              </a:solidFill>
              <a:ln w="19050">
                <a:solidFill>
                  <a:schemeClr val="lt1"/>
                </a:solidFill>
              </a:ln>
              <a:effectLst/>
            </c:spPr>
          </c:dPt>
          <c:dPt>
            <c:idx val="1"/>
            <c:bubble3D val="0"/>
            <c:spPr>
              <a:solidFill>
                <a:srgbClr val="74B4E8"/>
              </a:solidFill>
              <a:ln w="19050">
                <a:solidFill>
                  <a:schemeClr val="lt1"/>
                </a:solidFill>
              </a:ln>
              <a:effectLst/>
            </c:spPr>
          </c:dPt>
          <c:dPt>
            <c:idx val="2"/>
            <c:bubble3D val="0"/>
            <c:spPr>
              <a:solidFill>
                <a:srgbClr val="C05B06"/>
              </a:solidFill>
              <a:ln w="19050">
                <a:solidFill>
                  <a:schemeClr val="lt1"/>
                </a:solidFill>
              </a:ln>
              <a:effectLst/>
            </c:spPr>
          </c:dPt>
          <c:dPt>
            <c:idx val="3"/>
            <c:bubble3D val="0"/>
            <c:spPr>
              <a:solidFill>
                <a:srgbClr val="9A3300"/>
              </a:solidFill>
              <a:ln w="19050">
                <a:solidFill>
                  <a:schemeClr val="lt1"/>
                </a:solidFill>
              </a:ln>
              <a:effectLst/>
            </c:spPr>
          </c:dPt>
          <c:cat>
            <c:strRef>
              <c:f>Sheet1!$A$2:$A$5</c:f>
              <c:strCache>
                <c:ptCount val="4"/>
                <c:pt idx="0">
                  <c:v>Most of the time</c:v>
                </c:pt>
                <c:pt idx="1">
                  <c:v>Some of the time</c:v>
                </c:pt>
                <c:pt idx="2">
                  <c:v>Rarely</c:v>
                </c:pt>
                <c:pt idx="3">
                  <c:v>Never</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Amount of pie I have eaten</c:v>
                </c:pt>
              </c:strCache>
            </c:strRef>
          </c:tx>
          <c:spPr>
            <a:solidFill>
              <a:srgbClr val="00FFFF"/>
            </a:solidFill>
          </c:spPr>
          <c:explosion val="8"/>
          <c:dPt>
            <c:idx val="0"/>
            <c:bubble3D val="0"/>
            <c:spPr>
              <a:solidFill>
                <a:schemeClr val="bg2">
                  <a:lumMod val="75000"/>
                </a:schemeClr>
              </a:solidFill>
            </c:spPr>
          </c:dPt>
          <c:dPt>
            <c:idx val="1"/>
            <c:bubble3D val="0"/>
            <c:spPr>
              <a:solidFill>
                <a:srgbClr val="EAA850"/>
              </a:solidFill>
            </c:spPr>
          </c:dPt>
          <c:cat>
            <c:strRef>
              <c:f>Sheet1!$A$2:$A$3</c:f>
              <c:strCache>
                <c:ptCount val="2"/>
                <c:pt idx="0">
                  <c:v>Pie I have eaten</c:v>
                </c:pt>
                <c:pt idx="1">
                  <c:v>Pie I have not eaten</c:v>
                </c:pt>
              </c:strCache>
            </c:strRef>
          </c:cat>
          <c:val>
            <c:numRef>
              <c:f>Sheet1!$B$2:$B$3</c:f>
              <c:numCache>
                <c:formatCode>General</c:formatCode>
                <c:ptCount val="2"/>
                <c:pt idx="0">
                  <c:v>9.0</c:v>
                </c:pt>
                <c:pt idx="1">
                  <c:v>2.0</c:v>
                </c:pt>
              </c:numCache>
            </c:numRef>
          </c:val>
        </c:ser>
        <c:dLbls>
          <c:showLegendKey val="0"/>
          <c:showVal val="0"/>
          <c:showCatName val="0"/>
          <c:showSerName val="0"/>
          <c:showPercent val="0"/>
          <c:showBubbleSize val="0"/>
          <c:showLeaderLines val="0"/>
        </c:dLbls>
        <c:firstSliceAng val="0"/>
      </c:pieChart>
    </c:plotArea>
    <c:legend>
      <c:legendPos val="r"/>
      <c:layout/>
      <c:overlay val="0"/>
      <c:txPr>
        <a:bodyPr/>
        <a:lstStyle/>
        <a:p>
          <a:pPr>
            <a:defRPr sz="1200"/>
          </a:pPr>
          <a:endParaRPr lang="en-US"/>
        </a:p>
      </c:txPr>
    </c:legend>
    <c:plotVisOnly val="1"/>
    <c:dispBlanksAs val="zero"/>
    <c:showDLblsOverMax val="0"/>
  </c:chart>
  <c:spPr>
    <a:ln w="38100">
      <a:solidFill>
        <a:srgbClr val="C00000"/>
      </a:solidFill>
    </a:ln>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c:v>
                </c:pt>
                <c:pt idx="1">
                  <c:v>3.2</c:v>
                </c:pt>
                <c:pt idx="2">
                  <c:v>1.4</c:v>
                </c:pt>
                <c:pt idx="3">
                  <c:v>1.2</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2.0</c:v>
                </c:pt>
                <c:pt idx="1">
                  <c:v>4.0</c:v>
                </c:pt>
                <c:pt idx="2">
                  <c:v>3.0</c:v>
                </c:pt>
                <c:pt idx="3">
                  <c:v>6.0</c:v>
                </c:pt>
                <c:pt idx="4">
                  <c:v>2.0</c:v>
                </c:pt>
                <c:pt idx="5">
                  <c:v>7.0</c:v>
                </c:pt>
                <c:pt idx="6">
                  <c:v>4.0</c:v>
                </c:pt>
                <c:pt idx="7">
                  <c:v>6.0</c:v>
                </c:pt>
                <c:pt idx="8">
                  <c:v>2.0</c:v>
                </c:pt>
                <c:pt idx="9">
                  <c:v>4.0</c:v>
                </c:pt>
                <c:pt idx="10">
                  <c:v>2.0</c:v>
                </c:pt>
                <c:pt idx="11">
                  <c:v>6.0</c:v>
                </c:pt>
              </c:numCache>
            </c:numRef>
          </c:val>
        </c:ser>
        <c:dLbls>
          <c:showLegendKey val="0"/>
          <c:showVal val="0"/>
          <c:showCatName val="0"/>
          <c:showSerName val="0"/>
          <c:showPercent val="0"/>
          <c:showBubbleSize val="0"/>
        </c:dLbls>
        <c:gapWidth val="150"/>
        <c:axId val="-1768486736"/>
        <c:axId val="-1789447120"/>
      </c:barChart>
      <c:catAx>
        <c:axId val="-1768486736"/>
        <c:scaling>
          <c:orientation val="minMax"/>
        </c:scaling>
        <c:delete val="0"/>
        <c:axPos val="b"/>
        <c:numFmt formatCode="General" sourceLinked="0"/>
        <c:majorTickMark val="out"/>
        <c:minorTickMark val="none"/>
        <c:tickLblPos val="nextTo"/>
        <c:crossAx val="-1789447120"/>
        <c:crosses val="autoZero"/>
        <c:auto val="1"/>
        <c:lblAlgn val="ctr"/>
        <c:lblOffset val="100"/>
        <c:noMultiLvlLbl val="0"/>
      </c:catAx>
      <c:valAx>
        <c:axId val="-1789447120"/>
        <c:scaling>
          <c:orientation val="minMax"/>
        </c:scaling>
        <c:delete val="0"/>
        <c:axPos val="l"/>
        <c:majorGridlines/>
        <c:numFmt formatCode="General" sourceLinked="1"/>
        <c:majorTickMark val="out"/>
        <c:minorTickMark val="none"/>
        <c:tickLblPos val="nextTo"/>
        <c:crossAx val="-17684867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1"/>
            <c:bubble3D val="0"/>
            <c:spPr>
              <a:solidFill>
                <a:schemeClr val="accent2">
                  <a:lumMod val="75000"/>
                </a:schemeClr>
              </a:solidFill>
            </c:spPr>
          </c:dPt>
          <c:dPt>
            <c:idx val="4"/>
            <c:bubble3D val="0"/>
            <c:spPr>
              <a:solidFill>
                <a:schemeClr val="accent5">
                  <a:lumMod val="60000"/>
                  <a:lumOff val="40000"/>
                </a:schemeClr>
              </a:solidFill>
            </c:spPr>
          </c:dPt>
          <c:dPt>
            <c:idx val="6"/>
            <c:bubble3D val="0"/>
            <c:spPr>
              <a:solidFill>
                <a:schemeClr val="accent1">
                  <a:lumMod val="60000"/>
                  <a:lumOff val="40000"/>
                </a:schemeClr>
              </a:solidFill>
            </c:spPr>
          </c:dPt>
          <c:dPt>
            <c:idx val="7"/>
            <c:bubble3D val="0"/>
            <c:spPr>
              <a:solidFill>
                <a:schemeClr val="accent2">
                  <a:lumMod val="40000"/>
                  <a:lumOff val="60000"/>
                </a:schemeClr>
              </a:solidFill>
            </c:spPr>
          </c:dPt>
          <c:dPt>
            <c:idx val="8"/>
            <c:bubble3D val="0"/>
            <c:spPr>
              <a:solidFill>
                <a:schemeClr val="accent3">
                  <a:lumMod val="40000"/>
                  <a:lumOff val="60000"/>
                </a:schemeClr>
              </a:solidFill>
            </c:spPr>
          </c:dPt>
          <c:dPt>
            <c:idx val="9"/>
            <c:bubble3D val="0"/>
            <c:spPr>
              <a:solidFill>
                <a:schemeClr val="accent4">
                  <a:lumMod val="40000"/>
                  <a:lumOff val="60000"/>
                </a:schemeClr>
              </a:solidFill>
            </c:spPr>
          </c:dPt>
          <c:dPt>
            <c:idx val="10"/>
            <c:bubble3D val="0"/>
            <c:spPr>
              <a:solidFill>
                <a:schemeClr val="accent5">
                  <a:lumMod val="20000"/>
                  <a:lumOff val="80000"/>
                </a:schemeClr>
              </a:solidFill>
            </c:spPr>
          </c:dPt>
          <c:dPt>
            <c:idx val="11"/>
            <c:bubble3D val="0"/>
            <c:spPr>
              <a:solidFill>
                <a:schemeClr val="accent6">
                  <a:lumMod val="60000"/>
                  <a:lumOff val="40000"/>
                </a:schemeClr>
              </a:solidFill>
            </c:spPr>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2.0</c:v>
                </c:pt>
                <c:pt idx="1">
                  <c:v>4.0</c:v>
                </c:pt>
                <c:pt idx="2">
                  <c:v>3.0</c:v>
                </c:pt>
                <c:pt idx="3">
                  <c:v>6.0</c:v>
                </c:pt>
                <c:pt idx="4">
                  <c:v>2.0</c:v>
                </c:pt>
                <c:pt idx="5">
                  <c:v>7.0</c:v>
                </c:pt>
                <c:pt idx="6">
                  <c:v>4.0</c:v>
                </c:pt>
                <c:pt idx="7">
                  <c:v>6.0</c:v>
                </c:pt>
                <c:pt idx="8">
                  <c:v>2.0</c:v>
                </c:pt>
                <c:pt idx="9">
                  <c:v>4.0</c:v>
                </c:pt>
                <c:pt idx="10">
                  <c:v>2.0</c:v>
                </c:pt>
                <c:pt idx="11">
                  <c:v>6.0</c:v>
                </c:pt>
              </c:numCache>
            </c:numRef>
          </c:val>
        </c:ser>
        <c:dLbls>
          <c:showLegendKey val="0"/>
          <c:showVal val="0"/>
          <c:showCatName val="0"/>
          <c:showSerName val="0"/>
          <c:showPercent val="0"/>
          <c:showBubbleSize val="0"/>
          <c:showLeaderLines val="0"/>
        </c:dLbls>
        <c:firstSliceAng val="0"/>
      </c:pieChart>
    </c:plotArea>
    <c:legend>
      <c:legendPos val="r"/>
      <c:layout/>
      <c:overlay val="0"/>
      <c:txPr>
        <a:bodyPr/>
        <a:lstStyle/>
        <a:p>
          <a:pPr>
            <a:defRPr sz="16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CA" dirty="0">
                <a:solidFill>
                  <a:schemeClr val="bg2"/>
                </a:solidFill>
              </a:rPr>
              <a:t>How I spend my day</a:t>
            </a:r>
          </a:p>
        </c:rich>
      </c:tx>
      <c:layout/>
      <c:overlay val="0"/>
    </c:title>
    <c:autoTitleDeleted val="0"/>
    <c:plotArea>
      <c:layout/>
      <c:pieChart>
        <c:varyColors val="1"/>
        <c:ser>
          <c:idx val="0"/>
          <c:order val="0"/>
          <c:tx>
            <c:strRef>
              <c:f>Sheet1!$B$1</c:f>
              <c:strCache>
                <c:ptCount val="1"/>
                <c:pt idx="0">
                  <c:v>How I spend my day</c:v>
                </c:pt>
              </c:strCache>
            </c:strRef>
          </c:tx>
          <c:dPt>
            <c:idx val="4"/>
            <c:bubble3D val="0"/>
            <c:spPr>
              <a:solidFill>
                <a:schemeClr val="accent6"/>
              </a:solidFill>
            </c:spPr>
          </c:dPt>
          <c:cat>
            <c:strRef>
              <c:f>Sheet1!$A$2:$A$6</c:f>
              <c:strCache>
                <c:ptCount val="5"/>
                <c:pt idx="0">
                  <c:v>Working</c:v>
                </c:pt>
                <c:pt idx="1">
                  <c:v>Sleeping</c:v>
                </c:pt>
                <c:pt idx="2">
                  <c:v>Relaxing</c:v>
                </c:pt>
                <c:pt idx="3">
                  <c:v>Fighting zombies</c:v>
                </c:pt>
                <c:pt idx="4">
                  <c:v>Commuting</c:v>
                </c:pt>
              </c:strCache>
            </c:strRef>
          </c:cat>
          <c:val>
            <c:numRef>
              <c:f>Sheet1!$B$2:$B$6</c:f>
              <c:numCache>
                <c:formatCode>General</c:formatCode>
                <c:ptCount val="5"/>
                <c:pt idx="0">
                  <c:v>8.5</c:v>
                </c:pt>
                <c:pt idx="1">
                  <c:v>7.5</c:v>
                </c:pt>
                <c:pt idx="2">
                  <c:v>4.0</c:v>
                </c:pt>
                <c:pt idx="3">
                  <c:v>2.5</c:v>
                </c:pt>
                <c:pt idx="4">
                  <c:v>1.5</c:v>
                </c:pt>
              </c:numCache>
            </c:numRef>
          </c:val>
        </c:ser>
        <c:dLbls>
          <c:showLegendKey val="0"/>
          <c:showVal val="0"/>
          <c:showCatName val="0"/>
          <c:showSerName val="0"/>
          <c:showPercent val="0"/>
          <c:showBubbleSize val="0"/>
          <c:showLeaderLines val="0"/>
        </c:dLbls>
        <c:firstSliceAng val="0"/>
      </c:pieChart>
    </c:plotArea>
    <c:legend>
      <c:legendPos val="r"/>
      <c:legendEntry>
        <c:idx val="0"/>
        <c:txPr>
          <a:bodyPr/>
          <a:lstStyle/>
          <a:p>
            <a:pPr>
              <a:defRPr>
                <a:solidFill>
                  <a:schemeClr val="bg2"/>
                </a:solidFill>
              </a:defRPr>
            </a:pPr>
            <a:endParaRPr lang="en-US"/>
          </a:p>
        </c:txPr>
      </c:legendEntry>
      <c:legendEntry>
        <c:idx val="1"/>
        <c:txPr>
          <a:bodyPr/>
          <a:lstStyle/>
          <a:p>
            <a:pPr>
              <a:defRPr>
                <a:solidFill>
                  <a:schemeClr val="bg2"/>
                </a:solidFill>
              </a:defRPr>
            </a:pPr>
            <a:endParaRPr lang="en-US"/>
          </a:p>
        </c:txPr>
      </c:legendEntry>
      <c:legendEntry>
        <c:idx val="2"/>
        <c:txPr>
          <a:bodyPr/>
          <a:lstStyle/>
          <a:p>
            <a:pPr>
              <a:defRPr>
                <a:solidFill>
                  <a:schemeClr val="bg2"/>
                </a:solidFill>
              </a:defRPr>
            </a:pPr>
            <a:endParaRPr lang="en-US"/>
          </a:p>
        </c:txPr>
      </c:legendEntry>
      <c:legendEntry>
        <c:idx val="3"/>
        <c:txPr>
          <a:bodyPr/>
          <a:lstStyle/>
          <a:p>
            <a:pPr>
              <a:defRPr>
                <a:solidFill>
                  <a:schemeClr val="bg2"/>
                </a:solidFill>
              </a:defRPr>
            </a:pPr>
            <a:endParaRPr lang="en-US"/>
          </a:p>
        </c:txPr>
      </c:legendEntry>
      <c:legendEntry>
        <c:idx val="4"/>
        <c:txPr>
          <a:bodyPr/>
          <a:lstStyle/>
          <a:p>
            <a:pPr>
              <a:defRPr>
                <a:solidFill>
                  <a:schemeClr val="bg2"/>
                </a:solidFill>
              </a:defRPr>
            </a:pPr>
            <a:endParaRPr lang="en-US"/>
          </a:p>
        </c:txPr>
      </c:legendEntry>
      <c:layout/>
      <c:overlay val="0"/>
    </c:legend>
    <c:plotVisOnly val="1"/>
    <c:dispBlanksAs val="zero"/>
    <c:showDLblsOverMax val="0"/>
  </c:chart>
  <c:spPr>
    <a:solidFill>
      <a:schemeClr val="tx1"/>
    </a:solidFill>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defRPr>
                <a:solidFill>
                  <a:schemeClr val="bg1"/>
                </a:solidFill>
              </a:defRPr>
            </a:pPr>
            <a:r>
              <a:rPr lang="en-CA" dirty="0" smtClean="0">
                <a:solidFill>
                  <a:schemeClr val="bg1"/>
                </a:solidFill>
              </a:rPr>
              <a:t>Time spent shooting zombies (in minutes)</a:t>
            </a:r>
            <a:endParaRPr lang="en-CA" dirty="0">
              <a:solidFill>
                <a:schemeClr val="bg1"/>
              </a:solidFill>
            </a:endParaRPr>
          </a:p>
        </c:rich>
      </c:tx>
      <c:layout/>
      <c:overlay val="0"/>
    </c:title>
    <c:autoTitleDeleted val="0"/>
    <c:plotArea>
      <c:layout/>
      <c:barChart>
        <c:barDir val="col"/>
        <c:grouping val="clustered"/>
        <c:varyColors val="0"/>
        <c:ser>
          <c:idx val="0"/>
          <c:order val="0"/>
          <c:tx>
            <c:strRef>
              <c:f>Sheet1!$B$1</c:f>
              <c:strCache>
                <c:ptCount val="1"/>
                <c:pt idx="0">
                  <c:v>Time spent answering emails (in minutes)</c:v>
                </c:pt>
              </c:strCache>
            </c:strRef>
          </c:tx>
          <c:invertIfNegative val="0"/>
          <c:cat>
            <c:strRef>
              <c:f>Sheet1!$A$2:$A$6</c:f>
              <c:strCache>
                <c:ptCount val="5"/>
                <c:pt idx="0">
                  <c:v>Mon</c:v>
                </c:pt>
                <c:pt idx="1">
                  <c:v>Tues</c:v>
                </c:pt>
                <c:pt idx="2">
                  <c:v>Wed</c:v>
                </c:pt>
                <c:pt idx="3">
                  <c:v>Thurs</c:v>
                </c:pt>
                <c:pt idx="4">
                  <c:v>Fri</c:v>
                </c:pt>
              </c:strCache>
            </c:strRef>
          </c:cat>
          <c:val>
            <c:numRef>
              <c:f>Sheet1!$B$2:$B$6</c:f>
              <c:numCache>
                <c:formatCode>General</c:formatCode>
                <c:ptCount val="5"/>
                <c:pt idx="0">
                  <c:v>42.0</c:v>
                </c:pt>
                <c:pt idx="1">
                  <c:v>37.0</c:v>
                </c:pt>
                <c:pt idx="2">
                  <c:v>33.0</c:v>
                </c:pt>
                <c:pt idx="3">
                  <c:v>45.0</c:v>
                </c:pt>
                <c:pt idx="4">
                  <c:v>28.0</c:v>
                </c:pt>
              </c:numCache>
            </c:numRef>
          </c:val>
        </c:ser>
        <c:dLbls>
          <c:showLegendKey val="0"/>
          <c:showVal val="0"/>
          <c:showCatName val="0"/>
          <c:showSerName val="0"/>
          <c:showPercent val="0"/>
          <c:showBubbleSize val="0"/>
        </c:dLbls>
        <c:gapWidth val="100"/>
        <c:axId val="-1768257152"/>
        <c:axId val="-1775314480"/>
      </c:barChart>
      <c:catAx>
        <c:axId val="-1768257152"/>
        <c:scaling>
          <c:orientation val="minMax"/>
        </c:scaling>
        <c:delete val="0"/>
        <c:axPos val="b"/>
        <c:numFmt formatCode="General" sourceLinked="0"/>
        <c:majorTickMark val="out"/>
        <c:minorTickMark val="none"/>
        <c:tickLblPos val="nextTo"/>
        <c:txPr>
          <a:bodyPr/>
          <a:lstStyle/>
          <a:p>
            <a:pPr>
              <a:defRPr>
                <a:solidFill>
                  <a:schemeClr val="bg1"/>
                </a:solidFill>
              </a:defRPr>
            </a:pPr>
            <a:endParaRPr lang="en-US"/>
          </a:p>
        </c:txPr>
        <c:crossAx val="-1775314480"/>
        <c:crosses val="autoZero"/>
        <c:auto val="1"/>
        <c:lblAlgn val="ctr"/>
        <c:lblOffset val="100"/>
        <c:noMultiLvlLbl val="0"/>
      </c:catAx>
      <c:valAx>
        <c:axId val="-1775314480"/>
        <c:scaling>
          <c:orientation val="minMax"/>
        </c:scaling>
        <c:delete val="0"/>
        <c:axPos val="l"/>
        <c:majorGridlines>
          <c:spPr>
            <a:ln>
              <a:solidFill>
                <a:sysClr val="window" lastClr="FFFFFF"/>
              </a:solidFill>
            </a:ln>
          </c:spPr>
        </c:majorGridlines>
        <c:numFmt formatCode="General" sourceLinked="1"/>
        <c:majorTickMark val="out"/>
        <c:minorTickMark val="none"/>
        <c:tickLblPos val="nextTo"/>
        <c:txPr>
          <a:bodyPr/>
          <a:lstStyle/>
          <a:p>
            <a:pPr>
              <a:defRPr>
                <a:solidFill>
                  <a:schemeClr val="bg1"/>
                </a:solidFill>
              </a:defRPr>
            </a:pPr>
            <a:endParaRPr lang="en-US"/>
          </a:p>
        </c:txPr>
        <c:crossAx val="-1768257152"/>
        <c:crosses val="autoZero"/>
        <c:crossBetween val="between"/>
      </c:valAx>
      <c:spPr>
        <a:ln>
          <a:solidFill>
            <a:sysClr val="window" lastClr="FFFFFF"/>
          </a:solidFill>
        </a:ln>
      </c:spPr>
    </c:plotArea>
    <c:plotVisOnly val="1"/>
    <c:dispBlanksAs val="gap"/>
    <c:showDLblsOverMax val="0"/>
  </c:chart>
  <c:spPr>
    <a:solidFill>
      <a:srgbClr val="494949"/>
    </a:solidFill>
  </c:spPr>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bg1"/>
                </a:solidFill>
              </a:defRPr>
            </a:pPr>
            <a:r>
              <a:rPr lang="en-CA">
                <a:solidFill>
                  <a:schemeClr val="bg1"/>
                </a:solidFill>
              </a:rPr>
              <a:t>Zombie Kills Per Day</a:t>
            </a:r>
          </a:p>
        </c:rich>
      </c:tx>
      <c:layout/>
      <c:overlay val="0"/>
    </c:title>
    <c:autoTitleDeleted val="0"/>
    <c:plotArea>
      <c:layout/>
      <c:barChart>
        <c:barDir val="col"/>
        <c:grouping val="stacked"/>
        <c:varyColors val="0"/>
        <c:ser>
          <c:idx val="0"/>
          <c:order val="0"/>
          <c:tx>
            <c:strRef>
              <c:f>Sheet1!$B$1</c:f>
              <c:strCache>
                <c:ptCount val="1"/>
                <c:pt idx="0">
                  <c:v>Wayne</c:v>
                </c:pt>
              </c:strCache>
            </c:strRef>
          </c:tx>
          <c:invertIfNegative val="0"/>
          <c:cat>
            <c:strRef>
              <c:f>Sheet1!$A$2:$A$6</c:f>
              <c:strCache>
                <c:ptCount val="5"/>
                <c:pt idx="0">
                  <c:v>Mon</c:v>
                </c:pt>
                <c:pt idx="1">
                  <c:v>Tues</c:v>
                </c:pt>
                <c:pt idx="2">
                  <c:v>Wed</c:v>
                </c:pt>
                <c:pt idx="3">
                  <c:v>Thurs</c:v>
                </c:pt>
                <c:pt idx="4">
                  <c:v>Fri</c:v>
                </c:pt>
              </c:strCache>
            </c:strRef>
          </c:cat>
          <c:val>
            <c:numRef>
              <c:f>Sheet1!$B$2:$B$6</c:f>
              <c:numCache>
                <c:formatCode>General</c:formatCode>
                <c:ptCount val="5"/>
                <c:pt idx="0">
                  <c:v>1.0</c:v>
                </c:pt>
                <c:pt idx="1">
                  <c:v>3.0</c:v>
                </c:pt>
                <c:pt idx="2">
                  <c:v>1.0</c:v>
                </c:pt>
                <c:pt idx="3">
                  <c:v>2.0</c:v>
                </c:pt>
                <c:pt idx="4">
                  <c:v>4.0</c:v>
                </c:pt>
              </c:numCache>
            </c:numRef>
          </c:val>
        </c:ser>
        <c:ser>
          <c:idx val="1"/>
          <c:order val="1"/>
          <c:tx>
            <c:strRef>
              <c:f>Sheet1!$C$1</c:f>
              <c:strCache>
                <c:ptCount val="1"/>
                <c:pt idx="0">
                  <c:v>Ginny</c:v>
                </c:pt>
              </c:strCache>
            </c:strRef>
          </c:tx>
          <c:invertIfNegative val="0"/>
          <c:cat>
            <c:strRef>
              <c:f>Sheet1!$A$2:$A$6</c:f>
              <c:strCache>
                <c:ptCount val="5"/>
                <c:pt idx="0">
                  <c:v>Mon</c:v>
                </c:pt>
                <c:pt idx="1">
                  <c:v>Tues</c:v>
                </c:pt>
                <c:pt idx="2">
                  <c:v>Wed</c:v>
                </c:pt>
                <c:pt idx="3">
                  <c:v>Thurs</c:v>
                </c:pt>
                <c:pt idx="4">
                  <c:v>Fri</c:v>
                </c:pt>
              </c:strCache>
            </c:strRef>
          </c:cat>
          <c:val>
            <c:numRef>
              <c:f>Sheet1!$C$2:$C$6</c:f>
              <c:numCache>
                <c:formatCode>General</c:formatCode>
                <c:ptCount val="5"/>
                <c:pt idx="0">
                  <c:v>2.0</c:v>
                </c:pt>
                <c:pt idx="1">
                  <c:v>4.0</c:v>
                </c:pt>
                <c:pt idx="2">
                  <c:v>1.0</c:v>
                </c:pt>
                <c:pt idx="3">
                  <c:v>1.0</c:v>
                </c:pt>
                <c:pt idx="4">
                  <c:v>5.0</c:v>
                </c:pt>
              </c:numCache>
            </c:numRef>
          </c:val>
        </c:ser>
        <c:ser>
          <c:idx val="2"/>
          <c:order val="2"/>
          <c:tx>
            <c:strRef>
              <c:f>Sheet1!$D$1</c:f>
              <c:strCache>
                <c:ptCount val="1"/>
                <c:pt idx="0">
                  <c:v>Elena</c:v>
                </c:pt>
              </c:strCache>
            </c:strRef>
          </c:tx>
          <c:invertIfNegative val="0"/>
          <c:cat>
            <c:strRef>
              <c:f>Sheet1!$A$2:$A$6</c:f>
              <c:strCache>
                <c:ptCount val="5"/>
                <c:pt idx="0">
                  <c:v>Mon</c:v>
                </c:pt>
                <c:pt idx="1">
                  <c:v>Tues</c:v>
                </c:pt>
                <c:pt idx="2">
                  <c:v>Wed</c:v>
                </c:pt>
                <c:pt idx="3">
                  <c:v>Thurs</c:v>
                </c:pt>
                <c:pt idx="4">
                  <c:v>Fri</c:v>
                </c:pt>
              </c:strCache>
            </c:strRef>
          </c:cat>
          <c:val>
            <c:numRef>
              <c:f>Sheet1!$D$2:$D$6</c:f>
              <c:numCache>
                <c:formatCode>General</c:formatCode>
                <c:ptCount val="5"/>
                <c:pt idx="0">
                  <c:v>4.0</c:v>
                </c:pt>
                <c:pt idx="1">
                  <c:v>1.0</c:v>
                </c:pt>
                <c:pt idx="2">
                  <c:v>5.0</c:v>
                </c:pt>
                <c:pt idx="3">
                  <c:v>3.0</c:v>
                </c:pt>
                <c:pt idx="4">
                  <c:v>4.0</c:v>
                </c:pt>
              </c:numCache>
            </c:numRef>
          </c:val>
        </c:ser>
        <c:dLbls>
          <c:showLegendKey val="0"/>
          <c:showVal val="0"/>
          <c:showCatName val="0"/>
          <c:showSerName val="0"/>
          <c:showPercent val="0"/>
          <c:showBubbleSize val="0"/>
        </c:dLbls>
        <c:gapWidth val="55"/>
        <c:overlap val="100"/>
        <c:axId val="-1767748864"/>
        <c:axId val="-1767744544"/>
      </c:barChart>
      <c:catAx>
        <c:axId val="-1767748864"/>
        <c:scaling>
          <c:orientation val="minMax"/>
        </c:scaling>
        <c:delete val="0"/>
        <c:axPos val="b"/>
        <c:numFmt formatCode="General" sourceLinked="0"/>
        <c:majorTickMark val="none"/>
        <c:minorTickMark val="none"/>
        <c:tickLblPos val="nextTo"/>
        <c:txPr>
          <a:bodyPr/>
          <a:lstStyle/>
          <a:p>
            <a:pPr>
              <a:defRPr>
                <a:solidFill>
                  <a:schemeClr val="bg1"/>
                </a:solidFill>
              </a:defRPr>
            </a:pPr>
            <a:endParaRPr lang="en-US"/>
          </a:p>
        </c:txPr>
        <c:crossAx val="-1767744544"/>
        <c:crosses val="autoZero"/>
        <c:auto val="1"/>
        <c:lblAlgn val="ctr"/>
        <c:lblOffset val="100"/>
        <c:noMultiLvlLbl val="0"/>
      </c:catAx>
      <c:valAx>
        <c:axId val="-1767744544"/>
        <c:scaling>
          <c:orientation val="minMax"/>
        </c:scaling>
        <c:delete val="0"/>
        <c:axPos val="l"/>
        <c:majorGridlines>
          <c:spPr>
            <a:ln>
              <a:solidFill>
                <a:schemeClr val="bg1"/>
              </a:solidFill>
            </a:ln>
          </c:spPr>
        </c:majorGridlines>
        <c:numFmt formatCode="General" sourceLinked="1"/>
        <c:majorTickMark val="none"/>
        <c:minorTickMark val="none"/>
        <c:tickLblPos val="nextTo"/>
        <c:txPr>
          <a:bodyPr/>
          <a:lstStyle/>
          <a:p>
            <a:pPr>
              <a:defRPr>
                <a:solidFill>
                  <a:schemeClr val="bg1"/>
                </a:solidFill>
              </a:defRPr>
            </a:pPr>
            <a:endParaRPr lang="en-US"/>
          </a:p>
        </c:txPr>
        <c:crossAx val="-1767748864"/>
        <c:crosses val="autoZero"/>
        <c:crossBetween val="between"/>
      </c:valAx>
      <c:spPr>
        <a:ln>
          <a:solidFill>
            <a:schemeClr val="bg1"/>
          </a:solidFill>
        </a:ln>
      </c:spPr>
    </c:plotArea>
    <c:legend>
      <c:legendPos val="r"/>
      <c:layout/>
      <c:overlay val="0"/>
      <c:txPr>
        <a:bodyPr/>
        <a:lstStyle/>
        <a:p>
          <a:pPr>
            <a:defRPr>
              <a:solidFill>
                <a:schemeClr val="bg1"/>
              </a:solidFill>
            </a:defRPr>
          </a:pPr>
          <a:endParaRPr lang="en-US"/>
        </a:p>
      </c:txPr>
    </c:legend>
    <c:plotVisOnly val="1"/>
    <c:dispBlanksAs val="gap"/>
    <c:showDLblsOverMax val="0"/>
  </c:chart>
  <c:spPr>
    <a:solidFill>
      <a:schemeClr val="tx1"/>
    </a:solidFill>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bg1"/>
                </a:solidFill>
              </a:defRPr>
            </a:pPr>
            <a:r>
              <a:rPr lang="en-CA" dirty="0" smtClean="0">
                <a:solidFill>
                  <a:schemeClr val="bg1"/>
                </a:solidFill>
              </a:rPr>
              <a:t>Distance Fled Per Day</a:t>
            </a:r>
            <a:r>
              <a:rPr lang="en-CA" baseline="0" dirty="0" smtClean="0">
                <a:solidFill>
                  <a:schemeClr val="bg1"/>
                </a:solidFill>
              </a:rPr>
              <a:t> </a:t>
            </a:r>
            <a:r>
              <a:rPr lang="en-CA" dirty="0" smtClean="0">
                <a:solidFill>
                  <a:schemeClr val="bg1"/>
                </a:solidFill>
              </a:rPr>
              <a:t>From Zombies (in km)</a:t>
            </a:r>
            <a:endParaRPr lang="en-CA" dirty="0">
              <a:solidFill>
                <a:schemeClr val="bg1"/>
              </a:solidFill>
            </a:endParaRPr>
          </a:p>
        </c:rich>
      </c:tx>
      <c:layout/>
      <c:overlay val="0"/>
    </c:title>
    <c:autoTitleDeleted val="0"/>
    <c:plotArea>
      <c:layout/>
      <c:lineChart>
        <c:grouping val="standard"/>
        <c:varyColors val="0"/>
        <c:ser>
          <c:idx val="0"/>
          <c:order val="0"/>
          <c:tx>
            <c:strRef>
              <c:f>Sheet1!$B$1</c:f>
              <c:strCache>
                <c:ptCount val="1"/>
                <c:pt idx="0">
                  <c:v>Ysabet</c:v>
                </c:pt>
              </c:strCache>
            </c:strRef>
          </c:tx>
          <c:cat>
            <c:strRef>
              <c:f>Sheet1!$A$2:$A$6</c:f>
              <c:strCache>
                <c:ptCount val="5"/>
                <c:pt idx="0">
                  <c:v>Mon</c:v>
                </c:pt>
                <c:pt idx="1">
                  <c:v>Tues</c:v>
                </c:pt>
                <c:pt idx="2">
                  <c:v>Wed</c:v>
                </c:pt>
                <c:pt idx="3">
                  <c:v>Thurs</c:v>
                </c:pt>
                <c:pt idx="4">
                  <c:v>Fri</c:v>
                </c:pt>
              </c:strCache>
            </c:strRef>
          </c:cat>
          <c:val>
            <c:numRef>
              <c:f>Sheet1!$B$2:$B$6</c:f>
              <c:numCache>
                <c:formatCode>General</c:formatCode>
                <c:ptCount val="5"/>
                <c:pt idx="0">
                  <c:v>2.2</c:v>
                </c:pt>
                <c:pt idx="1">
                  <c:v>2.8</c:v>
                </c:pt>
                <c:pt idx="2">
                  <c:v>4.3</c:v>
                </c:pt>
                <c:pt idx="3">
                  <c:v>3.0</c:v>
                </c:pt>
                <c:pt idx="4">
                  <c:v>4.7</c:v>
                </c:pt>
              </c:numCache>
            </c:numRef>
          </c:val>
          <c:smooth val="0"/>
        </c:ser>
        <c:ser>
          <c:idx val="1"/>
          <c:order val="1"/>
          <c:tx>
            <c:strRef>
              <c:f>Sheet1!$C$1</c:f>
              <c:strCache>
                <c:ptCount val="1"/>
                <c:pt idx="0">
                  <c:v>Dana</c:v>
                </c:pt>
              </c:strCache>
            </c:strRef>
          </c:tx>
          <c:cat>
            <c:strRef>
              <c:f>Sheet1!$A$2:$A$6</c:f>
              <c:strCache>
                <c:ptCount val="5"/>
                <c:pt idx="0">
                  <c:v>Mon</c:v>
                </c:pt>
                <c:pt idx="1">
                  <c:v>Tues</c:v>
                </c:pt>
                <c:pt idx="2">
                  <c:v>Wed</c:v>
                </c:pt>
                <c:pt idx="3">
                  <c:v>Thurs</c:v>
                </c:pt>
                <c:pt idx="4">
                  <c:v>Fri</c:v>
                </c:pt>
              </c:strCache>
            </c:strRef>
          </c:cat>
          <c:val>
            <c:numRef>
              <c:f>Sheet1!$C$2:$C$6</c:f>
              <c:numCache>
                <c:formatCode>General</c:formatCode>
                <c:ptCount val="5"/>
                <c:pt idx="0">
                  <c:v>1.1</c:v>
                </c:pt>
                <c:pt idx="1">
                  <c:v>3.0</c:v>
                </c:pt>
                <c:pt idx="2">
                  <c:v>3.4</c:v>
                </c:pt>
                <c:pt idx="3">
                  <c:v>4.6</c:v>
                </c:pt>
                <c:pt idx="4">
                  <c:v>2.8</c:v>
                </c:pt>
              </c:numCache>
            </c:numRef>
          </c:val>
          <c:smooth val="0"/>
        </c:ser>
        <c:ser>
          <c:idx val="2"/>
          <c:order val="2"/>
          <c:tx>
            <c:strRef>
              <c:f>Sheet1!$D$1</c:f>
              <c:strCache>
                <c:ptCount val="1"/>
                <c:pt idx="0">
                  <c:v>Jason</c:v>
                </c:pt>
              </c:strCache>
            </c:strRef>
          </c:tx>
          <c:cat>
            <c:strRef>
              <c:f>Sheet1!$A$2:$A$6</c:f>
              <c:strCache>
                <c:ptCount val="5"/>
                <c:pt idx="0">
                  <c:v>Mon</c:v>
                </c:pt>
                <c:pt idx="1">
                  <c:v>Tues</c:v>
                </c:pt>
                <c:pt idx="2">
                  <c:v>Wed</c:v>
                </c:pt>
                <c:pt idx="3">
                  <c:v>Thurs</c:v>
                </c:pt>
                <c:pt idx="4">
                  <c:v>Fri</c:v>
                </c:pt>
              </c:strCache>
            </c:strRef>
          </c:cat>
          <c:val>
            <c:numRef>
              <c:f>Sheet1!$D$2:$D$6</c:f>
              <c:numCache>
                <c:formatCode>General</c:formatCode>
                <c:ptCount val="5"/>
                <c:pt idx="0">
                  <c:v>3.7</c:v>
                </c:pt>
                <c:pt idx="1">
                  <c:v>2.5</c:v>
                </c:pt>
                <c:pt idx="2">
                  <c:v>2.0</c:v>
                </c:pt>
                <c:pt idx="3">
                  <c:v>1.4</c:v>
                </c:pt>
                <c:pt idx="4">
                  <c:v>2.1</c:v>
                </c:pt>
              </c:numCache>
            </c:numRef>
          </c:val>
          <c:smooth val="0"/>
        </c:ser>
        <c:dLbls>
          <c:showLegendKey val="0"/>
          <c:showVal val="0"/>
          <c:showCatName val="0"/>
          <c:showSerName val="0"/>
          <c:showPercent val="0"/>
          <c:showBubbleSize val="0"/>
        </c:dLbls>
        <c:marker val="1"/>
        <c:smooth val="0"/>
        <c:axId val="-1775587376"/>
        <c:axId val="-1775617024"/>
      </c:lineChart>
      <c:catAx>
        <c:axId val="-1775587376"/>
        <c:scaling>
          <c:orientation val="minMax"/>
        </c:scaling>
        <c:delete val="0"/>
        <c:axPos val="b"/>
        <c:numFmt formatCode="General" sourceLinked="0"/>
        <c:majorTickMark val="none"/>
        <c:minorTickMark val="none"/>
        <c:tickLblPos val="nextTo"/>
        <c:txPr>
          <a:bodyPr/>
          <a:lstStyle/>
          <a:p>
            <a:pPr>
              <a:defRPr>
                <a:solidFill>
                  <a:schemeClr val="bg1"/>
                </a:solidFill>
              </a:defRPr>
            </a:pPr>
            <a:endParaRPr lang="en-US"/>
          </a:p>
        </c:txPr>
        <c:crossAx val="-1775617024"/>
        <c:crosses val="autoZero"/>
        <c:auto val="1"/>
        <c:lblAlgn val="ctr"/>
        <c:lblOffset val="100"/>
        <c:noMultiLvlLbl val="0"/>
      </c:catAx>
      <c:valAx>
        <c:axId val="-1775617024"/>
        <c:scaling>
          <c:orientation val="minMax"/>
        </c:scaling>
        <c:delete val="0"/>
        <c:axPos val="l"/>
        <c:majorGridlines>
          <c:spPr>
            <a:ln>
              <a:solidFill>
                <a:schemeClr val="bg1"/>
              </a:solidFill>
            </a:ln>
          </c:spPr>
        </c:majorGridlines>
        <c:numFmt formatCode="General" sourceLinked="1"/>
        <c:majorTickMark val="none"/>
        <c:minorTickMark val="none"/>
        <c:tickLblPos val="nextTo"/>
        <c:txPr>
          <a:bodyPr/>
          <a:lstStyle/>
          <a:p>
            <a:pPr>
              <a:defRPr>
                <a:solidFill>
                  <a:schemeClr val="bg1"/>
                </a:solidFill>
              </a:defRPr>
            </a:pPr>
            <a:endParaRPr lang="en-US"/>
          </a:p>
        </c:txPr>
        <c:crossAx val="-1775587376"/>
        <c:crosses val="autoZero"/>
        <c:crossBetween val="between"/>
      </c:valAx>
      <c:spPr>
        <a:ln>
          <a:solidFill>
            <a:schemeClr val="bg1"/>
          </a:solidFill>
        </a:ln>
      </c:spPr>
    </c:plotArea>
    <c:legend>
      <c:legendPos val="r"/>
      <c:layout/>
      <c:overlay val="0"/>
      <c:txPr>
        <a:bodyPr/>
        <a:lstStyle/>
        <a:p>
          <a:pPr>
            <a:defRPr>
              <a:solidFill>
                <a:schemeClr val="bg1"/>
              </a:solidFill>
            </a:defRPr>
          </a:pPr>
          <a:endParaRPr lang="en-US"/>
        </a:p>
      </c:txPr>
    </c:legend>
    <c:plotVisOnly val="1"/>
    <c:dispBlanksAs val="gap"/>
    <c:showDLblsOverMax val="0"/>
  </c:chart>
  <c:spPr>
    <a:solidFill>
      <a:schemeClr val="tx1"/>
    </a:solidFill>
  </c:spPr>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941CD808-339F-48AD-BEBD-628D10B8488C}" type="datetimeFigureOut">
              <a:rPr lang="en-US" smtClean="0"/>
              <a:pPr/>
              <a:t>7/10/18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55EE6273-F94B-44EE-8B01-D15D831B286F}" type="slidenum">
              <a:rPr lang="en-US" smtClean="0"/>
              <a:pPr/>
              <a:t>‹#›</a:t>
            </a:fld>
            <a:endParaRPr lang="en-US"/>
          </a:p>
        </p:txBody>
      </p:sp>
    </p:spTree>
    <p:extLst>
      <p:ext uri="{BB962C8B-B14F-4D97-AF65-F5344CB8AC3E}">
        <p14:creationId xmlns:p14="http://schemas.microsoft.com/office/powerpoint/2010/main" val="307153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 Id="rId3" Type="http://schemas.openxmlformats.org/officeDocument/2006/relationships/hyperlink" Target="http://infographiccommons.com/view/could-samsung-take-down-apple.html"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“Telling Your Story With Infographics”. Today we’re going</a:t>
            </a:r>
            <a:r>
              <a:rPr lang="en-US" baseline="0" dirty="0" smtClean="0"/>
              <a:t> to chat about what exactly infographics are and how you can effectively create them to use in your own work.</a:t>
            </a:r>
          </a:p>
          <a:p>
            <a:endParaRPr lang="en-US" baseline="0" dirty="0" smtClean="0"/>
          </a:p>
          <a:p>
            <a:r>
              <a:rPr lang="en-US" baseline="0" dirty="0" smtClean="0"/>
              <a:t>Just as an upfront, as always I’ll be providing a link to a resource webpage at the end of this presentation. It’ll include links to all the resources I mention in this presentation, so if you happen to miss jotting down a concept or even just the name of a resource, don’t worry. I’ll be there in that site waiting for you.</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1</a:t>
            </a:fld>
            <a:endParaRPr lang="en-US"/>
          </a:p>
        </p:txBody>
      </p:sp>
    </p:spTree>
    <p:extLst>
      <p:ext uri="{BB962C8B-B14F-4D97-AF65-F5344CB8AC3E}">
        <p14:creationId xmlns:p14="http://schemas.microsoft.com/office/powerpoint/2010/main" val="1050903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the other hand, there are definitely times to avoid</a:t>
            </a:r>
            <a:r>
              <a:rPr lang="en-US" baseline="0" dirty="0" smtClean="0"/>
              <a:t> </a:t>
            </a:r>
            <a:r>
              <a:rPr lang="en-US" dirty="0" smtClean="0"/>
              <a:t>info</a:t>
            </a:r>
            <a:r>
              <a:rPr lang="en-US" baseline="0" dirty="0" smtClean="0"/>
              <a:t>graphics and do something else.</a:t>
            </a:r>
          </a:p>
          <a:p>
            <a:endParaRPr lang="en-US" baseline="0" dirty="0" smtClean="0"/>
          </a:p>
          <a:p>
            <a:r>
              <a:rPr lang="en-US" sz="1200" kern="1200" dirty="0" smtClean="0">
                <a:solidFill>
                  <a:schemeClr val="tx1"/>
                </a:solidFill>
                <a:latin typeface="+mn-lt"/>
                <a:ea typeface="+mn-ea"/>
                <a:cs typeface="+mn-cs"/>
              </a:rPr>
              <a:t>For starters, and I’m sure I’m preaching to the choir here, but it’s a bad idea to use an infographic for the sake of using an</a:t>
            </a:r>
            <a:r>
              <a:rPr lang="en-US" sz="1200" kern="1200" baseline="0" dirty="0" smtClean="0">
                <a:solidFill>
                  <a:schemeClr val="tx1"/>
                </a:solidFill>
                <a:latin typeface="+mn-lt"/>
                <a:ea typeface="+mn-ea"/>
                <a:cs typeface="+mn-cs"/>
              </a:rPr>
              <a:t> infographic. Chances are you’ll bump into this with SMEs or clients where they want to use them because they’ve seen them around and like the look of them. As always, you want to check what they’re trying to accomplish before committing to an infographic.</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Another</a:t>
            </a:r>
            <a:r>
              <a:rPr lang="en-US" sz="1200" kern="1200" baseline="0" dirty="0" smtClean="0">
                <a:solidFill>
                  <a:schemeClr val="tx1"/>
                </a:solidFill>
                <a:latin typeface="+mn-lt"/>
                <a:ea typeface="+mn-ea"/>
                <a:cs typeface="+mn-cs"/>
              </a:rPr>
              <a:t> time where an infographic isn’t the best solution is if you need to tell a linear </a:t>
            </a:r>
            <a:r>
              <a:rPr lang="en-US" sz="1200" kern="1200" dirty="0" smtClean="0">
                <a:solidFill>
                  <a:schemeClr val="tx1"/>
                </a:solidFill>
                <a:latin typeface="+mn-lt"/>
                <a:ea typeface="+mn-ea"/>
                <a:cs typeface="+mn-cs"/>
              </a:rPr>
              <a:t>story or scenario</a:t>
            </a:r>
            <a:r>
              <a:rPr lang="en-US" sz="1200" kern="1200" baseline="0" dirty="0" smtClean="0">
                <a:solidFill>
                  <a:schemeClr val="tx1"/>
                </a:solidFill>
                <a:latin typeface="+mn-lt"/>
                <a:ea typeface="+mn-ea"/>
                <a:cs typeface="+mn-cs"/>
              </a:rPr>
              <a:t> rather than show information. In a case like this, text, a video, or even a comic will do a better job.</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Finally, infographics don’t work well as a means </a:t>
            </a:r>
            <a:r>
              <a:rPr lang="en-US" sz="1200" kern="1200" dirty="0" smtClean="0">
                <a:solidFill>
                  <a:schemeClr val="tx1"/>
                </a:solidFill>
                <a:latin typeface="+mn-lt"/>
                <a:ea typeface="+mn-ea"/>
                <a:cs typeface="+mn-cs"/>
              </a:rPr>
              <a:t>to link</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together data that actually isn’t well-related.</a:t>
            </a:r>
            <a:r>
              <a:rPr lang="en-US" sz="1200" kern="1200" baseline="0" dirty="0" smtClean="0">
                <a:solidFill>
                  <a:schemeClr val="tx1"/>
                </a:solidFill>
                <a:latin typeface="+mn-lt"/>
                <a:ea typeface="+mn-ea"/>
                <a:cs typeface="+mn-cs"/>
              </a:rPr>
              <a:t> You might have seen projects like this before where it’s honestly just a dump of </a:t>
            </a:r>
            <a:r>
              <a:rPr lang="en-US" baseline="0" dirty="0" smtClean="0"/>
              <a:t>unrelated data stitched together and </a:t>
            </a:r>
            <a:r>
              <a:rPr lang="en-US" sz="1200" kern="1200" baseline="0" dirty="0" smtClean="0">
                <a:solidFill>
                  <a:schemeClr val="tx1"/>
                </a:solidFill>
                <a:latin typeface="+mn-lt"/>
                <a:ea typeface="+mn-ea"/>
                <a:cs typeface="+mn-cs"/>
              </a:rPr>
              <a:t>wrapped in a pretty, visual shell that leaves you scratching your head as to what it all means together. Infographic design isn’t magic, though, and ones that just go through the motions of the approach don’t tend to resonate well with people.</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let’s say you’ve definitely got the right subject for an infographic. Unfortunately, </a:t>
            </a:r>
            <a:r>
              <a:rPr lang="en-US" dirty="0" smtClean="0"/>
              <a:t>even if the topic</a:t>
            </a:r>
            <a:r>
              <a:rPr lang="en-US" baseline="0" dirty="0" smtClean="0"/>
              <a:t> is right, it’s still possible for an infographic to be a bit of a dud. Here are three of the more common, but fixable, issues I tend to notice in dysfunctional infographics.</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up is confusion</a:t>
            </a:r>
            <a:r>
              <a:rPr lang="en-US" baseline="0" dirty="0" smtClean="0"/>
              <a:t> about what the point of the thing is supposed to be. Maybe it’s poor organization, a lack of context, or bad editing, who knows. But the end result is the same: you read to the end of the infographic but you still aren’t sure what exactly what the core point it’s trying to make is.</a:t>
            </a:r>
          </a:p>
          <a:p>
            <a:endParaRPr lang="en-US" baseline="0" dirty="0" smtClean="0"/>
          </a:p>
          <a:p>
            <a:r>
              <a:rPr lang="en-US" baseline="0" dirty="0" smtClean="0"/>
              <a:t>This is sort of the fixable version of the “unrelated data stitched together” problem I mentioned earlier. In this case the information, data, and facts do actually relate to each other, but they just haven’t been assembled and curated very well.</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 misstep</a:t>
            </a:r>
            <a:r>
              <a:rPr lang="en-US" baseline="0" dirty="0" smtClean="0"/>
              <a:t> is having good data and information, but presenting it in a </a:t>
            </a:r>
            <a:r>
              <a:rPr lang="en-US" dirty="0" smtClean="0"/>
              <a:t>confusing way. </a:t>
            </a:r>
          </a:p>
          <a:p>
            <a:endParaRPr lang="en-US" dirty="0" smtClean="0"/>
          </a:p>
          <a:p>
            <a:r>
              <a:rPr lang="en-US" dirty="0" smtClean="0"/>
              <a:t>This</a:t>
            </a:r>
            <a:r>
              <a:rPr lang="en-US" baseline="0" dirty="0" smtClean="0"/>
              <a:t> commonly happens in one</a:t>
            </a:r>
            <a:r>
              <a:rPr lang="en-US" dirty="0" smtClean="0"/>
              <a:t> of two extremes: either there’s too </a:t>
            </a:r>
            <a:r>
              <a:rPr lang="en-US" i="1" dirty="0" smtClean="0"/>
              <a:t>little </a:t>
            </a:r>
            <a:r>
              <a:rPr lang="en-US" dirty="0" smtClean="0"/>
              <a:t>information, so people can’t </a:t>
            </a:r>
            <a:r>
              <a:rPr lang="en-US" baseline="0" dirty="0" smtClean="0"/>
              <a:t>interpret it properly or there’s way </a:t>
            </a:r>
            <a:r>
              <a:rPr lang="en-US" i="1" baseline="0" dirty="0" smtClean="0"/>
              <a:t>too much</a:t>
            </a:r>
            <a:r>
              <a:rPr lang="en-US" baseline="0" dirty="0" smtClean="0"/>
              <a:t> information, so people get overwhelmed. Either way, your audience isn’t actually getting the information you’re trying to present.</a:t>
            </a:r>
          </a:p>
          <a:p>
            <a:endParaRPr lang="en-US" baseline="0" dirty="0" smtClean="0"/>
          </a:p>
          <a:p>
            <a:r>
              <a:rPr lang="en-US" baseline="0" dirty="0" smtClean="0"/>
              <a:t>Another snag can be using the wrong visuals for the information you want to show. For instance, some types of graphs are just much better suited to specific types of data than others. Choosing poorly can muddle your message.</a:t>
            </a:r>
          </a:p>
          <a:p>
            <a:endParaRPr lang="en-US" baseline="0" dirty="0" smtClean="0"/>
          </a:p>
          <a:p>
            <a:r>
              <a:rPr lang="en-US" baseline="0" dirty="0" smtClean="0"/>
              <a:t>A related problem is the issue of misleading data. I’m not going to talk about it much since I’m working from the assumption you guys are all planning on using accurate information, but it’s at least worth a mention here. While your infographics might be soundly researched, there are some out there that show either inaccurate data or cherry-picked information, both of which are deeply misleading. If you’re planning on using or sharing an infographic created by someone else, it’s worth double checking their facts to make sure they’re actually accurate as depicted.</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dirty="0" smtClean="0"/>
              <a:t>Finally, you can get the plot and data all perfect, but if the graphic design is lousy your information will look confusing and unprofessional. Never forget</a:t>
            </a:r>
            <a:r>
              <a:rPr lang="en-US" sz="1200" baseline="0" dirty="0" smtClean="0"/>
              <a:t> that the second half of the word “infographics” is, well, GRAPHICS. You can’t phone this part in and hope for the best.</a:t>
            </a:r>
            <a:endParaRPr lang="en-US" sz="1200" dirty="0" smtClean="0"/>
          </a:p>
          <a:p>
            <a:pPr algn="l"/>
            <a:endParaRPr lang="en-US" sz="1200" dirty="0" smtClean="0"/>
          </a:p>
          <a:p>
            <a:pPr algn="l"/>
            <a:r>
              <a:rPr lang="en-US" sz="1200" dirty="0" smtClean="0"/>
              <a:t>Now,</a:t>
            </a:r>
            <a:r>
              <a:rPr lang="en-US" sz="1200" baseline="0" dirty="0" smtClean="0"/>
              <a:t> no worries here if you personally aren’t a graphic designer. </a:t>
            </a:r>
            <a:r>
              <a:rPr lang="en-US" sz="1200" dirty="0" smtClean="0"/>
              <a:t>You can still create infographics, but you’ll likely need to lean heavily on some</a:t>
            </a:r>
            <a:r>
              <a:rPr lang="en-US" sz="1200" baseline="0" dirty="0" smtClean="0"/>
              <a:t> of the tips and tools I’ll be mentioning later on.</a:t>
            </a:r>
            <a:endParaRPr lang="en-US" sz="1200"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Okay, so enough about the stuff that’s lousy. How about the infographics that you’ve really enjoyed.</a:t>
            </a:r>
            <a:r>
              <a:rPr lang="en-US" sz="1200" b="0" kern="1200" baseline="0" dirty="0" smtClean="0">
                <a:solidFill>
                  <a:schemeClr val="tx1"/>
                </a:solidFill>
                <a:latin typeface="+mn-lt"/>
                <a:ea typeface="+mn-ea"/>
                <a:cs typeface="+mn-cs"/>
              </a:rPr>
              <a:t> What specifically about them </a:t>
            </a:r>
            <a:r>
              <a:rPr lang="en-US" b="0" dirty="0" smtClean="0"/>
              <a:t>stuck out as the reasons they were successful?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(make observations based on comments)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5EE6273-F94B-44EE-8B01-D15D831B286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 here’s what I think are the core things that make a good infographic.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First, you can quickly figure out what the</a:t>
            </a:r>
            <a:r>
              <a:rPr lang="en-US" sz="1200" kern="1200" baseline="0" dirty="0" smtClean="0">
                <a:solidFill>
                  <a:schemeClr val="tx1"/>
                </a:solidFill>
                <a:latin typeface="+mn-lt"/>
                <a:ea typeface="+mn-ea"/>
                <a:cs typeface="+mn-cs"/>
              </a:rPr>
              <a:t> point of the infographic is supposed to be and all the content reinforces that point. There’s also enough content to support that main idea, but not so much that it feels like a data dump.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Second, the information is all displayed in a logical form. Each graphic or chart has just enough information for you to understand what’s going on, but isn’t trying to do too many things at once.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Third, the overall visual design is clear and polished. It’s got an appropriate aesthetic, consistently used </a:t>
            </a:r>
            <a:r>
              <a:rPr lang="en-US" sz="1200" kern="1200" baseline="0" dirty="0" err="1" smtClean="0">
                <a:solidFill>
                  <a:schemeClr val="tx1"/>
                </a:solidFill>
                <a:latin typeface="+mn-lt"/>
                <a:ea typeface="+mn-ea"/>
                <a:cs typeface="+mn-cs"/>
              </a:rPr>
              <a:t>colour</a:t>
            </a:r>
            <a:r>
              <a:rPr lang="en-US" sz="1200" kern="1200" baseline="0" dirty="0" smtClean="0">
                <a:solidFill>
                  <a:schemeClr val="tx1"/>
                </a:solidFill>
                <a:latin typeface="+mn-lt"/>
                <a:ea typeface="+mn-ea"/>
                <a:cs typeface="+mn-cs"/>
              </a:rPr>
              <a:t> scheme, and readable fonts. It also doesn’t look cramped. </a:t>
            </a:r>
          </a:p>
          <a:p>
            <a:endParaRPr lang="en-US" dirty="0" smtClean="0"/>
          </a:p>
          <a:p>
            <a:r>
              <a:rPr lang="en-US" dirty="0" smtClean="0"/>
              <a:t>It’ll likely surprise no one to know that what we’re going to do for the rest of this session is explore easy tips and tricks for how you can</a:t>
            </a:r>
            <a:r>
              <a:rPr lang="en-US" baseline="0" dirty="0" smtClean="0"/>
              <a:t> make sure your own infographics meet all of these standards. </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The first part of any successful infographic is a clear story or, if you want to go back to essay writing terms, thesis. This</a:t>
            </a:r>
            <a:r>
              <a:rPr lang="en-US" baseline="0" dirty="0" smtClean="0"/>
              <a:t> is the core point of your infographic and it’s what’ll provide the structure for everything else.</a:t>
            </a:r>
          </a:p>
          <a:p>
            <a:endParaRPr lang="en-US" baseline="0" dirty="0" smtClean="0"/>
          </a:p>
          <a:p>
            <a:r>
              <a:rPr lang="en-US" baseline="0" dirty="0" smtClean="0"/>
              <a:t>Coming up with a good infographic story is honestly a lot like writing an essay or article. You can arrive at your story one of two ways. You can start with a general idea you’d like to talk about and then research related data to help you clarify your topic even further. This is probably what a lot of us did when we were writing essays for school.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(cue</a:t>
            </a:r>
            <a:r>
              <a:rPr lang="en-US" baseline="0" dirty="0" smtClean="0"/>
              <a:t> animation)</a:t>
            </a:r>
          </a:p>
          <a:p>
            <a:endParaRPr lang="en-US" dirty="0" smtClean="0"/>
          </a:p>
          <a:p>
            <a:r>
              <a:rPr lang="en-US" dirty="0" smtClean="0"/>
              <a:t>The other way you can find your story is to start with a large amount of data and then sort through it find the story in it.</a:t>
            </a:r>
            <a:r>
              <a:rPr lang="en-US" baseline="0" dirty="0" smtClean="0"/>
              <a:t> The is more of the research report approach and it’s a great way to use the process of creating an infographic to help you make sense of a bunch of raw data.</a:t>
            </a:r>
            <a:r>
              <a:rPr lang="en-US" dirty="0" smtClean="0"/>
              <a:t> </a:t>
            </a:r>
          </a:p>
          <a:p>
            <a:endParaRPr lang="en-US" baseline="0" dirty="0" smtClean="0"/>
          </a:p>
          <a:p>
            <a:r>
              <a:rPr lang="en-US" dirty="0" smtClean="0"/>
              <a:t>Regardless of the way you come to your story, remember that this is</a:t>
            </a:r>
            <a:r>
              <a:rPr lang="en-US" baseline="0" dirty="0" smtClean="0"/>
              <a:t> magnetic north for your project. All the information you include in your infographic needs point strongly to this idea or your project will go off course.</a:t>
            </a:r>
          </a:p>
          <a:p>
            <a:endParaRPr lang="en-US" baseline="0" dirty="0" smtClean="0"/>
          </a:p>
          <a:p>
            <a:r>
              <a:rPr lang="en-US" baseline="0" dirty="0" smtClean="0"/>
              <a:t>Now, it’s important to note that not all infographics have the same amount of story to tell. Some explore a large volume of information on a topic, like the long skinny infographics we’re so used to seeing. Others, though, share a smaller snapshot of content. For instance, one of my </a:t>
            </a:r>
            <a:r>
              <a:rPr lang="en-US" baseline="0" dirty="0" err="1" smtClean="0"/>
              <a:t>favourite</a:t>
            </a:r>
            <a:r>
              <a:rPr lang="en-US" baseline="0" dirty="0" smtClean="0"/>
              <a:t> infographics is a single image that shows how many times common online actions, such as Facebook status updates and Firefox downloads, happen every 60 seconds. It’s comparatively short, but still quite effective. Whatever your </a:t>
            </a:r>
            <a:r>
              <a:rPr lang="en-US" baseline="0" dirty="0" err="1" smtClean="0"/>
              <a:t>infographic’s</a:t>
            </a:r>
            <a:r>
              <a:rPr lang="en-US" baseline="0" dirty="0" smtClean="0"/>
              <a:t> length is, that’s fine as long as it’s making a clear point and supporting it.</a:t>
            </a:r>
            <a:endParaRPr lang="en-US" dirty="0" smtClean="0"/>
          </a:p>
        </p:txBody>
      </p:sp>
      <p:sp>
        <p:nvSpPr>
          <p:cNvPr id="4" name="Slide Number Placeholder 3"/>
          <p:cNvSpPr>
            <a:spLocks noGrp="1"/>
          </p:cNvSpPr>
          <p:nvPr>
            <p:ph type="sldNum" sz="quarter" idx="10"/>
          </p:nvPr>
        </p:nvSpPr>
        <p:spPr/>
        <p:txBody>
          <a:bodyPr/>
          <a:lstStyle/>
          <a:p>
            <a:fld id="{55EE6273-F94B-44EE-8B01-D15D831B286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on the topic of support, once you’ve figured out what your story is, you need to be sure you can back it up. Infographics are an information-based medium, so you need to make sure you have</a:t>
            </a:r>
            <a:r>
              <a:rPr lang="en-US" baseline="0" dirty="0" smtClean="0"/>
              <a:t> real facts and data that you can use to support your core idea.</a:t>
            </a:r>
          </a:p>
          <a:p>
            <a:endParaRPr lang="en-US" baseline="0" dirty="0" smtClean="0"/>
          </a:p>
          <a:p>
            <a:r>
              <a:rPr lang="en-US" baseline="0" dirty="0" smtClean="0"/>
              <a:t>If you’re coming at this from the research report approach, this is mostly taken care of. You’ll just want to look through your supporting data carefully to make sure there aren’t any holes in your conclusions or important facts you’ve overlooked.</a:t>
            </a:r>
          </a:p>
          <a:p>
            <a:endParaRPr lang="en-US" baseline="0" dirty="0" smtClean="0"/>
          </a:p>
          <a:p>
            <a:r>
              <a:rPr lang="en-US" baseline="0" dirty="0" smtClean="0"/>
              <a:t>If you’re using the essay approach, though, this is where you’ll have to invest time and effort to research the facts that will support the point of your infographic. At this stage, just collect anything and everything that might contribute to the story you’re interested in telling. It’s better to begin with too much and then edit down then to not have enough.</a:t>
            </a:r>
          </a:p>
          <a:p>
            <a:endParaRPr lang="en-US" baseline="0" dirty="0" smtClean="0"/>
          </a:p>
          <a:p>
            <a:r>
              <a:rPr lang="en-US" baseline="0" dirty="0" smtClean="0"/>
              <a:t>During this process you may find you need to revise your main idea so it more accurately reflects what your research is telling you. This is perfectly fine… even expected. In fact, this research may even expose you to data that tells you your original story idea is flawed or even incorrect. In this case, scrap it, start again, and be thankful you caught the problem early.</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Once you have a bunch of data collected, you have to go through the hard process of actually sorting through</a:t>
            </a:r>
            <a:r>
              <a:rPr lang="en-US" sz="1200" kern="1200" baseline="0" dirty="0" smtClean="0">
                <a:solidFill>
                  <a:schemeClr val="tx1"/>
                </a:solidFill>
                <a:latin typeface="+mn-lt"/>
                <a:ea typeface="+mn-ea"/>
                <a:cs typeface="+mn-cs"/>
              </a:rPr>
              <a:t> it all.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Infographics are supposed to be easily digestible collections of bite-sized information. That means that for them to be successful, you can’t possibly show every </a:t>
            </a:r>
            <a:r>
              <a:rPr lang="en-US" sz="1200" kern="1200" baseline="0" dirty="0" smtClean="0">
                <a:solidFill>
                  <a:schemeClr val="tx1"/>
                </a:solidFill>
                <a:latin typeface="+mn-lt"/>
                <a:ea typeface="+mn-ea"/>
                <a:cs typeface="+mn-cs"/>
              </a:rPr>
              <a:t>interesting piece </a:t>
            </a:r>
            <a:r>
              <a:rPr lang="en-US" sz="1200" kern="1200" baseline="0" dirty="0" smtClean="0">
                <a:solidFill>
                  <a:schemeClr val="tx1"/>
                </a:solidFill>
                <a:latin typeface="+mn-lt"/>
                <a:ea typeface="+mn-ea"/>
                <a:cs typeface="+mn-cs"/>
              </a:rPr>
              <a:t>of </a:t>
            </a:r>
            <a:r>
              <a:rPr lang="en-US" sz="1200" kern="1200" baseline="0" dirty="0" smtClean="0">
                <a:solidFill>
                  <a:schemeClr val="tx1"/>
                </a:solidFill>
                <a:latin typeface="+mn-lt"/>
                <a:ea typeface="+mn-ea"/>
                <a:cs typeface="+mn-cs"/>
              </a:rPr>
              <a:t>information </a:t>
            </a:r>
            <a:r>
              <a:rPr lang="en-US" sz="1200" kern="1200" baseline="0" dirty="0" smtClean="0">
                <a:solidFill>
                  <a:schemeClr val="tx1"/>
                </a:solidFill>
                <a:latin typeface="+mn-lt"/>
                <a:ea typeface="+mn-ea"/>
                <a:cs typeface="+mn-cs"/>
              </a:rPr>
              <a:t>that you find. If you need something that provides more detail than this, perhaps an infographic isn’t right for this particular project.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To keep your infographic clean and concise you’ll need to </a:t>
            </a:r>
            <a:r>
              <a:rPr lang="en-US" sz="1200" kern="1200" dirty="0" smtClean="0">
                <a:solidFill>
                  <a:schemeClr val="tx1"/>
                </a:solidFill>
                <a:latin typeface="+mn-lt"/>
                <a:ea typeface="+mn-ea"/>
                <a:cs typeface="+mn-cs"/>
              </a:rPr>
              <a:t>strip down your data to just the key points you want to convey. Nothing more. Nothing less.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a:t>
            </a:r>
            <a:r>
              <a:rPr lang="en-US" sz="1200" kern="1200" baseline="0" dirty="0" smtClean="0">
                <a:solidFill>
                  <a:schemeClr val="tx1"/>
                </a:solidFill>
                <a:latin typeface="+mn-lt"/>
                <a:ea typeface="+mn-ea"/>
                <a:cs typeface="+mn-cs"/>
              </a:rPr>
              <a:t> are</a:t>
            </a:r>
            <a:r>
              <a:rPr lang="en-US" sz="1200" kern="1200" dirty="0" smtClean="0">
                <a:solidFill>
                  <a:schemeClr val="tx1"/>
                </a:solidFill>
                <a:latin typeface="+mn-lt"/>
                <a:ea typeface="+mn-ea"/>
                <a:cs typeface="+mn-cs"/>
              </a:rPr>
              <a:t> two angles</a:t>
            </a:r>
            <a:r>
              <a:rPr lang="en-US" sz="1200" kern="1200" baseline="0" dirty="0" smtClean="0">
                <a:solidFill>
                  <a:schemeClr val="tx1"/>
                </a:solidFill>
                <a:latin typeface="+mn-lt"/>
                <a:ea typeface="+mn-ea"/>
                <a:cs typeface="+mn-cs"/>
              </a:rPr>
              <a:t> you’ll want to evaluate information from. First, you need to approach it from the perspective of the information </a:t>
            </a:r>
            <a:r>
              <a:rPr lang="en-US" sz="1200" i="1" kern="1200" baseline="0" dirty="0" smtClean="0">
                <a:solidFill>
                  <a:schemeClr val="tx1"/>
                </a:solidFill>
                <a:latin typeface="+mn-lt"/>
                <a:ea typeface="+mn-ea"/>
                <a:cs typeface="+mn-cs"/>
              </a:rPr>
              <a:t>on its own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To do this, continually ask yourself if each snippet</a:t>
            </a:r>
            <a:r>
              <a:rPr lang="en-US" sz="1200" kern="1200" baseline="0" dirty="0" smtClean="0">
                <a:solidFill>
                  <a:schemeClr val="tx1"/>
                </a:solidFill>
                <a:latin typeface="+mn-lt"/>
                <a:ea typeface="+mn-ea"/>
                <a:cs typeface="+mn-cs"/>
              </a:rPr>
              <a:t> of info you’re choosing to share is </a:t>
            </a:r>
            <a:r>
              <a:rPr lang="en-US" sz="1200" b="1" kern="1200" baseline="0" dirty="0" smtClean="0">
                <a:solidFill>
                  <a:schemeClr val="tx1"/>
                </a:solidFill>
                <a:latin typeface="+mn-lt"/>
                <a:ea typeface="+mn-ea"/>
                <a:cs typeface="+mn-cs"/>
              </a:rPr>
              <a:t>strongly</a:t>
            </a:r>
            <a:r>
              <a:rPr lang="en-US" sz="1200" kern="1200" baseline="0" dirty="0" smtClean="0">
                <a:solidFill>
                  <a:schemeClr val="tx1"/>
                </a:solidFill>
                <a:latin typeface="+mn-lt"/>
                <a:ea typeface="+mn-ea"/>
                <a:cs typeface="+mn-cs"/>
              </a:rPr>
              <a:t> connected to the core story of your infographic. Be brutal and drop anything that isn’t contributing enough valuable and unique content.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Next, you need to look at your information from the perspective of how all of your data </a:t>
            </a:r>
            <a:r>
              <a:rPr lang="en-US" sz="1200" i="1" kern="1200" baseline="0" dirty="0" smtClean="0">
                <a:solidFill>
                  <a:schemeClr val="tx1"/>
                </a:solidFill>
                <a:latin typeface="+mn-lt"/>
                <a:ea typeface="+mn-ea"/>
                <a:cs typeface="+mn-cs"/>
              </a:rPr>
              <a:t>comes together </a:t>
            </a:r>
            <a:r>
              <a:rPr lang="en-US" sz="1200" kern="1200" baseline="0" dirty="0" smtClean="0">
                <a:solidFill>
                  <a:schemeClr val="tx1"/>
                </a:solidFill>
                <a:latin typeface="+mn-lt"/>
                <a:ea typeface="+mn-ea"/>
                <a:cs typeface="+mn-cs"/>
              </a:rPr>
              <a:t>to tell a cohesive story. Edit out any snippets of information that are covered better elsewhere and fill any data holes that you notice you have.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After this sorting you should have a collection of information that is sleeked down to the basics, tells a complete story, and doesn’t repeat itself unnecessarily.</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a:t>
            </a:r>
            <a:r>
              <a:rPr lang="en-US" baseline="0" dirty="0" smtClean="0"/>
              <a:t> we get started, I’d love to know more about your own personal experience with infographics. With a show of hands, which group would you say you’re closest to?</a:t>
            </a:r>
          </a:p>
          <a:p>
            <a:endParaRPr lang="en-US" baseline="0" dirty="0" smtClean="0"/>
          </a:p>
          <a:p>
            <a:r>
              <a:rPr lang="en-US" dirty="0" smtClean="0"/>
              <a:t>Poll – What’s your level of experience with infographics?</a:t>
            </a:r>
          </a:p>
          <a:p>
            <a:endParaRPr lang="en-US" dirty="0" smtClean="0"/>
          </a:p>
          <a:p>
            <a:pPr marL="171450" indent="-171450">
              <a:spcAft>
                <a:spcPts val="3000"/>
              </a:spcAft>
              <a:buFont typeface="Arial" charset="0"/>
              <a:buChar char="•"/>
            </a:pPr>
            <a:r>
              <a:rPr lang="en-US" sz="1200" dirty="0" smtClean="0"/>
              <a:t>I don’t know much about them beyond the name</a:t>
            </a:r>
          </a:p>
          <a:p>
            <a:pPr marL="171450" indent="-171450">
              <a:spcAft>
                <a:spcPts val="3000"/>
              </a:spcAft>
              <a:buFont typeface="Arial" charset="0"/>
              <a:buChar char="•"/>
            </a:pPr>
            <a:r>
              <a:rPr lang="en-US" sz="1200" dirty="0" smtClean="0"/>
              <a:t>I’ve get the gist of how they work but aren’t sure how to make them myself</a:t>
            </a:r>
          </a:p>
          <a:p>
            <a:pPr marL="171450" indent="-171450">
              <a:spcAft>
                <a:spcPts val="3000"/>
              </a:spcAft>
              <a:buFont typeface="Arial" charset="0"/>
              <a:buChar char="•"/>
            </a:pPr>
            <a:r>
              <a:rPr lang="en-US" sz="1200" dirty="0" smtClean="0"/>
              <a:t>I’ve created my own infographics and want tips for refining them</a:t>
            </a:r>
          </a:p>
          <a:p>
            <a:endParaRPr lang="en-US" dirty="0" smtClean="0"/>
          </a:p>
          <a:p>
            <a:r>
              <a:rPr lang="en-US" dirty="0" smtClean="0"/>
              <a:t>(make observations based on the results).</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So now we’re going to try some of this sorting out for ourselves. I’m going to give you a hypothetical infographic scenario</a:t>
            </a:r>
            <a:r>
              <a:rPr lang="en-US" sz="1200" kern="1200" baseline="0" dirty="0" smtClean="0">
                <a:solidFill>
                  <a:schemeClr val="tx1"/>
                </a:solidFill>
                <a:latin typeface="+mn-lt"/>
                <a:ea typeface="+mn-ea"/>
                <a:cs typeface="+mn-cs"/>
              </a:rPr>
              <a:t> and some of the data that was collected on the topic. You’ll then get to weigh in on what should stay, what should go, and why.</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So our set up is this: You’ve been asked to put together an infographic on how conferences can help people in your field build new skills and polish existing ones. You’ve collected quite a lot of information on the topic and are now sorting through your research and deciding what is going to make the final cut. </a:t>
            </a:r>
            <a:endParaRPr lang="en-US" b="0"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mn-lt"/>
                <a:ea typeface="+mn-ea"/>
                <a:cs typeface="+mn-cs"/>
              </a:rPr>
              <a:t>So let’s try this out. </a:t>
            </a:r>
            <a:r>
              <a:rPr lang="en-US" sz="1200" b="0" kern="1200" baseline="0" dirty="0" smtClean="0">
                <a:solidFill>
                  <a:schemeClr val="tx1"/>
                </a:solidFill>
                <a:latin typeface="+mn-lt"/>
                <a:ea typeface="+mn-ea"/>
                <a:cs typeface="+mn-cs"/>
              </a:rPr>
              <a:t>H</a:t>
            </a:r>
            <a:r>
              <a:rPr lang="en-US" sz="1200" b="0" kern="1200" dirty="0" smtClean="0">
                <a:solidFill>
                  <a:schemeClr val="tx1"/>
                </a:solidFill>
                <a:latin typeface="+mn-lt"/>
                <a:ea typeface="+mn-ea"/>
                <a:cs typeface="+mn-cs"/>
              </a:rPr>
              <a:t>ere’s a selection of some of the information you’re evaluating. Some of this has to go. But what? Note:</a:t>
            </a:r>
            <a:r>
              <a:rPr lang="en-US" sz="1200" b="0" kern="1200" baseline="0" dirty="0" smtClean="0">
                <a:solidFill>
                  <a:schemeClr val="tx1"/>
                </a:solidFill>
                <a:latin typeface="+mn-lt"/>
                <a:ea typeface="+mn-ea"/>
                <a:cs typeface="+mn-cs"/>
              </a:rPr>
              <a:t> there’s not necessarily a right or wrong answer for some of these.</a:t>
            </a:r>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200" dirty="0" smtClean="0"/>
              <a:t>The percentage of people from your company who attended conferences over the past 5 years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200" dirty="0" smtClean="0"/>
              <a:t>Quotes from employees about what memorable things they learned at recent conferences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200" dirty="0" smtClean="0"/>
              <a:t>A set of statistics on how learning professionals rate the value of conferences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200" dirty="0" smtClean="0"/>
              <a:t>Study results on the value of conferences for people in executive roles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200" dirty="0" smtClean="0"/>
              <a:t>A chart showing how the number of conferences has increased over the past 10 years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200" dirty="0" smtClean="0"/>
              <a:t>A list of a number of industry conferences and when during the year they’re held</a:t>
            </a:r>
          </a:p>
          <a:p>
            <a:endParaRPr lang="en-US" sz="1200" b="0" kern="120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Now let’s got through these and talk about what we want to keep and what we can cut.</a:t>
            </a:r>
          </a:p>
          <a:p>
            <a:r>
              <a:rPr lang="en-US" sz="1200" b="0" i="1" kern="1200" baseline="0" dirty="0" smtClean="0">
                <a:solidFill>
                  <a:schemeClr val="tx1"/>
                </a:solidFill>
                <a:latin typeface="+mn-lt"/>
                <a:ea typeface="+mn-ea"/>
                <a:cs typeface="+mn-cs"/>
              </a:rPr>
              <a:t>(Go through each item in the list and ask people to vote on whether it should stay or go. Ask for volunteers to talk about why they made their choice.)</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Before we move on, do you have any more questions about working out the story in your infographic?</a:t>
            </a:r>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5EE6273-F94B-44EE-8B01-D15D831B286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Once you’ve sifted through your information and picked what specifically</a:t>
            </a:r>
            <a:r>
              <a:rPr lang="en-US" sz="1200" kern="1200" baseline="0" dirty="0" smtClean="0">
                <a:solidFill>
                  <a:schemeClr val="tx1"/>
                </a:solidFill>
                <a:latin typeface="+mn-lt"/>
                <a:ea typeface="+mn-ea"/>
                <a:cs typeface="+mn-cs"/>
              </a:rPr>
              <a:t> you want to include, the next big decision you have to make is how exactly to display each snippet of information. There are all sorts of ways to use visuals to show content, from graphs and charts, to maps, to images, to text and numbers. These options aren’t all perfectly interchangeable though. What works quite well for showing one kind of fact might be terribly confusing for displaying another.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Skillfully choosing the best way to display your information is yet another way to make sure your infographic is successful.</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one of the most commonly used ways to display information in an infographic is graphs. Sometimes these graphs look themed, such as a pie graph of popular pizza </a:t>
            </a:r>
            <a:r>
              <a:rPr lang="en-US" baseline="0" dirty="0" err="1" smtClean="0"/>
              <a:t>flavours</a:t>
            </a:r>
            <a:r>
              <a:rPr lang="en-US" baseline="0" dirty="0" smtClean="0"/>
              <a:t> that’s actually in the shape of a pizza, and sometimes they’re simple and unadorned. Regardless of how they’re displayed, though, they accomplish the same thing: sharing numerical data in a way that’s easier to ingest than a list of numbers and also provides much more context.</a:t>
            </a:r>
          </a:p>
          <a:p>
            <a:endParaRPr lang="en-US" baseline="0" dirty="0" smtClean="0"/>
          </a:p>
          <a:p>
            <a:r>
              <a:rPr lang="en-US" baseline="0" dirty="0" smtClean="0"/>
              <a:t>Like I mentioned earlier, though, graph types aren’t interchangeable. You can actually muddle your message if you use a type of graph that’s poorly suited to the message you’re trying to convey. For instance, the graphs on the screen right now show the exact same data, but they both tell a very different story about the information. The column chart on the left makes you much more inclined to compare one month’s results to another. The pie chart, on the other hand, is likely to make you think about how each month’s results contribute to the yearly total.</a:t>
            </a:r>
          </a:p>
          <a:p>
            <a:endParaRPr lang="en-US" baseline="0" dirty="0" smtClean="0"/>
          </a:p>
          <a:p>
            <a:r>
              <a:rPr lang="en-US" baseline="0" dirty="0" smtClean="0"/>
              <a:t>Because the graph type itself influences how people perceive the data you’re presenting, let’s take a look at the most common kinds of graphs and talk about what each one is best suited for.</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We’ll start with the </a:t>
            </a:r>
            <a:r>
              <a:rPr lang="en-US" b="1" dirty="0" smtClean="0"/>
              <a:t>Pie Chart</a:t>
            </a:r>
            <a:r>
              <a:rPr lang="en-US" dirty="0" smtClean="0"/>
              <a:t>.</a:t>
            </a:r>
            <a:r>
              <a:rPr lang="en-US" baseline="0" dirty="0" smtClean="0"/>
              <a:t> Pie charts are great for times when you want to focus attention on how different things come together to form a whole, like this breakdown of a day on the screen now. Also, they work well when you only need to show the rough gist of those percentages to make your point. Also, the pie graph is a great graph to use when you need to capture snapshot of data from a set period of time.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On the negative side, this clarity of a moment comes at the cost of being able to show results </a:t>
            </a:r>
            <a:r>
              <a:rPr lang="en-US" i="1" baseline="0" dirty="0" smtClean="0"/>
              <a:t>over time</a:t>
            </a:r>
            <a:r>
              <a:rPr lang="en-US" baseline="0" dirty="0" smtClean="0"/>
              <a:t>. If that’s what you want to show, avoid pie charts. As well, pie charts can easily become hard to read when there’s too many pie wedges in a single chart. Finally, because pie wedges are hard for viewers to measure precisely, you’ll need to label your wedges with the exact percentages if you need to show precise data, which in some cases can look cluttered.</a:t>
            </a:r>
          </a:p>
          <a:p>
            <a:endParaRPr lang="en-US" dirty="0" smtClean="0"/>
          </a:p>
          <a:p>
            <a:r>
              <a:rPr lang="en-US" i="1" dirty="0" smtClean="0"/>
              <a:t>(cue animation)</a:t>
            </a:r>
          </a:p>
          <a:p>
            <a:endParaRPr lang="en-US" dirty="0" smtClean="0"/>
          </a:p>
          <a:p>
            <a:r>
              <a:rPr lang="en-US" dirty="0" smtClean="0"/>
              <a:t>Next up is </a:t>
            </a:r>
            <a:r>
              <a:rPr lang="en-US" b="1" dirty="0" smtClean="0"/>
              <a:t>Bar</a:t>
            </a:r>
            <a:r>
              <a:rPr lang="en-US" b="1" baseline="0" dirty="0" smtClean="0"/>
              <a:t> and Column charts</a:t>
            </a:r>
            <a:r>
              <a:rPr lang="en-US" baseline="0" dirty="0" smtClean="0"/>
              <a:t>. This is a particularly flexible graph, great for situations where you want to compare a number things or show how results change over time. That said, it has some weaknesses as well. If the differences between each column are quite small or large, it’s difficult to view those subtleties well. Another issue is number of bars or columns. Too many and the graph easily becomes too busy for the viewer to interpret. Finally, because the bars are spread out next to each other rather than grouped as a whole, they’re not great for showing how items come together to form a whole.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(cue animation)</a:t>
            </a:r>
          </a:p>
          <a:p>
            <a:endParaRPr lang="en-US" baseline="0" dirty="0" smtClean="0"/>
          </a:p>
          <a:p>
            <a:r>
              <a:rPr lang="en-US" baseline="0" dirty="0" smtClean="0"/>
              <a:t>A cousin to the last graph type is the </a:t>
            </a:r>
            <a:r>
              <a:rPr lang="en-US" b="1" baseline="0" dirty="0" smtClean="0"/>
              <a:t>Stacked bar or column graph</a:t>
            </a:r>
            <a:r>
              <a:rPr lang="en-US" baseline="0" dirty="0" smtClean="0"/>
              <a:t>. This graph is spectacular for comparing multiple categories while also comparing the </a:t>
            </a:r>
            <a:r>
              <a:rPr lang="en-US" i="1" baseline="0" dirty="0" smtClean="0"/>
              <a:t>components</a:t>
            </a:r>
            <a:r>
              <a:rPr lang="en-US" baseline="0" dirty="0" smtClean="0"/>
              <a:t> that go into each category at the same time. A common place you might have seen graphs like this is in company sales documents, where you view the total sales along with how much each person or business group contributed to that total. If you choose to simplify this type of chart to a single column or bar you can use it in the exact same situations you might use a pie chart. </a:t>
            </a:r>
          </a:p>
          <a:p>
            <a:endParaRPr lang="en-US" baseline="0" dirty="0" smtClean="0"/>
          </a:p>
          <a:p>
            <a:r>
              <a:rPr lang="en-US" baseline="0" dirty="0" smtClean="0"/>
              <a:t>While these types of graphs are informative, the sheer amount of data being shown at one time can quickly become overwhelming for viewers. Because of this, it’s best to avoid this type of chart for any project that doesn’t strongly benefit from showing categories and their components at the exact same time.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(cue animation)</a:t>
            </a:r>
          </a:p>
          <a:p>
            <a:endParaRPr lang="en-US" baseline="0" dirty="0" smtClean="0"/>
          </a:p>
          <a:p>
            <a:r>
              <a:rPr lang="en-US" baseline="0" dirty="0" smtClean="0"/>
              <a:t>Now let’s look at </a:t>
            </a:r>
            <a:r>
              <a:rPr lang="en-US" b="1" baseline="0" dirty="0" smtClean="0"/>
              <a:t>line graphs</a:t>
            </a:r>
            <a:r>
              <a:rPr lang="en-US" baseline="0" dirty="0" smtClean="0"/>
              <a:t>. These are your best bet for quickly showing viewers how a result changes over time. In particular, they’re stronger than bar and column graphs for showing a large number of data points cleanly. Another feature they have over bar/column graphs is the angle of each line between points. It does a fantastic job of quickly communicating to viewers whether change is gradual or sudden, which you should use to your advantage if this is a point you want to make. You can also plot multiple sources of results, which can be helpful for comparing and contrasting them. </a:t>
            </a:r>
          </a:p>
          <a:p>
            <a:endParaRPr lang="en-US" baseline="0" dirty="0" smtClean="0"/>
          </a:p>
          <a:p>
            <a:r>
              <a:rPr lang="en-US" baseline="0" dirty="0" smtClean="0"/>
              <a:t>That said, showing multiple items on a line graph tends to work best when you want to show multiple results over the </a:t>
            </a:r>
            <a:r>
              <a:rPr lang="en-US" i="1" baseline="0" dirty="0" smtClean="0"/>
              <a:t>exact same</a:t>
            </a:r>
            <a:r>
              <a:rPr lang="en-US" baseline="0" dirty="0" smtClean="0"/>
              <a:t> time period. It gets messy and even misleading if, say, you want to compare one company’s sales results from January through to March to another’s from July through December. Another issue can be graphing too many sources of data. The more data sources there are, the harder it can be to read the graph, particularly when results crisscross over each other.</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(cue animation)</a:t>
            </a:r>
          </a:p>
          <a:p>
            <a:endParaRPr lang="en-US" baseline="0" dirty="0" smtClean="0"/>
          </a:p>
          <a:p>
            <a:r>
              <a:rPr lang="en-US" baseline="0" dirty="0" smtClean="0"/>
              <a:t>If you need to show patterns in the relationship between two variables (for instance, between competing product sales over the year) a </a:t>
            </a:r>
            <a:r>
              <a:rPr lang="en-US" b="1" baseline="0" dirty="0" smtClean="0"/>
              <a:t>Scatter Chart </a:t>
            </a:r>
            <a:r>
              <a:rPr lang="en-US" baseline="0" dirty="0" smtClean="0"/>
              <a:t>can be helpful. This can be the easiest way to communicate the correlation between two things. For example, in the example above, you can see that sales of all brands of zombie repellant appear to be related to the time of year. This graph is a fantastic way to explore how large amounts of data relate to each other, but it’s only useful if the two variables actually have a relationship to each other. Doing a scatter chart of, say, sales of snowboards and the worldwide bee population over a year is unlikely to tell you anything useful. In fact, it might accidentally lead people to believe there’s a connection between two topics that actually isn’t there</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55EE6273-F94B-44EE-8B01-D15D831B286F}"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latin typeface="+mn-lt"/>
                <a:ea typeface="+mn-ea"/>
                <a:cs typeface="+mn-cs"/>
              </a:rPr>
              <a:t>Whe</a:t>
            </a:r>
            <a:r>
              <a:rPr lang="en-US" sz="1200" kern="1200" baseline="0" dirty="0" smtClean="0">
                <a:solidFill>
                  <a:schemeClr val="tx1"/>
                </a:solidFill>
                <a:latin typeface="+mn-lt"/>
                <a:ea typeface="+mn-ea"/>
                <a:cs typeface="+mn-cs"/>
              </a:rPr>
              <a:t>n you’re using graphs it’s important to be aware of the way your data can become misleading.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One of the more common graph problems is missing labels. For instance, in the example on the left there’s no actual way of telling what each </a:t>
            </a:r>
            <a:r>
              <a:rPr lang="en-US" sz="1200" kern="1200" baseline="0" dirty="0" err="1" smtClean="0">
                <a:solidFill>
                  <a:schemeClr val="tx1"/>
                </a:solidFill>
                <a:latin typeface="+mn-lt"/>
                <a:ea typeface="+mn-ea"/>
                <a:cs typeface="+mn-cs"/>
              </a:rPr>
              <a:t>colour</a:t>
            </a:r>
            <a:r>
              <a:rPr lang="en-US" sz="1200" kern="1200" baseline="0" dirty="0" smtClean="0">
                <a:solidFill>
                  <a:schemeClr val="tx1"/>
                </a:solidFill>
                <a:latin typeface="+mn-lt"/>
                <a:ea typeface="+mn-ea"/>
                <a:cs typeface="+mn-cs"/>
              </a:rPr>
              <a:t> on the column chart actually means. Always make sure every variable is labeled and that label is easy to find. Confusing labels are also an issue, particularly when they leave out the unit of measurement. It’s all fine and good to say the y-axis in that same example refers to time on the job, but how is it measuring time in the first place? Years? Months? Weeks? Hours? Check to make sure every label includes all the information a viewer needs to interpret it.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Now, as we discussed earlier, choosing the wrong kind of graph can interfere with your content. Mistakes with graph types can actually make your content incomprehensible or cause people to take the wrong conclusions from it.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 problem that can erode confidence in your graphs is inconsistent or completely misleading graph design. For example, look at the graph on the right. At first glance you’d likely assume that each one of those horizontal lines in the background represents an equal increase, but look again. The labeling goes up in increments of two for awhile, then randomly jumps to increments of 5.This makes the sections at the top of the column look like they represent less than they actually do. These kinds of errors don’t just make your content confusing, they’ll also make your audience feel lied to if they discover the error, regardless if it was a purposeful manipulation or just an honest mistake.</a:t>
            </a:r>
          </a:p>
        </p:txBody>
      </p:sp>
      <p:sp>
        <p:nvSpPr>
          <p:cNvPr id="4" name="Slide Number Placeholder 3"/>
          <p:cNvSpPr>
            <a:spLocks noGrp="1"/>
          </p:cNvSpPr>
          <p:nvPr>
            <p:ph type="sldNum" sz="quarter" idx="10"/>
          </p:nvPr>
        </p:nvSpPr>
        <p:spPr/>
        <p:txBody>
          <a:bodyPr/>
          <a:lstStyle/>
          <a:p>
            <a:fld id="{55EE6273-F94B-44EE-8B01-D15D831B286F}"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Now,</a:t>
            </a:r>
            <a:r>
              <a:rPr lang="en-US" baseline="0" dirty="0" smtClean="0"/>
              <a:t> graphs obviously aren’t the only way you can show information. Here are a few other options to consider.</a:t>
            </a:r>
          </a:p>
          <a:p>
            <a:endParaRPr lang="en-US" baseline="0" dirty="0" smtClean="0"/>
          </a:p>
          <a:p>
            <a:r>
              <a:rPr lang="en-US" baseline="0" dirty="0" smtClean="0"/>
              <a:t>Never write off </a:t>
            </a:r>
            <a:r>
              <a:rPr lang="en-US" b="1" baseline="0" dirty="0" smtClean="0"/>
              <a:t>text</a:t>
            </a:r>
            <a:r>
              <a:rPr lang="en-US" baseline="0" dirty="0" smtClean="0"/>
              <a:t>. While you don’t want an infographic to be all text, text used strategically is incredibly helpful. It’s great for adding context, both at the beginning of the infographic (where you can use it to explain the point of the whole thing) and throughout the individual facts to explain information or speak to how it connects to the main topic. It’s also helpful for showing snippets of numerical data, like a few carefully chosen percentages or survey results. Finally, you can use it to add meaningful quotes. Text is great for helping to knit together content and adding additional detail. Just make sure it’s easy to read, both in size and </a:t>
            </a:r>
            <a:r>
              <a:rPr lang="en-US" baseline="0" dirty="0" err="1" smtClean="0"/>
              <a:t>colour</a:t>
            </a:r>
            <a:r>
              <a:rPr lang="en-US" baseline="0" dirty="0" smtClean="0"/>
              <a:t>.</a:t>
            </a:r>
          </a:p>
          <a:p>
            <a:endParaRPr lang="en-US" i="1" baseline="0" dirty="0" smtClean="0"/>
          </a:p>
          <a:p>
            <a:r>
              <a:rPr lang="en-US" i="1" baseline="0" dirty="0" smtClean="0"/>
              <a:t>(cue animation)</a:t>
            </a:r>
          </a:p>
          <a:p>
            <a:endParaRPr lang="en-US" baseline="0" dirty="0" smtClean="0"/>
          </a:p>
          <a:p>
            <a:r>
              <a:rPr lang="en-US" baseline="0" dirty="0" smtClean="0"/>
              <a:t>Another great tool is graphics. Sure, they’re great for adding a bit of visual </a:t>
            </a:r>
            <a:r>
              <a:rPr lang="en-US" baseline="0" dirty="0" err="1" smtClean="0"/>
              <a:t>flavour</a:t>
            </a:r>
            <a:r>
              <a:rPr lang="en-US" baseline="0" dirty="0" smtClean="0"/>
              <a:t>, but they’re also good for quickly illustrating concepts and themes. Keep your eyes out for times where a visual can explain a point faster than text or numbers.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(cue animation)</a:t>
            </a:r>
          </a:p>
          <a:p>
            <a:endParaRPr lang="en-US" baseline="0" dirty="0" smtClean="0"/>
          </a:p>
          <a:p>
            <a:r>
              <a:rPr lang="en-US" baseline="0" dirty="0" smtClean="0"/>
              <a:t>If you need to show geographical data, from countries, cities, </a:t>
            </a:r>
            <a:r>
              <a:rPr lang="en-US" baseline="0" dirty="0" err="1" smtClean="0"/>
              <a:t>neighbourhoods</a:t>
            </a:r>
            <a:r>
              <a:rPr lang="en-US" baseline="0" dirty="0" smtClean="0"/>
              <a:t>, or even just your office floor, try using maps. They’re an effective tool, particularly when they’re partnered with labels or </a:t>
            </a:r>
            <a:r>
              <a:rPr lang="en-US" baseline="0" dirty="0" err="1" smtClean="0"/>
              <a:t>colours</a:t>
            </a:r>
            <a:r>
              <a:rPr lang="en-US" baseline="0" dirty="0" smtClean="0"/>
              <a: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(cue animation)</a:t>
            </a:r>
          </a:p>
          <a:p>
            <a:endParaRPr lang="en-US" baseline="0" dirty="0" smtClean="0"/>
          </a:p>
          <a:p>
            <a:r>
              <a:rPr lang="en-US" baseline="0" dirty="0" smtClean="0"/>
              <a:t>Speaking of </a:t>
            </a:r>
            <a:r>
              <a:rPr lang="en-US" baseline="0" dirty="0" err="1" smtClean="0"/>
              <a:t>colours</a:t>
            </a:r>
            <a:r>
              <a:rPr lang="en-US" baseline="0" dirty="0" smtClean="0"/>
              <a:t>, they’re another valuable tool to have in your arsenal. Beyond just the aesthetic appeal, you can use them to create graph-like images like the one on the screen, highlight maps and zones, or even theme different infographic subtopics.</a:t>
            </a:r>
          </a:p>
        </p:txBody>
      </p:sp>
      <p:sp>
        <p:nvSpPr>
          <p:cNvPr id="4" name="Slide Number Placeholder 3"/>
          <p:cNvSpPr>
            <a:spLocks noGrp="1"/>
          </p:cNvSpPr>
          <p:nvPr>
            <p:ph type="sldNum" sz="quarter" idx="10"/>
          </p:nvPr>
        </p:nvSpPr>
        <p:spPr/>
        <p:txBody>
          <a:bodyPr/>
          <a:lstStyle/>
          <a:p>
            <a:fld id="{55EE6273-F94B-44EE-8B01-D15D831B286F}"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Now, when you’re presenting facts it’s always great to give people the chance to double check your information. This reassures your audience that</a:t>
            </a:r>
            <a:r>
              <a:rPr lang="en-US" sz="1200" kern="1200" baseline="0" dirty="0" smtClean="0">
                <a:solidFill>
                  <a:schemeClr val="tx1"/>
                </a:solidFill>
                <a:latin typeface="+mn-lt"/>
                <a:ea typeface="+mn-ea"/>
                <a:cs typeface="+mn-cs"/>
              </a:rPr>
              <a:t> you didn’t just make these facts up… you actually got them from a trustworthy and reputable source. This is why it’s a great idea to cite your sources where it’s possible, and in particular when you’re displaying content that’s surprising or contentious.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There’s a simple method that’s been established for citing sources in infographics: simply list links at the bottom of your infographic. This makes it easy for viewers to find as well as simple for them to check. </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u="sng" kern="1200" dirty="0" smtClean="0">
                <a:solidFill>
                  <a:schemeClr val="tx1"/>
                </a:solidFill>
                <a:effectLst/>
                <a:latin typeface="+mn-lt"/>
                <a:ea typeface="+mn-ea"/>
                <a:cs typeface="+mn-cs"/>
                <a:hlinkClick r:id="rId3"/>
              </a:rPr>
              <a:t>http://infographiccommons.com/view/could-samsung-take-down-apple.html</a:t>
            </a:r>
            <a:endParaRPr lang="en-C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Okay, now that we’ve pointed</a:t>
            </a:r>
            <a:r>
              <a:rPr lang="en-US" b="0" baseline="0" dirty="0" smtClean="0"/>
              <a:t> out best practices for showing data, let’s take a look at two examples of poorly displayed content and talk about how we could fix them.</a:t>
            </a:r>
          </a:p>
          <a:p>
            <a:endParaRPr lang="en-US" b="0" baseline="0" dirty="0" smtClean="0"/>
          </a:p>
          <a:p>
            <a:r>
              <a:rPr lang="en-US" b="0" i="1" baseline="0" dirty="0" smtClean="0"/>
              <a:t>(cue animation)</a:t>
            </a:r>
          </a:p>
          <a:p>
            <a:endParaRPr lang="en-US" b="0" baseline="0" dirty="0" smtClean="0"/>
          </a:p>
          <a:p>
            <a:r>
              <a:rPr lang="en-US" b="0" dirty="0" smtClean="0"/>
              <a:t>So here’s a pie chart that could stand to be a bit clearer. What are some </a:t>
            </a:r>
            <a:r>
              <a:rPr lang="en-US" b="0" baseline="0" dirty="0" smtClean="0"/>
              <a:t>suggestions you have  for how we could change how we’re showing the information to make it clearer. </a:t>
            </a:r>
            <a:r>
              <a:rPr lang="en-US" b="0" i="1" baseline="0" dirty="0" smtClean="0"/>
              <a:t>(look for comments about too many pie wedges, wedge </a:t>
            </a:r>
            <a:r>
              <a:rPr lang="en-US" b="0" i="1" baseline="0" dirty="0" err="1" smtClean="0"/>
              <a:t>colours</a:t>
            </a:r>
            <a:r>
              <a:rPr lang="en-US" b="0" i="1" baseline="0" dirty="0" smtClean="0"/>
              <a:t> are too similar, wedge labels are too small to read)</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1" baseline="0" dirty="0" smtClean="0"/>
              <a:t>(cue animation)</a:t>
            </a:r>
          </a:p>
          <a:p>
            <a:endParaRPr lang="en-US" b="0" baseline="0" dirty="0" smtClean="0"/>
          </a:p>
          <a:p>
            <a:r>
              <a:rPr lang="en-US" b="0" baseline="0" dirty="0" smtClean="0"/>
              <a:t>Let’s try this graphic. </a:t>
            </a:r>
            <a:r>
              <a:rPr lang="en-US" b="0" i="1" baseline="0" dirty="0" smtClean="0"/>
              <a:t>(Look for comments asking why the stick people are different sizes, noting that some of the </a:t>
            </a:r>
            <a:r>
              <a:rPr lang="en-US" b="0" i="1" baseline="0" dirty="0" err="1" smtClean="0"/>
              <a:t>colours</a:t>
            </a:r>
            <a:r>
              <a:rPr lang="en-US" b="0" i="1" baseline="0" dirty="0" smtClean="0"/>
              <a:t> are too similar to differentiate easily, questioning why the </a:t>
            </a:r>
            <a:r>
              <a:rPr lang="en-US" b="0" i="1" baseline="0" dirty="0" err="1" smtClean="0"/>
              <a:t>colour</a:t>
            </a:r>
            <a:r>
              <a:rPr lang="en-US" b="0" i="1" baseline="0" dirty="0" smtClean="0"/>
              <a:t> table goes up in unequal increments, wondering what the replies are measuring, and asking what the survey question they are responding to is)</a:t>
            </a:r>
          </a:p>
          <a:p>
            <a:endParaRPr lang="en-US" b="0" i="1" baseline="0" dirty="0" smtClean="0"/>
          </a:p>
          <a:p>
            <a:r>
              <a:rPr lang="en-US" b="0" i="0" baseline="0" dirty="0" smtClean="0"/>
              <a:t>Excellent. Now, before we move on do we have any questions about displaying content?</a:t>
            </a:r>
            <a:endParaRPr lang="en-US" b="0" i="0"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Creating a good </a:t>
            </a:r>
            <a:r>
              <a:rPr lang="en-US" baseline="0" dirty="0" smtClean="0"/>
              <a:t>infographic requires more than just showing basic content; it also includes using graphic design smartly. Basic </a:t>
            </a:r>
            <a:r>
              <a:rPr lang="en-US" dirty="0" smtClean="0"/>
              <a:t>graphic design is at the core of every compelling infographic</a:t>
            </a:r>
            <a:r>
              <a:rPr lang="en-US" baseline="0" dirty="0" smtClean="0"/>
              <a:t> and it does a lot</a:t>
            </a:r>
            <a:r>
              <a:rPr lang="en-US" dirty="0" smtClean="0"/>
              <a:t> more than just make the</a:t>
            </a:r>
            <a:r>
              <a:rPr lang="en-US" baseline="0" dirty="0" smtClean="0"/>
              <a:t> project “look pretty”. It also makes the information easy to view and helps everything look like it belongs together. </a:t>
            </a:r>
          </a:p>
          <a:p>
            <a:endParaRPr lang="en-US" baseline="0" dirty="0" smtClean="0"/>
          </a:p>
          <a:p>
            <a:r>
              <a:rPr lang="en-US" baseline="0" dirty="0" smtClean="0"/>
              <a:t>If you’ve already got a graphic design background, you’ve probably got this down pat. If you’ve got little to no experience with graphic design, though, here are a few good tips that can make your work look substantially more pulled together. </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Infographics are practically everywhere</a:t>
            </a:r>
            <a:r>
              <a:rPr lang="en-US" baseline="0" dirty="0" smtClean="0"/>
              <a:t> these days and, when you sit and think about it, it’s</a:t>
            </a:r>
            <a:r>
              <a:rPr lang="en-US" dirty="0" smtClean="0"/>
              <a:t> not hard to see why they’ve become so popular.</a:t>
            </a:r>
            <a:r>
              <a:rPr lang="en-US" baseline="0" dirty="0" smtClean="0"/>
              <a:t> At first glance you could say that it’s because they’re simply more attractive than the average data dump, and you’re unlikely to get an argument there, but there’s more to it than just prettiness. </a:t>
            </a:r>
          </a:p>
          <a:p>
            <a:endParaRPr lang="en-US" baseline="0" dirty="0" smtClean="0"/>
          </a:p>
          <a:p>
            <a:r>
              <a:rPr lang="en-US" baseline="0" dirty="0" smtClean="0"/>
              <a:t>When done right, they’re spectacular at simplifying and compressing information. They can take an overwhelming sea of content and boil it down to a bite-sized and logically ordered high-level summary. Like this Cappuccino graphic on the left. I can instantly get the gist of what (and about how much) goes into my drink. </a:t>
            </a:r>
          </a:p>
          <a:p>
            <a:endParaRPr lang="en-US" baseline="0" dirty="0" smtClean="0"/>
          </a:p>
          <a:p>
            <a:r>
              <a:rPr lang="en-US" baseline="0" dirty="0" smtClean="0"/>
              <a:t>As well, they’re visually engaging. Infographics use graphics strategically, allowing them to take on some (or even all) of the load of communicating information, which it makes it that much easier for a viewer to grasp ideas and concepts. For instance, the full coffee infographic in the middle of the screen makes it much faster to compare different espresso-based drinks than just text could.</a:t>
            </a:r>
          </a:p>
          <a:p>
            <a:endParaRPr lang="en-US" baseline="0" dirty="0" smtClean="0"/>
          </a:p>
          <a:p>
            <a:r>
              <a:rPr lang="en-US" baseline="0" dirty="0" smtClean="0"/>
              <a:t>Finally, and this isn’t something we can overlook, they’re often much less boring that straight up text or tables. On the far right is a table of some of the exact same numerical data from the coffee infographic. And I’ll bet I know which one you find more interesting…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Start by committing to a clear overall aesthetic</a:t>
            </a:r>
            <a:r>
              <a:rPr lang="en-CA" sz="1200" kern="1200" baseline="0" dirty="0" smtClean="0">
                <a:solidFill>
                  <a:schemeClr val="tx1"/>
                </a:solidFill>
                <a:effectLst/>
                <a:latin typeface="+mn-lt"/>
                <a:ea typeface="+mn-ea"/>
                <a:cs typeface="+mn-cs"/>
              </a:rPr>
              <a:t> that matches the subject of your project well. Aesthetic sounds like a terrifying design term, but in it’s heart it simply means the look and feel of the project. This is honestly just the same kind of design choices you may have made in the past on projects like eLearning, handouts, or slide decks and the like. Much like those projects, the particular aesthetic you choose has the ability to emphasise your core story or derail it.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effectLst/>
                <a:latin typeface="+mn-lt"/>
                <a:ea typeface="+mn-ea"/>
                <a:cs typeface="+mn-cs"/>
              </a:rPr>
              <a:t>Because infographics are such a visual medium, getting the look and feel right is particularly important. That means you can’t just go with your whims when making design choices. Take a good look at the examples on the screen. Now, they’re obviously comically bad mismatches, but the point they make it still valid: a mismatch is incredibly distracting. When you’re making these design choices, continually ask yourself if the choice you’re making matches your topic. It’s also good to make sure it matches the needs of your intended audience too.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effectLst/>
                <a:latin typeface="+mn-lt"/>
                <a:ea typeface="+mn-ea"/>
                <a:cs typeface="+mn-cs"/>
              </a:rPr>
              <a:t>Also, once you’ve decided on a particular aesthetic, make sure to stick with it consistently throughout the infographic.</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 core part of your aesthetic is going to be choosing your </a:t>
            </a:r>
            <a:r>
              <a:rPr lang="en-US" baseline="0" dirty="0" err="1" smtClean="0"/>
              <a:t>colour</a:t>
            </a:r>
            <a:r>
              <a:rPr lang="en-US" baseline="0" dirty="0" smtClean="0"/>
              <a:t> scheme, or </a:t>
            </a:r>
            <a:r>
              <a:rPr lang="en-US" baseline="0" dirty="0" err="1" smtClean="0"/>
              <a:t>colour</a:t>
            </a:r>
            <a:r>
              <a:rPr lang="en-US" baseline="0" dirty="0" smtClean="0"/>
              <a:t> palette. </a:t>
            </a:r>
          </a:p>
          <a:p>
            <a:endParaRPr lang="en-US" baseline="0" dirty="0" smtClean="0"/>
          </a:p>
          <a:p>
            <a:r>
              <a:rPr lang="en-US" baseline="0" dirty="0" smtClean="0"/>
              <a:t>Using a bunch of different </a:t>
            </a:r>
            <a:r>
              <a:rPr lang="en-US" baseline="0" dirty="0" err="1" smtClean="0"/>
              <a:t>colours</a:t>
            </a:r>
            <a:r>
              <a:rPr lang="en-US" baseline="0" dirty="0" smtClean="0"/>
              <a:t> haphazardly ends up looking messy and unprofessional. It also can interfere with your overall aesthetic. That’s why it’s important to choose a set </a:t>
            </a:r>
            <a:r>
              <a:rPr lang="en-US" baseline="0" dirty="0" err="1" smtClean="0"/>
              <a:t>colour</a:t>
            </a:r>
            <a:r>
              <a:rPr lang="en-US" baseline="0" dirty="0" smtClean="0"/>
              <a:t> scheme for your infographic. This will be small selection of specific </a:t>
            </a:r>
            <a:r>
              <a:rPr lang="en-US" baseline="0" dirty="0" err="1" smtClean="0"/>
              <a:t>colours</a:t>
            </a:r>
            <a:r>
              <a:rPr lang="en-US" baseline="0" dirty="0" smtClean="0"/>
              <a:t> that you use consistently throughout your entire document. </a:t>
            </a:r>
          </a:p>
          <a:p>
            <a:endParaRPr lang="en-US" baseline="0" dirty="0" smtClean="0"/>
          </a:p>
          <a:p>
            <a:r>
              <a:rPr lang="en-US" baseline="0" dirty="0" smtClean="0"/>
              <a:t>Select a few </a:t>
            </a:r>
            <a:r>
              <a:rPr lang="en-US" baseline="0" dirty="0" err="1" smtClean="0"/>
              <a:t>colours</a:t>
            </a:r>
            <a:r>
              <a:rPr lang="en-US" baseline="0" dirty="0" smtClean="0"/>
              <a:t> that look good together, all of which match your overall aesthetic, and you’re set. For those of you less comfortable putting together </a:t>
            </a:r>
            <a:r>
              <a:rPr lang="en-US" baseline="0" dirty="0" err="1" smtClean="0"/>
              <a:t>colour</a:t>
            </a:r>
            <a:r>
              <a:rPr lang="en-US" baseline="0" dirty="0" smtClean="0"/>
              <a:t> schemes on your own, don’t worry: I’m going to include some resources on this topic on the session resource site.</a:t>
            </a:r>
          </a:p>
          <a:p>
            <a:endParaRPr lang="en-US" baseline="0" dirty="0" smtClean="0"/>
          </a:p>
          <a:p>
            <a:r>
              <a:rPr lang="en-US" baseline="0" dirty="0" smtClean="0"/>
              <a:t>Now, when you’re choosing which </a:t>
            </a:r>
            <a:r>
              <a:rPr lang="en-US" baseline="0" dirty="0" err="1" smtClean="0"/>
              <a:t>colours</a:t>
            </a:r>
            <a:r>
              <a:rPr lang="en-US" baseline="0" dirty="0" smtClean="0"/>
              <a:t> to use where, keep in mind the idea of contrast. Putting, say, medium green text and graphics on a slightly lighter green background isn’t going to be easy to read. Stronger </a:t>
            </a:r>
            <a:r>
              <a:rPr lang="en-US" baseline="0" dirty="0" err="1" smtClean="0"/>
              <a:t>colour</a:t>
            </a:r>
            <a:r>
              <a:rPr lang="en-US" baseline="0" dirty="0" smtClean="0"/>
              <a:t> contrast is incredibly useful for readability.</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look</a:t>
            </a:r>
            <a:r>
              <a:rPr lang="en-US" baseline="0" dirty="0" smtClean="0"/>
              <a:t> and feel decision you’ll need to make is the fonts (or typefaces) that you choose to use in your infographic. Fonts each have their own visual aesthetic, so it’s important to choose ones that match the look and feel of your infographic. While an in-depth study of typography can help you understand the subtle detail of the style of each font, even an untrained eye is pretty good at picking out the gist of how a font makes you feel and what it reminds you of. Use your gut feeling about a font to decide if it fits your aesthetic or not.</a:t>
            </a:r>
          </a:p>
          <a:p>
            <a:endParaRPr lang="en-US" baseline="0" dirty="0" smtClean="0"/>
          </a:p>
          <a:p>
            <a:r>
              <a:rPr lang="en-US" dirty="0" smtClean="0"/>
              <a:t>When you’re picking fonts it’s smart to choose just</a:t>
            </a:r>
            <a:r>
              <a:rPr lang="en-US" baseline="0" dirty="0" smtClean="0"/>
              <a:t> one or two that tie in nicely with the theme of your infographic. Why that number? Because it’s very easy for three or more different fonts on a single project to look messy or disconnected. If you’re not a trained graphic designer, it’s best to keep it simple and just stick to no more than two fonts. Personally, I find using one font for headings and titles and then another for my body text to be an easy way to keep everything tidy and consistent.</a:t>
            </a:r>
          </a:p>
          <a:p>
            <a:endParaRPr lang="en-US" baseline="0" dirty="0" smtClean="0"/>
          </a:p>
          <a:p>
            <a:r>
              <a:rPr lang="en-US" baseline="0" dirty="0" smtClean="0"/>
              <a:t>No matter what fonts you choose, always make sure they’re at a readable size on your infographic. Also, remember that not all fonts are readable at all sizes. Do a quick eye check to make sure the size you’ve made your fonts is actually legible in the situations your infographic will be viewed in.</a:t>
            </a:r>
          </a:p>
        </p:txBody>
      </p:sp>
      <p:sp>
        <p:nvSpPr>
          <p:cNvPr id="4" name="Slide Number Placeholder 3"/>
          <p:cNvSpPr>
            <a:spLocks noGrp="1"/>
          </p:cNvSpPr>
          <p:nvPr>
            <p:ph type="sldNum" sz="quarter" idx="10"/>
          </p:nvPr>
        </p:nvSpPr>
        <p:spPr/>
        <p:txBody>
          <a:bodyPr/>
          <a:lstStyle/>
          <a:p>
            <a:fld id="{55EE6273-F94B-44EE-8B01-D15D831B286F}"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easy win with design is to avoid cramping your content by leaving</a:t>
            </a:r>
            <a:r>
              <a:rPr lang="en-US" baseline="0" dirty="0" smtClean="0"/>
              <a:t> enough whitespace between your design elements (like text, titles, graphics, and charts). Sometimes people want to cram as much information in an infographic as possible, which leads to the kind of project on the screen right now. The facts and design are generally good, but everything is way too close together for comfort. Cramped i</a:t>
            </a:r>
            <a:r>
              <a:rPr lang="en-US" dirty="0" smtClean="0"/>
              <a:t>nfographics like this are hard to read</a:t>
            </a:r>
            <a:r>
              <a:rPr lang="en-US" baseline="0" dirty="0" smtClean="0"/>
              <a:t> and</a:t>
            </a:r>
            <a:r>
              <a:rPr lang="en-US" dirty="0" smtClean="0"/>
              <a:t> tend to make the information</a:t>
            </a:r>
            <a:r>
              <a:rPr lang="en-US" baseline="0" dirty="0" smtClean="0"/>
              <a:t> seem </a:t>
            </a:r>
            <a:r>
              <a:rPr lang="en-US" dirty="0" smtClean="0"/>
              <a:t>overwhelming. </a:t>
            </a:r>
          </a:p>
          <a:p>
            <a:endParaRPr lang="en-US" dirty="0" smtClean="0"/>
          </a:p>
          <a:p>
            <a:r>
              <a:rPr lang="en-US" i="1" dirty="0" smtClean="0"/>
              <a:t>(cue animation)</a:t>
            </a:r>
          </a:p>
          <a:p>
            <a:endParaRPr lang="en-US" dirty="0" smtClean="0"/>
          </a:p>
          <a:p>
            <a:r>
              <a:rPr lang="en-US" dirty="0" smtClean="0"/>
              <a:t>Leaving</a:t>
            </a:r>
            <a:r>
              <a:rPr lang="en-US" baseline="0" dirty="0" smtClean="0"/>
              <a:t> just a bit more empty space makes it a lot easier to read and ingest. In some cases, spreading out your information more may mean you need to make your infographic a bit larger. That’s definitely okay in most cases. In instances where you can’t adjust the size of your overall infographic, for instance, if you’re designing for a particular print size, either shrink your design elements down just a bit or remove one or more of them to gain space.</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 great infographic design means including a way for people to know who made the infographic and how it can be share and used</a:t>
            </a:r>
            <a:r>
              <a:rPr lang="en-US" baseline="0" dirty="0" smtClean="0"/>
              <a:t>, particularly if it may be shared outside your organization. </a:t>
            </a:r>
          </a:p>
          <a:p>
            <a:endParaRPr lang="en-US" baseline="0" dirty="0" smtClean="0"/>
          </a:p>
          <a:p>
            <a:r>
              <a:rPr lang="en-US" baseline="0" dirty="0" smtClean="0"/>
              <a:t>Sure, you may originally post your infographic somewhere where it’s clear who it belongs to, like a branded website or your own social media feed. Because of how infographics tend to be </a:t>
            </a:r>
            <a:r>
              <a:rPr lang="en-US" baseline="0" dirty="0" err="1" smtClean="0"/>
              <a:t>reshared</a:t>
            </a:r>
            <a:r>
              <a:rPr lang="en-US" baseline="0" dirty="0" smtClean="0"/>
              <a:t>, though, means they’re often removed from their original context. You wouldn’t believe the number of infographics I’ve seen on </a:t>
            </a:r>
            <a:r>
              <a:rPr lang="en-US" baseline="0" dirty="0" err="1" smtClean="0"/>
              <a:t>Pinterest</a:t>
            </a:r>
            <a:r>
              <a:rPr lang="en-US" baseline="0" dirty="0" smtClean="0"/>
              <a:t> and Twitter that have no easy way to track them back to the original person or company that made them. That’s why it’s always a good habit to include some sort of credit or branding directly on your infographic, typically at the bottom of the graphic. Include your name or your company’s, as well as a way to get in touch with you, such as a website, email address, or Twitter handle.</a:t>
            </a:r>
          </a:p>
          <a:p>
            <a:endParaRPr lang="en-US" baseline="0" dirty="0" smtClean="0"/>
          </a:p>
          <a:p>
            <a:r>
              <a:rPr lang="en-US" baseline="0" dirty="0" smtClean="0"/>
              <a:t>The bottom of your infographic is also a good place to include any licensing information you may want to release your infographic under, such as a Creative Commons license.</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Okay,</a:t>
            </a:r>
            <a:r>
              <a:rPr lang="en-US" b="0" baseline="0" dirty="0" smtClean="0"/>
              <a:t> let’s try another critiquing activity. Imagine your co-worker handed you this infographic they made on using social media for learning. They told you they know the visuals aren’t working entirely, but they’re not quite sure why. Ignoring the filer text, take a critical look at this infographic.</a:t>
            </a:r>
          </a:p>
          <a:p>
            <a:endParaRPr lang="en-US" b="0" baseline="0" dirty="0" smtClean="0"/>
          </a:p>
          <a:p>
            <a:r>
              <a:rPr lang="en-US" b="0" baseline="0" dirty="0" smtClean="0"/>
              <a:t>What do you think isn’t working from a visual perspective and what would you do to fix it?</a:t>
            </a:r>
          </a:p>
          <a:p>
            <a:endParaRPr lang="en-US" b="0" baseline="0" dirty="0" smtClean="0"/>
          </a:p>
          <a:p>
            <a:r>
              <a:rPr lang="en-US" b="0" i="1" baseline="0" dirty="0" smtClean="0"/>
              <a:t>(note </a:t>
            </a:r>
            <a:r>
              <a:rPr lang="en-US" b="0" i="1" baseline="0" dirty="0" err="1" smtClean="0"/>
              <a:t>colour</a:t>
            </a:r>
            <a:r>
              <a:rPr lang="en-US" b="0" i="1" baseline="0" dirty="0" smtClean="0"/>
              <a:t> scheme and font choices don’t match the theme of social media, squishing up of sections against each other, the title text </a:t>
            </a:r>
            <a:r>
              <a:rPr lang="en-US" b="0" i="1" baseline="0" dirty="0" err="1" smtClean="0"/>
              <a:t>colour</a:t>
            </a:r>
            <a:r>
              <a:rPr lang="en-US" b="0" i="1" baseline="0" dirty="0" smtClean="0"/>
              <a:t> being hard to read on the similarly </a:t>
            </a:r>
            <a:r>
              <a:rPr lang="en-US" b="0" i="1" baseline="0" dirty="0" err="1" smtClean="0"/>
              <a:t>coloured</a:t>
            </a:r>
            <a:r>
              <a:rPr lang="en-US" b="0" i="1" baseline="0" dirty="0" smtClean="0"/>
              <a:t> background, the chart on the left that doesn’t match the aesthetic of the rest of the infographic, the main font type just being plain difficult to read in general, and the lack of contact information anywhere on the infographic).</a:t>
            </a:r>
          </a:p>
          <a:p>
            <a:endParaRPr lang="en-US" b="0" i="1" baseline="0" dirty="0" smtClean="0"/>
          </a:p>
          <a:p>
            <a:r>
              <a:rPr lang="en-US" b="0" i="0" baseline="0" dirty="0" smtClean="0"/>
              <a:t>Great. Before we move on, do we have any questions about design?</a:t>
            </a:r>
            <a:endParaRPr lang="en-US" b="0" i="0"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those</a:t>
            </a:r>
            <a:r>
              <a:rPr lang="en-US" baseline="0" dirty="0" smtClean="0"/>
              <a:t> are the basics of putting together great infographics. </a:t>
            </a:r>
            <a:r>
              <a:rPr lang="en-US" dirty="0" smtClean="0"/>
              <a:t>Now, eventually you’re all going to have these basic</a:t>
            </a:r>
            <a:r>
              <a:rPr lang="en-US" baseline="0" dirty="0" smtClean="0"/>
              <a:t> ideas mastered. Because of this, I thought I’d also pass on </a:t>
            </a:r>
            <a:r>
              <a:rPr lang="en-US" dirty="0" smtClean="0"/>
              <a:t>a few </a:t>
            </a:r>
            <a:r>
              <a:rPr lang="en-US" baseline="0" dirty="0" smtClean="0"/>
              <a:t>suggestions for resources you can use to build your infographic skills even further.</a:t>
            </a:r>
          </a:p>
        </p:txBody>
      </p:sp>
      <p:sp>
        <p:nvSpPr>
          <p:cNvPr id="4" name="Slide Number Placeholder 3"/>
          <p:cNvSpPr>
            <a:spLocks noGrp="1"/>
          </p:cNvSpPr>
          <p:nvPr>
            <p:ph type="sldNum" sz="quarter" idx="10"/>
          </p:nvPr>
        </p:nvSpPr>
        <p:spPr/>
        <p:txBody>
          <a:bodyPr/>
          <a:lstStyle/>
          <a:p>
            <a:fld id="{55EE6273-F94B-44EE-8B01-D15D831B286F}"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There</a:t>
            </a:r>
            <a:r>
              <a:rPr lang="en-CA" baseline="0" dirty="0" smtClean="0"/>
              <a:t> are quite a lot of great infographic books out there, but I’m just going to focus on a handful that I think are good starting points. First up is these two collections of infographics by David </a:t>
            </a:r>
            <a:r>
              <a:rPr lang="en-CA" baseline="0" dirty="0" err="1" smtClean="0"/>
              <a:t>McCandless</a:t>
            </a:r>
            <a:r>
              <a:rPr lang="en-CA" baseline="0" dirty="0" smtClean="0"/>
              <a:t>. They’re both great for skimming through strong examples and getting inspiration.</a:t>
            </a:r>
          </a:p>
          <a:p>
            <a:endParaRPr lang="en-CA" i="1" baseline="0" dirty="0" smtClean="0"/>
          </a:p>
          <a:p>
            <a:r>
              <a:rPr lang="en-CA" i="1" baseline="0" dirty="0" smtClean="0"/>
              <a:t>(cue animation)</a:t>
            </a:r>
          </a:p>
          <a:p>
            <a:endParaRPr lang="en-CA" baseline="0" dirty="0" smtClean="0"/>
          </a:p>
          <a:p>
            <a:r>
              <a:rPr lang="en-CA" baseline="0" dirty="0" smtClean="0"/>
              <a:t>Now, if you want a book that will give you specific guidance on making infographics on your own, definitely check out this book, Cool Infographics. It’s full of step-by-step advice and techniques for making successful infographic projects and does a nice job of further breaking down a lot of the topics we chatted about today.</a:t>
            </a:r>
          </a:p>
          <a:p>
            <a:endParaRPr lang="en-CA" baseline="0" dirty="0" smtClean="0"/>
          </a:p>
          <a:p>
            <a:r>
              <a:rPr lang="en-CA" i="1" baseline="0" dirty="0" smtClean="0"/>
              <a:t>(cue animation)</a:t>
            </a:r>
          </a:p>
          <a:p>
            <a:endParaRPr lang="en-CA" baseline="0" dirty="0" smtClean="0"/>
          </a:p>
          <a:p>
            <a:r>
              <a:rPr lang="en-CA" baseline="0" dirty="0" smtClean="0"/>
              <a:t>If you find yourself wanting to build a better understanding of basic design, then pick up Whitespace Is Not Your Enemy. I continually recommend this book as a great resource for people new to design techniques. The book is quite thorough, but it’s also written in a way that’s simple and accessible for non-designers.</a:t>
            </a:r>
            <a:endParaRPr lang="en-CA"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37</a:t>
            </a:fld>
            <a:endParaRPr lang="en-US"/>
          </a:p>
        </p:txBody>
      </p:sp>
    </p:spTree>
    <p:extLst>
      <p:ext uri="{BB962C8B-B14F-4D97-AF65-F5344CB8AC3E}">
        <p14:creationId xmlns:p14="http://schemas.microsoft.com/office/powerpoint/2010/main" val="35988833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Moving on to websites, here are a few of my </a:t>
            </a:r>
            <a:r>
              <a:rPr lang="en-US" dirty="0" err="1" smtClean="0"/>
              <a:t>favourites</a:t>
            </a:r>
            <a:r>
              <a:rPr lang="en-US" dirty="0" smtClean="0"/>
              <a:t> for inspiration.</a:t>
            </a:r>
          </a:p>
          <a:p>
            <a:endParaRPr lang="en-US" dirty="0" smtClean="0"/>
          </a:p>
          <a:p>
            <a:r>
              <a:rPr lang="en-US" dirty="0" smtClean="0"/>
              <a:t>http://www.informationisbeautiful.net/</a:t>
            </a:r>
          </a:p>
          <a:p>
            <a:r>
              <a:rPr lang="en-US" dirty="0" smtClean="0"/>
              <a:t>The Information is Beautiful website is a helpful resource, particularly because it’s so transparent about the source data and thought process behind many of the infographics</a:t>
            </a:r>
            <a:r>
              <a:rPr lang="en-US" baseline="0" dirty="0" smtClean="0"/>
              <a:t> on the site</a:t>
            </a:r>
            <a:r>
              <a:rPr lang="en-US" dirty="0" smtClean="0"/>
              <a:t>.</a:t>
            </a:r>
            <a:r>
              <a:rPr lang="en-US" baseline="0" dirty="0" smtClean="0"/>
              <a:t> </a:t>
            </a:r>
          </a:p>
          <a:p>
            <a:endParaRPr lang="en-US" baseline="0" dirty="0" smtClean="0"/>
          </a:p>
          <a:p>
            <a:r>
              <a:rPr lang="en-US" i="1" baseline="0" dirty="0" smtClean="0"/>
              <a:t>(cue animation)</a:t>
            </a:r>
          </a:p>
          <a:p>
            <a:endParaRPr lang="en-US" baseline="0" dirty="0" smtClean="0"/>
          </a:p>
          <a:p>
            <a:r>
              <a:rPr lang="en-US" dirty="0" smtClean="0"/>
              <a:t>http://www.coolinfographics.com/</a:t>
            </a:r>
          </a:p>
          <a:p>
            <a:r>
              <a:rPr lang="en-US" dirty="0" smtClean="0"/>
              <a:t>Another great site for learning more about how infographics work is Cool Infographics</a:t>
            </a:r>
            <a:r>
              <a:rPr lang="en-US" baseline="0" dirty="0" smtClean="0"/>
              <a:t> (and yes, this is the second website that connects back to a book I just recommended). This site takes infographics and then critiques them, commenting on both the aspects that don’t work as well as the portions that do. It’s a great way to learn from examples and non-examples.</a:t>
            </a:r>
          </a:p>
          <a:p>
            <a:endParaRPr lang="en-US" baseline="0" dirty="0" smtClean="0"/>
          </a:p>
          <a:p>
            <a:r>
              <a:rPr lang="en-US" i="1" baseline="0" dirty="0" smtClean="0"/>
              <a:t>(cue animation)</a:t>
            </a:r>
          </a:p>
          <a:p>
            <a:r>
              <a:rPr lang="en-US" baseline="0" dirty="0" smtClean="0"/>
              <a:t> </a:t>
            </a:r>
          </a:p>
          <a:p>
            <a:r>
              <a:rPr lang="en-US" baseline="0" dirty="0" smtClean="0"/>
              <a:t>Pinterest</a:t>
            </a:r>
            <a:endParaRPr lang="en-US" baseline="0" dirty="0" smtClean="0"/>
          </a:p>
          <a:p>
            <a:r>
              <a:rPr lang="en-US" dirty="0" smtClean="0"/>
              <a:t>Another</a:t>
            </a:r>
            <a:r>
              <a:rPr lang="en-US" baseline="0" dirty="0" smtClean="0"/>
              <a:t> good option for getting inspired is </a:t>
            </a:r>
            <a:r>
              <a:rPr lang="en-US" baseline="0" dirty="0" smtClean="0"/>
              <a:t>Pinterest. There are absurd amounts of infographic on that site, admittedly of varying quality. But it’s a great place to look for inspiration. It’s also a handy place to collect the infographics you find other places. I actually have a Pinterest board where I pin any infographic I bump into that I think is particularly fantastic, and when I’m looking for inspiration I can actually go straight to that board knowing it’s full of good examples already. </a:t>
            </a:r>
            <a:endParaRPr lang="en-US" baseline="0" dirty="0" smtClean="0"/>
          </a:p>
          <a:p>
            <a:endParaRPr lang="en-US" dirty="0" smtClean="0"/>
          </a:p>
          <a:p>
            <a:r>
              <a:rPr lang="en-US" dirty="0" smtClean="0"/>
              <a:t>http://sixrevisions.com/graphics-design/40-useful-and-creative-infographics/</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Finally, let’s chat about some tools</a:t>
            </a:r>
            <a:r>
              <a:rPr lang="en-US" baseline="0" dirty="0" smtClean="0"/>
              <a:t> you can use to help put together </a:t>
            </a:r>
            <a:r>
              <a:rPr lang="en-US" baseline="0" dirty="0" smtClean="0"/>
              <a:t>your own infographics.</a:t>
            </a:r>
          </a:p>
          <a:p>
            <a:r>
              <a:rPr lang="en-US" baseline="0" dirty="0" smtClean="0"/>
              <a:t> </a:t>
            </a:r>
            <a:endParaRPr lang="en-US" baseline="0" dirty="0" smtClean="0"/>
          </a:p>
          <a:p>
            <a:endParaRPr lang="en-US" baseline="0" dirty="0" smtClean="0"/>
          </a:p>
          <a:p>
            <a:r>
              <a:rPr lang="en-US" baseline="0" dirty="0" smtClean="0"/>
              <a:t>https://infogr.am</a:t>
            </a:r>
          </a:p>
          <a:p>
            <a:r>
              <a:rPr lang="en-US" baseline="0" dirty="0" smtClean="0"/>
              <a:t>Now, if you want to make an infographic on your own but don’t have a lot of visual design skills, I highly recommend checking out a web tool called infogr.am. This site gives you both pre-built layouts as well as drag and drop charts and graphs. You can then input your own data into these templates to customize them. It’s easy to use and a good solution if you already have content and just need a polished way to show it</a:t>
            </a:r>
            <a:r>
              <a:rPr lang="en-US" baseline="0" dirty="0" smtClean="0"/>
              <a:t>. There’s a free basic plan, but if you’re using it a lot you might want to bump up to the monthly subscription to get access to more options.</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(cue animation)</a:t>
            </a:r>
          </a:p>
          <a:p>
            <a:endParaRPr lang="en-US" baseline="0" dirty="0" smtClean="0"/>
          </a:p>
          <a:p>
            <a:r>
              <a:rPr lang="en-US" baseline="0" dirty="0" smtClean="0"/>
              <a:t>https://</a:t>
            </a:r>
            <a:r>
              <a:rPr lang="en-US" baseline="0" dirty="0" err="1" smtClean="0"/>
              <a:t>www.canva.com</a:t>
            </a:r>
            <a:r>
              <a:rPr lang="en-US" baseline="0" dirty="0" smtClean="0"/>
              <a:t>/</a:t>
            </a:r>
          </a:p>
          <a:p>
            <a:r>
              <a:rPr lang="en-US" baseline="0" dirty="0" err="1" smtClean="0"/>
              <a:t>Canva</a:t>
            </a:r>
            <a:r>
              <a:rPr lang="en-US" baseline="0" dirty="0" smtClean="0"/>
              <a:t> is another fabulous template-based tool for creating simple infographics. Because it has a lot of free options and is easy to use, lots of people in L&amp;D are already using it to create custom graphics. This is just yet another good use for the tool. Its templates have even more customization options than </a:t>
            </a:r>
            <a:r>
              <a:rPr lang="en-US" baseline="0" dirty="0" err="1" smtClean="0"/>
              <a:t>Infogr.am</a:t>
            </a:r>
            <a:r>
              <a:rPr lang="en-US" baseline="0" dirty="0" smtClean="0"/>
              <a:t>, although not all of them are fantastic so you’ll want to be picky with what you choose to use from it.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(cue animation)</a:t>
            </a:r>
            <a:endParaRPr lang="en-US" baseline="0" dirty="0" smtClean="0"/>
          </a:p>
          <a:p>
            <a:endParaRPr lang="en-US" baseline="0" dirty="0" smtClean="0"/>
          </a:p>
          <a:p>
            <a:r>
              <a:rPr lang="en-US" baseline="0" dirty="0" smtClean="0"/>
              <a:t>I </a:t>
            </a:r>
            <a:r>
              <a:rPr lang="en-US" baseline="0" dirty="0" smtClean="0"/>
              <a:t>continue to sing the praises of using PowerPoint for putting together graphics. It allows you to easily define </a:t>
            </a:r>
            <a:r>
              <a:rPr lang="en-US" baseline="0" dirty="0" err="1" smtClean="0"/>
              <a:t>colour</a:t>
            </a:r>
            <a:r>
              <a:rPr lang="en-US" baseline="0" dirty="0" smtClean="0"/>
              <a:t> schemes and font defaults, you can create decent-looking graphs in it without much fuss, and you can even use some of it’s hidden features to create your own graphics (like I did with all the stick guys in this presentation). Plus, there’s a pretty good chance you already own it and have a vague sense of how it works. It’s not remotely its intended use, but it’ll get the job done decently well</a:t>
            </a:r>
            <a:r>
              <a:rPr lang="en-US" baseline="0" dirty="0" smtClean="0"/>
              <a: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(cue animation)</a:t>
            </a:r>
          </a:p>
          <a:p>
            <a:endParaRPr lang="en-US" baseline="0" dirty="0" smtClean="0"/>
          </a:p>
          <a:p>
            <a:r>
              <a:rPr lang="en-US" baseline="0" dirty="0" smtClean="0"/>
              <a:t>https://</a:t>
            </a:r>
            <a:r>
              <a:rPr lang="en-US" baseline="0" dirty="0" err="1" smtClean="0"/>
              <a:t>www.adobe.com</a:t>
            </a:r>
            <a:r>
              <a:rPr lang="en-US" baseline="0" dirty="0" smtClean="0"/>
              <a:t>/ca/products/</a:t>
            </a:r>
            <a:r>
              <a:rPr lang="en-US" baseline="0" dirty="0" err="1" smtClean="0"/>
              <a:t>illustrator.html</a:t>
            </a:r>
            <a:endParaRPr lang="en-US" baseline="0" dirty="0" smtClean="0"/>
          </a:p>
          <a:p>
            <a:r>
              <a:rPr lang="en-US" baseline="0" dirty="0" smtClean="0"/>
              <a:t>https://</a:t>
            </a:r>
            <a:r>
              <a:rPr lang="en-US" baseline="0" dirty="0" err="1" smtClean="0"/>
              <a:t>affinity.serif.com</a:t>
            </a:r>
            <a:r>
              <a:rPr lang="en-US" baseline="0" dirty="0" smtClean="0"/>
              <a:t>/</a:t>
            </a:r>
            <a:r>
              <a:rPr lang="en-US" baseline="0" dirty="0" err="1" smtClean="0"/>
              <a:t>en-gb</a:t>
            </a:r>
            <a:r>
              <a:rPr lang="en-US" baseline="0" dirty="0" smtClean="0"/>
              <a:t>/designer/</a:t>
            </a:r>
          </a:p>
          <a:p>
            <a:r>
              <a:rPr lang="en-US" baseline="0" dirty="0" smtClean="0"/>
              <a:t>Finally, you can go with what the pros use for this kind of work. Adobe Illustrator is a useful professional-level tool for putting together infographics, as is Affinity Designer, which is a similar piece of software but is MUCH more budget-friendly. They’re more complicated to learn how to use, but they have the most flexibility for what you can create.</a:t>
            </a:r>
            <a:endParaRPr lang="en-US" baseline="0" dirty="0" smtClean="0"/>
          </a:p>
        </p:txBody>
      </p:sp>
      <p:sp>
        <p:nvSpPr>
          <p:cNvPr id="4" name="Slide Number Placeholder 3"/>
          <p:cNvSpPr>
            <a:spLocks noGrp="1"/>
          </p:cNvSpPr>
          <p:nvPr>
            <p:ph type="sldNum" sz="quarter" idx="10"/>
          </p:nvPr>
        </p:nvSpPr>
        <p:spPr/>
        <p:txBody>
          <a:bodyPr/>
          <a:lstStyle/>
          <a:p>
            <a:fld id="{55EE6273-F94B-44EE-8B01-D15D831B286F}"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I’m sure we’ve all</a:t>
            </a:r>
            <a:r>
              <a:rPr lang="en-US" baseline="0" dirty="0" smtClean="0"/>
              <a:t> </a:t>
            </a:r>
            <a:r>
              <a:rPr lang="en-US" dirty="0" smtClean="0"/>
              <a:t>seen</a:t>
            </a:r>
            <a:r>
              <a:rPr lang="en-US" baseline="0" dirty="0" smtClean="0"/>
              <a:t> infographics like the one on the screen here, a particularly memorable graphic from the US Army. Sure, there’s information represented graphically here, but it’s not actually clear at all. In fact, it’s a bit terrifying.</a:t>
            </a:r>
          </a:p>
          <a:p>
            <a:endParaRPr lang="en-US" baseline="0" dirty="0" smtClean="0"/>
          </a:p>
          <a:p>
            <a:r>
              <a:rPr lang="en-US" dirty="0" smtClean="0"/>
              <a:t>Infographics like these are proof that</a:t>
            </a:r>
            <a:r>
              <a:rPr lang="en-US" baseline="0" dirty="0" smtClean="0"/>
              <a:t> just because something’s visual, doesn’t mean it’s clear.</a:t>
            </a:r>
          </a:p>
          <a:p>
            <a:endParaRPr lang="en-US" baseline="0" dirty="0" smtClean="0"/>
          </a:p>
          <a:p>
            <a:r>
              <a:rPr lang="en-US" baseline="0" dirty="0" smtClean="0"/>
              <a:t>Graphic: http://www.nbr.co.nz/article/us-army-creates-world-s-worst-powerpoint-slide-122255</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 that was our introduction to infographics. When you use them in the right situations they’re incredibly compelling tools for communicating</a:t>
            </a:r>
            <a:r>
              <a:rPr lang="en-US" sz="1200" kern="1200" baseline="0" dirty="0" smtClean="0">
                <a:solidFill>
                  <a:schemeClr val="tx1"/>
                </a:solidFill>
                <a:latin typeface="+mn-lt"/>
                <a:ea typeface="+mn-ea"/>
                <a:cs typeface="+mn-cs"/>
              </a:rPr>
              <a:t> information, which makes them a great tool to have in your back pocket.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Now, as promised, here’s a link to the resources site I put together for this presentation. It’s got links to all the resources I talked about today, plus a few more I thought you’d like. As an added bonus, it also has a copy of this slide deck along with my presenter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You’ve also got my Twitter handle and blog address here as well. I’m a total dork about all things design, so if you want to chat further about infographics, feel free to contact me at either of those places. </a:t>
            </a:r>
            <a:endParaRPr lang="en-US" dirty="0" smtClean="0"/>
          </a:p>
          <a:p>
            <a:endParaRPr lang="en-CA" dirty="0" smtClean="0"/>
          </a:p>
          <a:p>
            <a:r>
              <a:rPr lang="en-CA" dirty="0" smtClean="0"/>
              <a:t>Now, before</a:t>
            </a:r>
            <a:r>
              <a:rPr lang="en-CA" baseline="0" dirty="0" smtClean="0"/>
              <a:t> we finish up, do we have any questions?</a:t>
            </a:r>
            <a:endParaRPr lang="en-CA"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40</a:t>
            </a:fld>
            <a:endParaRPr lang="en-US"/>
          </a:p>
        </p:txBody>
      </p:sp>
    </p:spTree>
    <p:extLst>
      <p:ext uri="{BB962C8B-B14F-4D97-AF65-F5344CB8AC3E}">
        <p14:creationId xmlns:p14="http://schemas.microsoft.com/office/powerpoint/2010/main" val="3913983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gn="l">
              <a:buNone/>
            </a:pPr>
            <a:r>
              <a:rPr lang="en-US" dirty="0" smtClean="0"/>
              <a:t>So let’s try another poll here.</a:t>
            </a:r>
          </a:p>
          <a:p>
            <a:pPr marL="0" indent="0" algn="l">
              <a:buNone/>
            </a:pPr>
            <a:endParaRPr lang="en-US" dirty="0" smtClean="0"/>
          </a:p>
          <a:p>
            <a:pPr marL="0" indent="0" algn="l">
              <a:buNone/>
            </a:pPr>
            <a:r>
              <a:rPr lang="en-US" sz="1200" dirty="0" smtClean="0">
                <a:solidFill>
                  <a:schemeClr val="accent3">
                    <a:lumMod val="20000"/>
                    <a:lumOff val="80000"/>
                  </a:schemeClr>
                </a:solidFill>
              </a:rPr>
              <a:t>Raise your hand if you’ve ever seen an infographic or infographic-inspired</a:t>
            </a:r>
            <a:r>
              <a:rPr lang="en-US" sz="1200" baseline="0" dirty="0" smtClean="0">
                <a:solidFill>
                  <a:schemeClr val="accent3">
                    <a:lumMod val="20000"/>
                    <a:lumOff val="80000"/>
                  </a:schemeClr>
                </a:solidFill>
              </a:rPr>
              <a:t> experience </a:t>
            </a:r>
            <a:r>
              <a:rPr lang="en-US" sz="1200" dirty="0" smtClean="0">
                <a:solidFill>
                  <a:schemeClr val="accent3">
                    <a:lumMod val="20000"/>
                    <a:lumOff val="80000"/>
                  </a:schemeClr>
                </a:solidFill>
              </a:rPr>
              <a:t>that just didn’t work</a:t>
            </a:r>
          </a:p>
        </p:txBody>
      </p:sp>
      <p:sp>
        <p:nvSpPr>
          <p:cNvPr id="4" name="Slide Number Placeholder 3"/>
          <p:cNvSpPr>
            <a:spLocks noGrp="1"/>
          </p:cNvSpPr>
          <p:nvPr>
            <p:ph type="sldNum" sz="quarter" idx="10"/>
          </p:nvPr>
        </p:nvSpPr>
        <p:spPr/>
        <p:txBody>
          <a:bodyPr/>
          <a:lstStyle/>
          <a:p>
            <a:fld id="{55EE6273-F94B-44EE-8B01-D15D831B286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So about the bad </a:t>
            </a:r>
            <a:r>
              <a:rPr lang="en-US" b="0" baseline="0" dirty="0" smtClean="0"/>
              <a:t>infographics you’ve seen? What in particular really stuck out for </a:t>
            </a:r>
            <a:r>
              <a:rPr lang="en-US" b="1" baseline="0" dirty="0" smtClean="0"/>
              <a:t>you </a:t>
            </a:r>
            <a:r>
              <a:rPr lang="en-US" b="0" baseline="0" dirty="0" smtClean="0"/>
              <a:t>as things that didn’t work?</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(make observations based on the results).</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 </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truth is, and this will come as no surprise to you guys, infographics aren’t all perfect. Some of them are fantastic, but some of them are just plain bad.</a:t>
            </a:r>
          </a:p>
          <a:p>
            <a:endParaRPr lang="en-US" baseline="0" dirty="0" smtClean="0"/>
          </a:p>
          <a:p>
            <a:r>
              <a:rPr lang="en-US" baseline="0" dirty="0" smtClean="0"/>
              <a:t>So today what we’re going to do is help you learn to make infographics that don’t get in the way of the information you’re trying to share. We’re going to look at when you should (and shouldn’t) use them, break down what exactly makes a good infographic, and explore what you need to consider when making your own.</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let’s get</a:t>
            </a:r>
            <a:r>
              <a:rPr lang="en-US" baseline="0" dirty="0" smtClean="0"/>
              <a:t> back to that first point: that there are times to use an infographic… and then there are times when it’s not the best idea.</a:t>
            </a:r>
          </a:p>
          <a:p>
            <a:endParaRPr lang="en-US" baseline="0" dirty="0" smtClean="0"/>
          </a:p>
          <a:p>
            <a:r>
              <a:rPr lang="en-US" dirty="0" smtClean="0"/>
              <a:t>An infographic is just like any other tool: you can’t use it</a:t>
            </a:r>
            <a:r>
              <a:rPr lang="en-US" baseline="0" dirty="0" smtClean="0"/>
              <a:t> for every situation. It’s just like the same discussions that we’ve had in the past about other shiny new tools for learning like eLearning, virtual classrooms, AR and VR and the like: these approaches are only effective in certain situations. Outside of those times, it’s like trying to use a hammer when what you need is a belt sander. You can’t actually do the job with the hammer… and trying to might actually make things worse.</a:t>
            </a:r>
          </a:p>
          <a:p>
            <a:endParaRPr lang="en-US" baseline="0" dirty="0" smtClean="0"/>
          </a:p>
          <a:p>
            <a:r>
              <a:rPr lang="en-US" baseline="0" dirty="0" smtClean="0"/>
              <a:t>But how do you figure out if what you’re trying to do might make sense as an infographic?</a:t>
            </a:r>
            <a:endParaRPr lang="en-US" dirty="0" smtClean="0"/>
          </a:p>
        </p:txBody>
      </p:sp>
      <p:sp>
        <p:nvSpPr>
          <p:cNvPr id="4" name="Slide Number Placeholder 3"/>
          <p:cNvSpPr>
            <a:spLocks noGrp="1"/>
          </p:cNvSpPr>
          <p:nvPr>
            <p:ph type="sldNum" sz="quarter" idx="10"/>
          </p:nvPr>
        </p:nvSpPr>
        <p:spPr/>
        <p:txBody>
          <a:bodyPr/>
          <a:lstStyle/>
          <a:p>
            <a:fld id="{55EE6273-F94B-44EE-8B01-D15D831B286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a few situations infographics are perfect for.</a:t>
            </a:r>
            <a:endParaRPr lang="en-US" baseline="0" dirty="0" smtClean="0"/>
          </a:p>
          <a:p>
            <a:endParaRPr lang="en-US" baseline="0" dirty="0" smtClean="0"/>
          </a:p>
          <a:p>
            <a:r>
              <a:rPr lang="en-US" baseline="0" dirty="0" smtClean="0"/>
              <a:t>The format lends itself particularly well to knitting together snippets of related data. You’ve probably seen this done well with the standard long infographic that shows a bunch of small facts that combine together to form a fuller narrative. </a:t>
            </a:r>
          </a:p>
          <a:p>
            <a:endParaRPr lang="en-US" baseline="0" dirty="0" smtClean="0"/>
          </a:p>
          <a:p>
            <a:r>
              <a:rPr lang="en-US" baseline="0" dirty="0" smtClean="0"/>
              <a:t>Another good time to break out an infographic is if you need to </a:t>
            </a:r>
            <a:r>
              <a:rPr lang="en-US" sz="1200" kern="1200" dirty="0" smtClean="0">
                <a:solidFill>
                  <a:schemeClr val="tx1"/>
                </a:solidFill>
                <a:latin typeface="+mn-lt"/>
                <a:ea typeface="+mn-ea"/>
                <a:cs typeface="+mn-cs"/>
              </a:rPr>
              <a:t>simplify a large amount of data into a core story. The process of making an infographic can help you narrow down what your key points are, and you can also use graphics to help simplify your content further.</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Finally,</a:t>
            </a:r>
            <a:r>
              <a:rPr lang="en-US" sz="1200" kern="1200" baseline="0" dirty="0" smtClean="0">
                <a:solidFill>
                  <a:schemeClr val="tx1"/>
                </a:solidFill>
                <a:latin typeface="+mn-lt"/>
                <a:ea typeface="+mn-ea"/>
                <a:cs typeface="+mn-cs"/>
              </a:rPr>
              <a:t> infographics do a great job of taking a data-based story and presenting it in a compelling way rather than through just a bunch of numbers or paragraphs of text.</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1AAE76-B441-47B2-8506-159B60CBAB21}" type="datetimeFigureOut">
              <a:rPr lang="en-US" smtClean="0"/>
              <a:pPr/>
              <a:t>7/10/18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40752-1AF8-4726-9600-B01784B5E693}" type="slidenum">
              <a:rPr lang="en-US" smtClean="0"/>
              <a:pPr/>
              <a:t>‹#›</a:t>
            </a:fld>
            <a:endParaRPr lang="en-US"/>
          </a:p>
        </p:txBody>
      </p:sp>
    </p:spTree>
    <p:extLst>
      <p:ext uri="{BB962C8B-B14F-4D97-AF65-F5344CB8AC3E}">
        <p14:creationId xmlns:p14="http://schemas.microsoft.com/office/powerpoint/2010/main" val="420617216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1AAE76-B441-47B2-8506-159B60CBAB21}" type="datetimeFigureOut">
              <a:rPr lang="en-US" smtClean="0"/>
              <a:pPr/>
              <a:t>7/10/18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40752-1AF8-4726-9600-B01784B5E693}" type="slidenum">
              <a:rPr lang="en-US" smtClean="0"/>
              <a:pPr/>
              <a:t>‹#›</a:t>
            </a:fld>
            <a:endParaRPr lang="en-US"/>
          </a:p>
        </p:txBody>
      </p:sp>
    </p:spTree>
    <p:extLst>
      <p:ext uri="{BB962C8B-B14F-4D97-AF65-F5344CB8AC3E}">
        <p14:creationId xmlns:p14="http://schemas.microsoft.com/office/powerpoint/2010/main" val="3963158743"/>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1AAE76-B441-47B2-8506-159B60CBAB21}" type="datetimeFigureOut">
              <a:rPr lang="en-US" smtClean="0"/>
              <a:pPr/>
              <a:t>7/10/18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40752-1AF8-4726-9600-B01784B5E693}" type="slidenum">
              <a:rPr lang="en-US" smtClean="0"/>
              <a:pPr/>
              <a:t>‹#›</a:t>
            </a:fld>
            <a:endParaRPr lang="en-US"/>
          </a:p>
        </p:txBody>
      </p:sp>
    </p:spTree>
    <p:extLst>
      <p:ext uri="{BB962C8B-B14F-4D97-AF65-F5344CB8AC3E}">
        <p14:creationId xmlns:p14="http://schemas.microsoft.com/office/powerpoint/2010/main" val="54926052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1AAE76-B441-47B2-8506-159B60CBAB21}" type="datetimeFigureOut">
              <a:rPr lang="en-US" smtClean="0"/>
              <a:pPr/>
              <a:t>7/10/18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4214941721"/>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1AAE76-B441-47B2-8506-159B60CBAB21}" type="datetimeFigureOut">
              <a:rPr lang="en-US" smtClean="0"/>
              <a:pPr/>
              <a:t>7/10/18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40752-1AF8-4726-9600-B01784B5E693}" type="slidenum">
              <a:rPr lang="en-US" smtClean="0"/>
              <a:pPr/>
              <a:t>‹#›</a:t>
            </a:fld>
            <a:endParaRPr lang="en-US"/>
          </a:p>
        </p:txBody>
      </p:sp>
    </p:spTree>
    <p:extLst>
      <p:ext uri="{BB962C8B-B14F-4D97-AF65-F5344CB8AC3E}">
        <p14:creationId xmlns:p14="http://schemas.microsoft.com/office/powerpoint/2010/main" val="24450347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1AAE76-B441-47B2-8506-159B60CBAB21}" type="datetimeFigureOut">
              <a:rPr lang="en-US" smtClean="0"/>
              <a:pPr/>
              <a:t>7/10/18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40752-1AF8-4726-9600-B01784B5E693}" type="slidenum">
              <a:rPr lang="en-US" smtClean="0"/>
              <a:pPr/>
              <a:t>‹#›</a:t>
            </a:fld>
            <a:endParaRPr lang="en-US"/>
          </a:p>
        </p:txBody>
      </p:sp>
    </p:spTree>
    <p:extLst>
      <p:ext uri="{BB962C8B-B14F-4D97-AF65-F5344CB8AC3E}">
        <p14:creationId xmlns:p14="http://schemas.microsoft.com/office/powerpoint/2010/main" val="117699331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1AAE76-B441-47B2-8506-159B60CBAB21}" type="datetimeFigureOut">
              <a:rPr lang="en-US" smtClean="0"/>
              <a:pPr/>
              <a:t>7/10/18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A40752-1AF8-4726-9600-B01784B5E693}" type="slidenum">
              <a:rPr lang="en-US" smtClean="0"/>
              <a:pPr/>
              <a:t>‹#›</a:t>
            </a:fld>
            <a:endParaRPr lang="en-US"/>
          </a:p>
        </p:txBody>
      </p:sp>
    </p:spTree>
    <p:extLst>
      <p:ext uri="{BB962C8B-B14F-4D97-AF65-F5344CB8AC3E}">
        <p14:creationId xmlns:p14="http://schemas.microsoft.com/office/powerpoint/2010/main" val="272907696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1AAE76-B441-47B2-8506-159B60CBAB21}" type="datetimeFigureOut">
              <a:rPr lang="en-US" smtClean="0"/>
              <a:pPr/>
              <a:t>7/10/18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A40752-1AF8-4726-9600-B01784B5E693}" type="slidenum">
              <a:rPr lang="en-US" smtClean="0"/>
              <a:pPr/>
              <a:t>‹#›</a:t>
            </a:fld>
            <a:endParaRPr lang="en-US"/>
          </a:p>
        </p:txBody>
      </p:sp>
    </p:spTree>
    <p:extLst>
      <p:ext uri="{BB962C8B-B14F-4D97-AF65-F5344CB8AC3E}">
        <p14:creationId xmlns:p14="http://schemas.microsoft.com/office/powerpoint/2010/main" val="123023238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1AAE76-B441-47B2-8506-159B60CBAB21}" type="datetimeFigureOut">
              <a:rPr lang="en-US" smtClean="0"/>
              <a:pPr/>
              <a:t>7/10/18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A40752-1AF8-4726-9600-B01784B5E693}" type="slidenum">
              <a:rPr lang="en-US" smtClean="0"/>
              <a:pPr/>
              <a:t>‹#›</a:t>
            </a:fld>
            <a:endParaRPr lang="en-US"/>
          </a:p>
        </p:txBody>
      </p:sp>
    </p:spTree>
    <p:extLst>
      <p:ext uri="{BB962C8B-B14F-4D97-AF65-F5344CB8AC3E}">
        <p14:creationId xmlns:p14="http://schemas.microsoft.com/office/powerpoint/2010/main" val="286203671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1AAE76-B441-47B2-8506-159B60CBAB21}" type="datetimeFigureOut">
              <a:rPr lang="en-US" smtClean="0"/>
              <a:pPr/>
              <a:t>7/10/18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40752-1AF8-4726-9600-B01784B5E693}" type="slidenum">
              <a:rPr lang="en-US" smtClean="0"/>
              <a:pPr/>
              <a:t>‹#›</a:t>
            </a:fld>
            <a:endParaRPr lang="en-US"/>
          </a:p>
        </p:txBody>
      </p:sp>
    </p:spTree>
    <p:extLst>
      <p:ext uri="{BB962C8B-B14F-4D97-AF65-F5344CB8AC3E}">
        <p14:creationId xmlns:p14="http://schemas.microsoft.com/office/powerpoint/2010/main" val="171854162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1AAE76-B441-47B2-8506-159B60CBAB21}" type="datetimeFigureOut">
              <a:rPr lang="en-US" smtClean="0"/>
              <a:pPr/>
              <a:t>7/10/18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40752-1AF8-4726-9600-B01784B5E693}" type="slidenum">
              <a:rPr lang="en-US" smtClean="0"/>
              <a:pPr/>
              <a:t>‹#›</a:t>
            </a:fld>
            <a:endParaRPr lang="en-US"/>
          </a:p>
        </p:txBody>
      </p:sp>
    </p:spTree>
    <p:extLst>
      <p:ext uri="{BB962C8B-B14F-4D97-AF65-F5344CB8AC3E}">
        <p14:creationId xmlns:p14="http://schemas.microsoft.com/office/powerpoint/2010/main" val="305406558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1AAE76-B441-47B2-8506-159B60CBAB21}" type="datetimeFigureOut">
              <a:rPr lang="en-US" smtClean="0"/>
              <a:pPr/>
              <a:t>7/10/18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A40752-1AF8-4726-9600-B01784B5E693}" type="slidenum">
              <a:rPr lang="en-US" smtClean="0"/>
              <a:pPr/>
              <a:t>‹#›</a:t>
            </a:fld>
            <a:endParaRPr lang="en-US"/>
          </a:p>
        </p:txBody>
      </p:sp>
    </p:spTree>
    <p:extLst>
      <p:ext uri="{BB962C8B-B14F-4D97-AF65-F5344CB8AC3E}">
        <p14:creationId xmlns:p14="http://schemas.microsoft.com/office/powerpoint/2010/main" val="3171419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chart" Target="../charts/chart1.xml"/><Relationship Id="rId1" Type="http://schemas.openxmlformats.org/officeDocument/2006/relationships/tags" Target="../tags/tag2.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4.jpeg"/><Relationship Id="rId1" Type="http://schemas.openxmlformats.org/officeDocument/2006/relationships/tags" Target="../tags/tag14.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5.png"/><Relationship Id="rId1" Type="http://schemas.openxmlformats.org/officeDocument/2006/relationships/tags" Target="../tags/tag15.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6.png"/><Relationship Id="rId1" Type="http://schemas.openxmlformats.org/officeDocument/2006/relationships/tags" Target="../tags/tag16.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2.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chart" Target="../charts/chart2.xml"/><Relationship Id="rId1" Type="http://schemas.openxmlformats.org/officeDocument/2006/relationships/tags" Target="../tags/tag18.x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2.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Layout" Target="../slideLayouts/slideLayout2.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2.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2.xml"/><Relationship Id="rId3"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2.xml"/><Relationship Id="rId3"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1" Type="http://schemas.openxmlformats.org/officeDocument/2006/relationships/tags" Target="../tags/tag34.xml"/><Relationship Id="rId12" Type="http://schemas.openxmlformats.org/officeDocument/2006/relationships/tags" Target="../tags/tag35.xml"/><Relationship Id="rId13" Type="http://schemas.openxmlformats.org/officeDocument/2006/relationships/tags" Target="../tags/tag36.xml"/><Relationship Id="rId14" Type="http://schemas.openxmlformats.org/officeDocument/2006/relationships/tags" Target="../tags/tag37.xml"/><Relationship Id="rId15" Type="http://schemas.openxmlformats.org/officeDocument/2006/relationships/tags" Target="../tags/tag38.xml"/><Relationship Id="rId16" Type="http://schemas.openxmlformats.org/officeDocument/2006/relationships/slideLayout" Target="../slideLayouts/slideLayout2.xml"/><Relationship Id="rId17" Type="http://schemas.openxmlformats.org/officeDocument/2006/relationships/notesSlide" Target="../notesSlides/notesSlide22.xml"/><Relationship Id="rId18" Type="http://schemas.openxmlformats.org/officeDocument/2006/relationships/chart" Target="../charts/chart3.xml"/><Relationship Id="rId1" Type="http://schemas.openxmlformats.org/officeDocument/2006/relationships/tags" Target="../tags/tag24.xml"/><Relationship Id="rId2" Type="http://schemas.openxmlformats.org/officeDocument/2006/relationships/tags" Target="../tags/tag25.xml"/><Relationship Id="rId3" Type="http://schemas.openxmlformats.org/officeDocument/2006/relationships/tags" Target="../tags/tag26.xml"/><Relationship Id="rId4" Type="http://schemas.openxmlformats.org/officeDocument/2006/relationships/tags" Target="../tags/tag27.xml"/><Relationship Id="rId5" Type="http://schemas.openxmlformats.org/officeDocument/2006/relationships/tags" Target="../tags/tag28.xml"/><Relationship Id="rId6" Type="http://schemas.openxmlformats.org/officeDocument/2006/relationships/tags" Target="../tags/tag29.xml"/><Relationship Id="rId7" Type="http://schemas.openxmlformats.org/officeDocument/2006/relationships/tags" Target="../tags/tag30.xml"/><Relationship Id="rId8" Type="http://schemas.openxmlformats.org/officeDocument/2006/relationships/tags" Target="../tags/tag31.xml"/><Relationship Id="rId9" Type="http://schemas.openxmlformats.org/officeDocument/2006/relationships/tags" Target="../tags/tag32.xml"/><Relationship Id="rId10" Type="http://schemas.openxmlformats.org/officeDocument/2006/relationships/tags" Target="../tags/tag3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chart" Target="../charts/chart4.xml"/><Relationship Id="rId5" Type="http://schemas.openxmlformats.org/officeDocument/2006/relationships/chart" Target="../charts/chart5.xml"/><Relationship Id="rId1" Type="http://schemas.openxmlformats.org/officeDocument/2006/relationships/tags" Target="../tags/tag39.x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chart" Target="../charts/chart6.xml"/><Relationship Id="rId5" Type="http://schemas.openxmlformats.org/officeDocument/2006/relationships/chart" Target="../charts/chart7.xml"/><Relationship Id="rId6" Type="http://schemas.openxmlformats.org/officeDocument/2006/relationships/chart" Target="../charts/chart8.xml"/><Relationship Id="rId7" Type="http://schemas.openxmlformats.org/officeDocument/2006/relationships/chart" Target="../charts/chart9.xml"/><Relationship Id="rId8" Type="http://schemas.openxmlformats.org/officeDocument/2006/relationships/chart" Target="../charts/chart10.xml"/><Relationship Id="rId1" Type="http://schemas.openxmlformats.org/officeDocument/2006/relationships/tags" Target="../tags/tag40.x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chart" Target="../charts/chart11.xml"/><Relationship Id="rId5" Type="http://schemas.openxmlformats.org/officeDocument/2006/relationships/chart" Target="../charts/chart12.xml"/><Relationship Id="rId6" Type="http://schemas.openxmlformats.org/officeDocument/2006/relationships/chart" Target="../charts/chart13.xml"/><Relationship Id="rId1" Type="http://schemas.openxmlformats.org/officeDocument/2006/relationships/tags" Target="../tags/tag41.x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1" Type="http://schemas.openxmlformats.org/officeDocument/2006/relationships/tags" Target="../tags/tag52.xml"/><Relationship Id="rId12" Type="http://schemas.openxmlformats.org/officeDocument/2006/relationships/tags" Target="../tags/tag53.xml"/><Relationship Id="rId13" Type="http://schemas.openxmlformats.org/officeDocument/2006/relationships/tags" Target="../tags/tag54.xml"/><Relationship Id="rId14" Type="http://schemas.openxmlformats.org/officeDocument/2006/relationships/tags" Target="../tags/tag55.xml"/><Relationship Id="rId15" Type="http://schemas.openxmlformats.org/officeDocument/2006/relationships/tags" Target="../tags/tag56.xml"/><Relationship Id="rId16" Type="http://schemas.openxmlformats.org/officeDocument/2006/relationships/slideLayout" Target="../slideLayouts/slideLayout2.xml"/><Relationship Id="rId17" Type="http://schemas.openxmlformats.org/officeDocument/2006/relationships/notesSlide" Target="../notesSlides/notesSlide26.xml"/><Relationship Id="rId18" Type="http://schemas.openxmlformats.org/officeDocument/2006/relationships/chart" Target="../charts/chart14.xml"/><Relationship Id="rId19" Type="http://schemas.openxmlformats.org/officeDocument/2006/relationships/image" Target="../media/image7.png"/><Relationship Id="rId1" Type="http://schemas.openxmlformats.org/officeDocument/2006/relationships/tags" Target="../tags/tag42.xml"/><Relationship Id="rId2" Type="http://schemas.openxmlformats.org/officeDocument/2006/relationships/tags" Target="../tags/tag43.xml"/><Relationship Id="rId3" Type="http://schemas.openxmlformats.org/officeDocument/2006/relationships/tags" Target="../tags/tag44.xml"/><Relationship Id="rId4" Type="http://schemas.openxmlformats.org/officeDocument/2006/relationships/tags" Target="../tags/tag45.xml"/><Relationship Id="rId5" Type="http://schemas.openxmlformats.org/officeDocument/2006/relationships/tags" Target="../tags/tag46.xml"/><Relationship Id="rId6" Type="http://schemas.openxmlformats.org/officeDocument/2006/relationships/tags" Target="../tags/tag47.xml"/><Relationship Id="rId7" Type="http://schemas.openxmlformats.org/officeDocument/2006/relationships/tags" Target="../tags/tag48.xml"/><Relationship Id="rId8" Type="http://schemas.openxmlformats.org/officeDocument/2006/relationships/tags" Target="../tags/tag49.xml"/><Relationship Id="rId9" Type="http://schemas.openxmlformats.org/officeDocument/2006/relationships/tags" Target="../tags/tag50.xml"/><Relationship Id="rId10" Type="http://schemas.openxmlformats.org/officeDocument/2006/relationships/tags" Target="../tags/tag5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image" Target="../media/image8.png"/><Relationship Id="rId5" Type="http://schemas.openxmlformats.org/officeDocument/2006/relationships/hyperlink" Target="http://infographiccommons.com/view/could-samsung-take-down-apple.html" TargetMode="External"/><Relationship Id="rId1" Type="http://schemas.openxmlformats.org/officeDocument/2006/relationships/tags" Target="../tags/tag57.x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0" Type="http://schemas.openxmlformats.org/officeDocument/2006/relationships/tags" Target="../tags/tag77.xml"/><Relationship Id="rId21" Type="http://schemas.openxmlformats.org/officeDocument/2006/relationships/tags" Target="../tags/tag78.xml"/><Relationship Id="rId22" Type="http://schemas.openxmlformats.org/officeDocument/2006/relationships/tags" Target="../tags/tag79.xml"/><Relationship Id="rId23" Type="http://schemas.openxmlformats.org/officeDocument/2006/relationships/tags" Target="../tags/tag80.xml"/><Relationship Id="rId24" Type="http://schemas.openxmlformats.org/officeDocument/2006/relationships/tags" Target="../tags/tag81.xml"/><Relationship Id="rId25" Type="http://schemas.openxmlformats.org/officeDocument/2006/relationships/tags" Target="../tags/tag82.xml"/><Relationship Id="rId26" Type="http://schemas.openxmlformats.org/officeDocument/2006/relationships/tags" Target="../tags/tag83.xml"/><Relationship Id="rId27" Type="http://schemas.openxmlformats.org/officeDocument/2006/relationships/tags" Target="../tags/tag84.xml"/><Relationship Id="rId28" Type="http://schemas.openxmlformats.org/officeDocument/2006/relationships/tags" Target="../tags/tag85.xml"/><Relationship Id="rId29" Type="http://schemas.openxmlformats.org/officeDocument/2006/relationships/tags" Target="../tags/tag86.xml"/><Relationship Id="rId1" Type="http://schemas.openxmlformats.org/officeDocument/2006/relationships/tags" Target="../tags/tag58.xml"/><Relationship Id="rId2" Type="http://schemas.openxmlformats.org/officeDocument/2006/relationships/tags" Target="../tags/tag59.xml"/><Relationship Id="rId3" Type="http://schemas.openxmlformats.org/officeDocument/2006/relationships/tags" Target="../tags/tag60.xml"/><Relationship Id="rId4" Type="http://schemas.openxmlformats.org/officeDocument/2006/relationships/tags" Target="../tags/tag61.xml"/><Relationship Id="rId5" Type="http://schemas.openxmlformats.org/officeDocument/2006/relationships/tags" Target="../tags/tag62.xml"/><Relationship Id="rId30" Type="http://schemas.openxmlformats.org/officeDocument/2006/relationships/tags" Target="../tags/tag87.xml"/><Relationship Id="rId31" Type="http://schemas.openxmlformats.org/officeDocument/2006/relationships/tags" Target="../tags/tag88.xml"/><Relationship Id="rId32" Type="http://schemas.openxmlformats.org/officeDocument/2006/relationships/tags" Target="../tags/tag89.xml"/><Relationship Id="rId9" Type="http://schemas.openxmlformats.org/officeDocument/2006/relationships/tags" Target="../tags/tag66.xml"/><Relationship Id="rId6" Type="http://schemas.openxmlformats.org/officeDocument/2006/relationships/tags" Target="../tags/tag63.xml"/><Relationship Id="rId7" Type="http://schemas.openxmlformats.org/officeDocument/2006/relationships/tags" Target="../tags/tag64.xml"/><Relationship Id="rId8" Type="http://schemas.openxmlformats.org/officeDocument/2006/relationships/tags" Target="../tags/tag65.xml"/><Relationship Id="rId33" Type="http://schemas.openxmlformats.org/officeDocument/2006/relationships/tags" Target="../tags/tag90.xml"/><Relationship Id="rId34" Type="http://schemas.openxmlformats.org/officeDocument/2006/relationships/tags" Target="../tags/tag91.xml"/><Relationship Id="rId35" Type="http://schemas.openxmlformats.org/officeDocument/2006/relationships/tags" Target="../tags/tag92.xml"/><Relationship Id="rId36" Type="http://schemas.openxmlformats.org/officeDocument/2006/relationships/tags" Target="../tags/tag93.xml"/><Relationship Id="rId10" Type="http://schemas.openxmlformats.org/officeDocument/2006/relationships/tags" Target="../tags/tag67.xml"/><Relationship Id="rId11" Type="http://schemas.openxmlformats.org/officeDocument/2006/relationships/tags" Target="../tags/tag68.xml"/><Relationship Id="rId12" Type="http://schemas.openxmlformats.org/officeDocument/2006/relationships/tags" Target="../tags/tag69.xml"/><Relationship Id="rId13" Type="http://schemas.openxmlformats.org/officeDocument/2006/relationships/tags" Target="../tags/tag70.xml"/><Relationship Id="rId14" Type="http://schemas.openxmlformats.org/officeDocument/2006/relationships/tags" Target="../tags/tag71.xml"/><Relationship Id="rId15" Type="http://schemas.openxmlformats.org/officeDocument/2006/relationships/tags" Target="../tags/tag72.xml"/><Relationship Id="rId16" Type="http://schemas.openxmlformats.org/officeDocument/2006/relationships/tags" Target="../tags/tag73.xml"/><Relationship Id="rId17" Type="http://schemas.openxmlformats.org/officeDocument/2006/relationships/tags" Target="../tags/tag74.xml"/><Relationship Id="rId18" Type="http://schemas.openxmlformats.org/officeDocument/2006/relationships/tags" Target="../tags/tag75.xml"/><Relationship Id="rId19" Type="http://schemas.openxmlformats.org/officeDocument/2006/relationships/tags" Target="../tags/tag76.xml"/><Relationship Id="rId37" Type="http://schemas.openxmlformats.org/officeDocument/2006/relationships/tags" Target="../tags/tag94.xml"/><Relationship Id="rId38" Type="http://schemas.openxmlformats.org/officeDocument/2006/relationships/tags" Target="../tags/tag95.xml"/><Relationship Id="rId39" Type="http://schemas.openxmlformats.org/officeDocument/2006/relationships/slideLayout" Target="../slideLayouts/slideLayout2.xml"/><Relationship Id="rId40" Type="http://schemas.openxmlformats.org/officeDocument/2006/relationships/notesSlide" Target="../notesSlides/notesSlide28.xml"/><Relationship Id="rId41" Type="http://schemas.openxmlformats.org/officeDocument/2006/relationships/chart" Target="../charts/chart1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chart" Target="../charts/chart16.xml"/><Relationship Id="rId7" Type="http://schemas.openxmlformats.org/officeDocument/2006/relationships/chart" Target="../charts/chart17.xml"/><Relationship Id="rId1" Type="http://schemas.openxmlformats.org/officeDocument/2006/relationships/tags" Target="../tags/tag96.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hyperlink" Target="http://www.lokeshdhakar.com/coffee-drinks-illustrated/" TargetMode="External"/><Relationship Id="rId5" Type="http://schemas.openxmlformats.org/officeDocument/2006/relationships/image" Target="../media/image1.png"/><Relationship Id="rId6" Type="http://schemas.openxmlformats.org/officeDocument/2006/relationships/image" Target="../media/image2.jpe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tags" Target="../tags/tag97.x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tags" Target="../tags/tag98.x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image" Target="../media/image16.png"/><Relationship Id="rId1" Type="http://schemas.openxmlformats.org/officeDocument/2006/relationships/tags" Target="../tags/tag99.x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7" Type="http://schemas.openxmlformats.org/officeDocument/2006/relationships/image" Target="../media/image20.jpeg"/><Relationship Id="rId8" Type="http://schemas.openxmlformats.org/officeDocument/2006/relationships/image" Target="../media/image21.jpeg"/><Relationship Id="rId1" Type="http://schemas.openxmlformats.org/officeDocument/2006/relationships/tags" Target="../tags/tag100.x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image" Target="../media/image22.jpeg"/><Relationship Id="rId5" Type="http://schemas.openxmlformats.org/officeDocument/2006/relationships/hyperlink" Target="http://infographiccommons.com/view/tedtalks-info.html" TargetMode="External"/><Relationship Id="rId1" Type="http://schemas.openxmlformats.org/officeDocument/2006/relationships/tags" Target="../tags/tag101.x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image" Target="../media/image23.png"/><Relationship Id="rId1" Type="http://schemas.openxmlformats.org/officeDocument/2006/relationships/tags" Target="../tags/tag102.x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tags" Target="../tags/tag103.xml"/><Relationship Id="rId2" Type="http://schemas.openxmlformats.org/officeDocument/2006/relationships/slideLayout" Target="../slideLayouts/slideLayout2.xml"/><Relationship Id="rId3"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image" Target="../media/image24.tiff"/><Relationship Id="rId5" Type="http://schemas.openxmlformats.org/officeDocument/2006/relationships/image" Target="../media/image25.jpeg"/><Relationship Id="rId6" Type="http://schemas.openxmlformats.org/officeDocument/2006/relationships/image" Target="../media/image26.jpeg"/><Relationship Id="rId7" Type="http://schemas.openxmlformats.org/officeDocument/2006/relationships/image" Target="../media/image27.jpeg"/><Relationship Id="rId1" Type="http://schemas.openxmlformats.org/officeDocument/2006/relationships/tags" Target="../tags/tag104.x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image" Target="../media/image28.jpeg"/><Relationship Id="rId5" Type="http://schemas.openxmlformats.org/officeDocument/2006/relationships/image" Target="../media/image29.jpeg"/><Relationship Id="rId6" Type="http://schemas.openxmlformats.org/officeDocument/2006/relationships/image" Target="../media/image30.png"/><Relationship Id="rId1" Type="http://schemas.openxmlformats.org/officeDocument/2006/relationships/tags" Target="../tags/tag105.x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image" Target="../media/image31.jpe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1" Type="http://schemas.openxmlformats.org/officeDocument/2006/relationships/tags" Target="../tags/tag106.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3.pn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image" Target="../media/image35.png"/><Relationship Id="rId1" Type="http://schemas.openxmlformats.org/officeDocument/2006/relationships/tags" Target="../tags/tag107.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7.xml"/><Relationship Id="rId1" Type="http://schemas.openxmlformats.org/officeDocument/2006/relationships/tags" Target="../tags/tag8.xml"/><Relationship Id="rId2" Type="http://schemas.openxmlformats.org/officeDocument/2006/relationships/tags" Target="../tags/tag9.xml"/></Relationships>
</file>

<file path=ppt/slides/_rels/slide8.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2.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p:cNvGrpSpPr/>
          <p:nvPr/>
        </p:nvGrpSpPr>
        <p:grpSpPr>
          <a:xfrm>
            <a:off x="7108274" y="5029200"/>
            <a:ext cx="1578525" cy="1371600"/>
            <a:chOff x="3336602" y="3964968"/>
            <a:chExt cx="850755" cy="622794"/>
          </a:xfrm>
        </p:grpSpPr>
        <p:sp>
          <p:nvSpPr>
            <p:cNvPr id="75" name="Oval 74"/>
            <p:cNvSpPr/>
            <p:nvPr/>
          </p:nvSpPr>
          <p:spPr>
            <a:xfrm>
              <a:off x="3336602" y="3964968"/>
              <a:ext cx="850755" cy="622794"/>
            </a:xfrm>
            <a:prstGeom prst="ellipse">
              <a:avLst/>
            </a:pr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6" name="Rounded Rectangle 75"/>
            <p:cNvSpPr/>
            <p:nvPr/>
          </p:nvSpPr>
          <p:spPr>
            <a:xfrm>
              <a:off x="3624652" y="4047348"/>
              <a:ext cx="285449" cy="458035"/>
            </a:xfrm>
            <a:prstGeom prst="roundRect">
              <a:avLst/>
            </a:prstGeom>
            <a:solidFill>
              <a:schemeClr val="accent5">
                <a:lumMod val="75000"/>
              </a:schemeClr>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7" name="Rectangle 76"/>
            <p:cNvSpPr/>
            <p:nvPr/>
          </p:nvSpPr>
          <p:spPr>
            <a:xfrm>
              <a:off x="3651269" y="4089379"/>
              <a:ext cx="234930" cy="355751"/>
            </a:xfrm>
            <a:prstGeom prst="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8" name="Rectangle 77"/>
            <p:cNvSpPr/>
            <p:nvPr/>
          </p:nvSpPr>
          <p:spPr>
            <a:xfrm>
              <a:off x="3677004" y="4119044"/>
              <a:ext cx="179162" cy="103628"/>
            </a:xfrm>
            <a:prstGeom prst="rect">
              <a:avLst/>
            </a:prstGeom>
            <a:solidFill>
              <a:schemeClr val="bg2">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9" name="Straight Connector 78"/>
            <p:cNvCxnSpPr/>
            <p:nvPr/>
          </p:nvCxnSpPr>
          <p:spPr>
            <a:xfrm>
              <a:off x="3677004" y="4249538"/>
              <a:ext cx="17916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677004" y="4283296"/>
              <a:ext cx="17916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677004" y="4314903"/>
              <a:ext cx="17916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677004" y="4348662"/>
              <a:ext cx="17916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677004" y="4385110"/>
              <a:ext cx="17916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677004" y="4418868"/>
              <a:ext cx="17916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85" name="Oval 84"/>
            <p:cNvSpPr/>
            <p:nvPr/>
          </p:nvSpPr>
          <p:spPr>
            <a:xfrm flipH="1" flipV="1">
              <a:off x="3745575" y="4455359"/>
              <a:ext cx="45719" cy="45719"/>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7" name="Rounded Rectangle 6"/>
          <p:cNvSpPr/>
          <p:nvPr/>
        </p:nvSpPr>
        <p:spPr>
          <a:xfrm>
            <a:off x="457200" y="457200"/>
            <a:ext cx="8229600" cy="4267200"/>
          </a:xfrm>
          <a:prstGeom prst="roundRect">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7200" y="1654222"/>
            <a:ext cx="8229599" cy="1470025"/>
          </a:xfrm>
        </p:spPr>
        <p:txBody>
          <a:bodyPr>
            <a:noAutofit/>
          </a:bodyPr>
          <a:lstStyle/>
          <a:p>
            <a:r>
              <a:rPr lang="en-US" sz="7900" b="1" dirty="0" smtClean="0">
                <a:solidFill>
                  <a:schemeClr val="bg1"/>
                </a:solidFill>
              </a:rPr>
              <a:t>Infographics</a:t>
            </a:r>
            <a:endParaRPr lang="en-US" sz="7900" b="1" dirty="0">
              <a:solidFill>
                <a:schemeClr val="bg1"/>
              </a:solidFill>
            </a:endParaRPr>
          </a:p>
        </p:txBody>
      </p:sp>
      <p:sp>
        <p:nvSpPr>
          <p:cNvPr id="3" name="Subtitle 2"/>
          <p:cNvSpPr>
            <a:spLocks noGrp="1"/>
          </p:cNvSpPr>
          <p:nvPr>
            <p:ph type="subTitle" idx="1"/>
          </p:nvPr>
        </p:nvSpPr>
        <p:spPr>
          <a:xfrm>
            <a:off x="457200" y="1219200"/>
            <a:ext cx="8229600" cy="685800"/>
          </a:xfrm>
        </p:spPr>
        <p:txBody>
          <a:bodyPr>
            <a:noAutofit/>
          </a:bodyPr>
          <a:lstStyle/>
          <a:p>
            <a:r>
              <a:rPr lang="en-US" sz="4500" dirty="0" smtClean="0">
                <a:solidFill>
                  <a:schemeClr val="accent6">
                    <a:lumMod val="60000"/>
                    <a:lumOff val="40000"/>
                  </a:schemeClr>
                </a:solidFill>
              </a:rPr>
              <a:t>Telling Your Story With</a:t>
            </a:r>
            <a:endParaRPr lang="en-US" sz="4500" dirty="0">
              <a:solidFill>
                <a:schemeClr val="accent6">
                  <a:lumMod val="60000"/>
                  <a:lumOff val="40000"/>
                </a:schemeClr>
              </a:solidFill>
            </a:endParaRPr>
          </a:p>
        </p:txBody>
      </p:sp>
      <p:sp>
        <p:nvSpPr>
          <p:cNvPr id="13" name="TextBox 12"/>
          <p:cNvSpPr txBox="1"/>
          <p:nvPr/>
        </p:nvSpPr>
        <p:spPr>
          <a:xfrm>
            <a:off x="914400" y="3584030"/>
            <a:ext cx="7467600" cy="954107"/>
          </a:xfrm>
          <a:prstGeom prst="rect">
            <a:avLst/>
          </a:prstGeom>
          <a:noFill/>
        </p:spPr>
        <p:txBody>
          <a:bodyPr wrap="square" rtlCol="0">
            <a:spAutoFit/>
          </a:bodyPr>
          <a:lstStyle/>
          <a:p>
            <a:pPr algn="ctr"/>
            <a:r>
              <a:rPr lang="en-US" sz="2800" dirty="0" smtClean="0">
                <a:solidFill>
                  <a:schemeClr val="bg1"/>
                </a:solidFill>
              </a:rPr>
              <a:t>Bianca Woods</a:t>
            </a:r>
          </a:p>
          <a:p>
            <a:pPr algn="ctr"/>
            <a:r>
              <a:rPr lang="en-US" sz="2800" dirty="0" smtClean="0">
                <a:solidFill>
                  <a:schemeClr val="accent6">
                    <a:lumMod val="60000"/>
                    <a:lumOff val="40000"/>
                  </a:schemeClr>
                </a:solidFill>
              </a:rPr>
              <a:t>@</a:t>
            </a:r>
            <a:r>
              <a:rPr lang="en-US" sz="2800" dirty="0" err="1" smtClean="0">
                <a:solidFill>
                  <a:schemeClr val="accent6">
                    <a:lumMod val="60000"/>
                    <a:lumOff val="40000"/>
                  </a:schemeClr>
                </a:solidFill>
              </a:rPr>
              <a:t>eGeeking</a:t>
            </a:r>
            <a:endParaRPr lang="en-US" sz="2800" dirty="0">
              <a:solidFill>
                <a:schemeClr val="accent6">
                  <a:lumMod val="60000"/>
                  <a:lumOff val="40000"/>
                </a:schemeClr>
              </a:solidFill>
            </a:endParaRPr>
          </a:p>
        </p:txBody>
      </p:sp>
      <p:grpSp>
        <p:nvGrpSpPr>
          <p:cNvPr id="42" name="Group 41"/>
          <p:cNvGrpSpPr/>
          <p:nvPr/>
        </p:nvGrpSpPr>
        <p:grpSpPr>
          <a:xfrm>
            <a:off x="457200" y="5005880"/>
            <a:ext cx="1578525" cy="1371600"/>
            <a:chOff x="3336602" y="3143603"/>
            <a:chExt cx="850755" cy="622794"/>
          </a:xfrm>
        </p:grpSpPr>
        <p:sp>
          <p:nvSpPr>
            <p:cNvPr id="43" name="Oval 42"/>
            <p:cNvSpPr/>
            <p:nvPr/>
          </p:nvSpPr>
          <p:spPr>
            <a:xfrm>
              <a:off x="3336602" y="3143603"/>
              <a:ext cx="850755" cy="622794"/>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4" name="Group 43"/>
            <p:cNvGrpSpPr/>
            <p:nvPr/>
          </p:nvGrpSpPr>
          <p:grpSpPr>
            <a:xfrm>
              <a:off x="3425583" y="3338724"/>
              <a:ext cx="278324" cy="409430"/>
              <a:chOff x="2729215" y="1878078"/>
              <a:chExt cx="776444" cy="1123464"/>
            </a:xfrm>
          </p:grpSpPr>
          <p:sp>
            <p:nvSpPr>
              <p:cNvPr id="46" name="Rounded Rectangle 108"/>
              <p:cNvSpPr/>
              <p:nvPr/>
            </p:nvSpPr>
            <p:spPr>
              <a:xfrm>
                <a:off x="2729215" y="2486638"/>
                <a:ext cx="776444" cy="514904"/>
              </a:xfrm>
              <a:custGeom>
                <a:avLst/>
                <a:gdLst>
                  <a:gd name="connsiteX0" fmla="*/ 0 w 483794"/>
                  <a:gd name="connsiteY0" fmla="*/ 76620 h 459711"/>
                  <a:gd name="connsiteX1" fmla="*/ 76620 w 483794"/>
                  <a:gd name="connsiteY1" fmla="*/ 0 h 459711"/>
                  <a:gd name="connsiteX2" fmla="*/ 407174 w 483794"/>
                  <a:gd name="connsiteY2" fmla="*/ 0 h 459711"/>
                  <a:gd name="connsiteX3" fmla="*/ 483794 w 483794"/>
                  <a:gd name="connsiteY3" fmla="*/ 76620 h 459711"/>
                  <a:gd name="connsiteX4" fmla="*/ 483794 w 483794"/>
                  <a:gd name="connsiteY4" fmla="*/ 383091 h 459711"/>
                  <a:gd name="connsiteX5" fmla="*/ 407174 w 483794"/>
                  <a:gd name="connsiteY5" fmla="*/ 459711 h 459711"/>
                  <a:gd name="connsiteX6" fmla="*/ 76620 w 483794"/>
                  <a:gd name="connsiteY6" fmla="*/ 459711 h 459711"/>
                  <a:gd name="connsiteX7" fmla="*/ 0 w 483794"/>
                  <a:gd name="connsiteY7" fmla="*/ 383091 h 459711"/>
                  <a:gd name="connsiteX8" fmla="*/ 0 w 483794"/>
                  <a:gd name="connsiteY8" fmla="*/ 76620 h 459711"/>
                  <a:gd name="connsiteX0" fmla="*/ 0 w 483794"/>
                  <a:gd name="connsiteY0" fmla="*/ 76620 h 459711"/>
                  <a:gd name="connsiteX1" fmla="*/ 76620 w 483794"/>
                  <a:gd name="connsiteY1" fmla="*/ 0 h 459711"/>
                  <a:gd name="connsiteX2" fmla="*/ 407174 w 483794"/>
                  <a:gd name="connsiteY2" fmla="*/ 0 h 459711"/>
                  <a:gd name="connsiteX3" fmla="*/ 483794 w 483794"/>
                  <a:gd name="connsiteY3" fmla="*/ 76620 h 459711"/>
                  <a:gd name="connsiteX4" fmla="*/ 483794 w 483794"/>
                  <a:gd name="connsiteY4" fmla="*/ 383091 h 459711"/>
                  <a:gd name="connsiteX5" fmla="*/ 407174 w 483794"/>
                  <a:gd name="connsiteY5" fmla="*/ 459711 h 459711"/>
                  <a:gd name="connsiteX6" fmla="*/ 76620 w 483794"/>
                  <a:gd name="connsiteY6" fmla="*/ 459711 h 459711"/>
                  <a:gd name="connsiteX7" fmla="*/ 3530 w 483794"/>
                  <a:gd name="connsiteY7" fmla="*/ 203036 h 459711"/>
                  <a:gd name="connsiteX8" fmla="*/ 0 w 483794"/>
                  <a:gd name="connsiteY8" fmla="*/ 76620 h 459711"/>
                  <a:gd name="connsiteX0" fmla="*/ 0 w 483794"/>
                  <a:gd name="connsiteY0" fmla="*/ 76620 h 459711"/>
                  <a:gd name="connsiteX1" fmla="*/ 76620 w 483794"/>
                  <a:gd name="connsiteY1" fmla="*/ 0 h 459711"/>
                  <a:gd name="connsiteX2" fmla="*/ 407174 w 483794"/>
                  <a:gd name="connsiteY2" fmla="*/ 0 h 459711"/>
                  <a:gd name="connsiteX3" fmla="*/ 483794 w 483794"/>
                  <a:gd name="connsiteY3" fmla="*/ 76620 h 459711"/>
                  <a:gd name="connsiteX4" fmla="*/ 483794 w 483794"/>
                  <a:gd name="connsiteY4" fmla="*/ 383091 h 459711"/>
                  <a:gd name="connsiteX5" fmla="*/ 407174 w 483794"/>
                  <a:gd name="connsiteY5" fmla="*/ 459711 h 459711"/>
                  <a:gd name="connsiteX6" fmla="*/ 3530 w 483794"/>
                  <a:gd name="connsiteY6" fmla="*/ 203036 h 459711"/>
                  <a:gd name="connsiteX7" fmla="*/ 0 w 483794"/>
                  <a:gd name="connsiteY7" fmla="*/ 76620 h 459711"/>
                  <a:gd name="connsiteX0" fmla="*/ 0 w 483794"/>
                  <a:gd name="connsiteY0" fmla="*/ 76620 h 385104"/>
                  <a:gd name="connsiteX1" fmla="*/ 76620 w 483794"/>
                  <a:gd name="connsiteY1" fmla="*/ 0 h 385104"/>
                  <a:gd name="connsiteX2" fmla="*/ 407174 w 483794"/>
                  <a:gd name="connsiteY2" fmla="*/ 0 h 385104"/>
                  <a:gd name="connsiteX3" fmla="*/ 483794 w 483794"/>
                  <a:gd name="connsiteY3" fmla="*/ 76620 h 385104"/>
                  <a:gd name="connsiteX4" fmla="*/ 483794 w 483794"/>
                  <a:gd name="connsiteY4" fmla="*/ 383091 h 385104"/>
                  <a:gd name="connsiteX5" fmla="*/ 3530 w 483794"/>
                  <a:gd name="connsiteY5" fmla="*/ 203036 h 385104"/>
                  <a:gd name="connsiteX6" fmla="*/ 0 w 483794"/>
                  <a:gd name="connsiteY6" fmla="*/ 76620 h 385104"/>
                  <a:gd name="connsiteX0" fmla="*/ 0 w 483794"/>
                  <a:gd name="connsiteY0" fmla="*/ 76620 h 343422"/>
                  <a:gd name="connsiteX1" fmla="*/ 76620 w 483794"/>
                  <a:gd name="connsiteY1" fmla="*/ 0 h 343422"/>
                  <a:gd name="connsiteX2" fmla="*/ 407174 w 483794"/>
                  <a:gd name="connsiteY2" fmla="*/ 0 h 343422"/>
                  <a:gd name="connsiteX3" fmla="*/ 483794 w 483794"/>
                  <a:gd name="connsiteY3" fmla="*/ 76620 h 343422"/>
                  <a:gd name="connsiteX4" fmla="*/ 483794 w 483794"/>
                  <a:gd name="connsiteY4" fmla="*/ 340725 h 343422"/>
                  <a:gd name="connsiteX5" fmla="*/ 3530 w 483794"/>
                  <a:gd name="connsiteY5" fmla="*/ 203036 h 343422"/>
                  <a:gd name="connsiteX6" fmla="*/ 0 w 483794"/>
                  <a:gd name="connsiteY6" fmla="*/ 76620 h 343422"/>
                  <a:gd name="connsiteX0" fmla="*/ 0 w 483794"/>
                  <a:gd name="connsiteY0" fmla="*/ 76620 h 343088"/>
                  <a:gd name="connsiteX1" fmla="*/ 76620 w 483794"/>
                  <a:gd name="connsiteY1" fmla="*/ 0 h 343088"/>
                  <a:gd name="connsiteX2" fmla="*/ 407174 w 483794"/>
                  <a:gd name="connsiteY2" fmla="*/ 0 h 343088"/>
                  <a:gd name="connsiteX3" fmla="*/ 483794 w 483794"/>
                  <a:gd name="connsiteY3" fmla="*/ 76620 h 343088"/>
                  <a:gd name="connsiteX4" fmla="*/ 483794 w 483794"/>
                  <a:gd name="connsiteY4" fmla="*/ 340725 h 343088"/>
                  <a:gd name="connsiteX5" fmla="*/ 3530 w 483794"/>
                  <a:gd name="connsiteY5" fmla="*/ 185384 h 343088"/>
                  <a:gd name="connsiteX6" fmla="*/ 0 w 483794"/>
                  <a:gd name="connsiteY6" fmla="*/ 76620 h 34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794" h="343088">
                    <a:moveTo>
                      <a:pt x="0" y="76620"/>
                    </a:moveTo>
                    <a:cubicBezTo>
                      <a:pt x="0" y="34304"/>
                      <a:pt x="34304" y="0"/>
                      <a:pt x="76620" y="0"/>
                    </a:cubicBezTo>
                    <a:lnTo>
                      <a:pt x="407174" y="0"/>
                    </a:lnTo>
                    <a:cubicBezTo>
                      <a:pt x="449490" y="0"/>
                      <a:pt x="483794" y="34304"/>
                      <a:pt x="483794" y="76620"/>
                    </a:cubicBezTo>
                    <a:lnTo>
                      <a:pt x="483794" y="340725"/>
                    </a:lnTo>
                    <a:cubicBezTo>
                      <a:pt x="403750" y="361794"/>
                      <a:pt x="84162" y="236463"/>
                      <a:pt x="3530" y="185384"/>
                    </a:cubicBezTo>
                    <a:cubicBezTo>
                      <a:pt x="3530" y="83227"/>
                      <a:pt x="0" y="178777"/>
                      <a:pt x="0" y="7662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Oval 46"/>
              <p:cNvSpPr/>
              <p:nvPr/>
            </p:nvSpPr>
            <p:spPr>
              <a:xfrm>
                <a:off x="2804509" y="1878078"/>
                <a:ext cx="628942" cy="495035"/>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5" name="Oval 169"/>
            <p:cNvSpPr/>
            <p:nvPr/>
          </p:nvSpPr>
          <p:spPr>
            <a:xfrm>
              <a:off x="3761979" y="3259936"/>
              <a:ext cx="319032" cy="240388"/>
            </a:xfrm>
            <a:custGeom>
              <a:avLst/>
              <a:gdLst/>
              <a:ahLst/>
              <a:cxnLst/>
              <a:rect l="l" t="t" r="r" b="b"/>
              <a:pathLst>
                <a:path w="319032" h="236447">
                  <a:moveTo>
                    <a:pt x="159516" y="0"/>
                  </a:moveTo>
                  <a:cubicBezTo>
                    <a:pt x="247614" y="0"/>
                    <a:pt x="319032" y="42005"/>
                    <a:pt x="319032" y="93820"/>
                  </a:cubicBezTo>
                  <a:cubicBezTo>
                    <a:pt x="319032" y="145635"/>
                    <a:pt x="247614" y="187640"/>
                    <a:pt x="159516" y="187640"/>
                  </a:cubicBezTo>
                  <a:lnTo>
                    <a:pt x="137952" y="185080"/>
                  </a:lnTo>
                  <a:cubicBezTo>
                    <a:pt x="97781" y="223493"/>
                    <a:pt x="80338" y="228743"/>
                    <a:pt x="24304" y="236447"/>
                  </a:cubicBezTo>
                  <a:cubicBezTo>
                    <a:pt x="45975" y="216978"/>
                    <a:pt x="60668" y="197900"/>
                    <a:pt x="69295" y="169112"/>
                  </a:cubicBezTo>
                  <a:cubicBezTo>
                    <a:pt x="27125" y="153960"/>
                    <a:pt x="0" y="125753"/>
                    <a:pt x="0" y="93820"/>
                  </a:cubicBezTo>
                  <a:cubicBezTo>
                    <a:pt x="0" y="42005"/>
                    <a:pt x="71418" y="0"/>
                    <a:pt x="159516" y="0"/>
                  </a:cubicBezTo>
                  <a:close/>
                </a:path>
              </a:pathLst>
            </a:custGeom>
            <a:solidFill>
              <a:schemeClr val="bg2">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9" name="Oval 48"/>
          <p:cNvSpPr/>
          <p:nvPr/>
        </p:nvSpPr>
        <p:spPr>
          <a:xfrm>
            <a:off x="4891250" y="5010072"/>
            <a:ext cx="1578525" cy="1371600"/>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9" name="Chart 8"/>
          <p:cNvGraphicFramePr/>
          <p:nvPr>
            <p:extLst>
              <p:ext uri="{D42A27DB-BD31-4B8C-83A1-F6EECF244321}">
                <p14:modId xmlns:p14="http://schemas.microsoft.com/office/powerpoint/2010/main" val="883564917"/>
              </p:ext>
            </p:extLst>
          </p:nvPr>
        </p:nvGraphicFramePr>
        <p:xfrm>
          <a:off x="4794285" y="5124183"/>
          <a:ext cx="1772454" cy="1181636"/>
        </p:xfrm>
        <a:graphic>
          <a:graphicData uri="http://schemas.openxmlformats.org/drawingml/2006/chart">
            <c:chart xmlns:c="http://schemas.openxmlformats.org/drawingml/2006/chart" xmlns:r="http://schemas.openxmlformats.org/officeDocument/2006/relationships" r:id="rId4"/>
          </a:graphicData>
        </a:graphic>
      </p:graphicFrame>
      <p:grpSp>
        <p:nvGrpSpPr>
          <p:cNvPr id="87" name="Group 86"/>
          <p:cNvGrpSpPr/>
          <p:nvPr/>
        </p:nvGrpSpPr>
        <p:grpSpPr>
          <a:xfrm>
            <a:off x="2674225" y="5025945"/>
            <a:ext cx="1578525" cy="1371600"/>
            <a:chOff x="2674225" y="5025945"/>
            <a:chExt cx="1578525" cy="1371600"/>
          </a:xfrm>
        </p:grpSpPr>
        <p:grpSp>
          <p:nvGrpSpPr>
            <p:cNvPr id="56" name="Group 55"/>
            <p:cNvGrpSpPr/>
            <p:nvPr/>
          </p:nvGrpSpPr>
          <p:grpSpPr>
            <a:xfrm>
              <a:off x="2674225" y="5025945"/>
              <a:ext cx="1578525" cy="1371600"/>
              <a:chOff x="3336602" y="3964968"/>
              <a:chExt cx="850755" cy="622794"/>
            </a:xfrm>
          </p:grpSpPr>
          <p:sp>
            <p:nvSpPr>
              <p:cNvPr id="57" name="Oval 56"/>
              <p:cNvSpPr/>
              <p:nvPr/>
            </p:nvSpPr>
            <p:spPr>
              <a:xfrm>
                <a:off x="3336602" y="3964968"/>
                <a:ext cx="850755" cy="622794"/>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Oval 66"/>
              <p:cNvSpPr/>
              <p:nvPr/>
            </p:nvSpPr>
            <p:spPr>
              <a:xfrm flipH="1" flipV="1">
                <a:off x="3745575" y="4455359"/>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6" name="TextBox 5"/>
            <p:cNvSpPr txBox="1"/>
            <p:nvPr/>
          </p:nvSpPr>
          <p:spPr>
            <a:xfrm>
              <a:off x="2908300" y="5140404"/>
              <a:ext cx="579864" cy="1107996"/>
            </a:xfrm>
            <a:prstGeom prst="rect">
              <a:avLst/>
            </a:prstGeom>
            <a:noFill/>
          </p:spPr>
          <p:txBody>
            <a:bodyPr wrap="square" rtlCol="0">
              <a:spAutoFit/>
            </a:bodyPr>
            <a:lstStyle/>
            <a:p>
              <a:r>
                <a:rPr lang="en-CA" sz="6600" dirty="0" smtClean="0"/>
                <a:t>T</a:t>
              </a:r>
              <a:endParaRPr lang="en-CA" sz="6600" dirty="0"/>
            </a:p>
          </p:txBody>
        </p:sp>
        <p:sp>
          <p:nvSpPr>
            <p:cNvPr id="86" name="TextBox 85"/>
            <p:cNvSpPr txBox="1"/>
            <p:nvPr/>
          </p:nvSpPr>
          <p:spPr>
            <a:xfrm>
              <a:off x="3441700" y="5319236"/>
              <a:ext cx="639336" cy="784830"/>
            </a:xfrm>
            <a:prstGeom prst="rect">
              <a:avLst/>
            </a:prstGeom>
            <a:noFill/>
          </p:spPr>
          <p:txBody>
            <a:bodyPr wrap="square" rtlCol="0">
              <a:spAutoFit/>
            </a:bodyPr>
            <a:lstStyle/>
            <a:p>
              <a:r>
                <a:rPr lang="en-CA" sz="1500" dirty="0" err="1" smtClean="0"/>
                <a:t>ext</a:t>
              </a:r>
              <a:endParaRPr lang="en-CA" sz="1500" dirty="0" smtClean="0"/>
            </a:p>
            <a:p>
              <a:r>
                <a:rPr lang="en-CA" sz="1500" dirty="0" err="1" smtClean="0"/>
                <a:t>ext</a:t>
              </a:r>
              <a:endParaRPr lang="en-CA" sz="1500" dirty="0" smtClean="0"/>
            </a:p>
            <a:p>
              <a:r>
                <a:rPr lang="en-CA" sz="1500" dirty="0" err="1" smtClean="0"/>
                <a:t>ext</a:t>
              </a:r>
              <a:endParaRPr lang="en-CA" sz="1500" dirty="0"/>
            </a:p>
          </p:txBody>
        </p:sp>
      </p:grpSp>
    </p:spTree>
    <p:custDataLst>
      <p:tags r:id="rId1"/>
    </p:custDataLst>
    <p:extLst>
      <p:ext uri="{BB962C8B-B14F-4D97-AF65-F5344CB8AC3E}">
        <p14:creationId xmlns:p14="http://schemas.microsoft.com/office/powerpoint/2010/main" val="3957958228"/>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8" name="Oval 47"/>
          <p:cNvSpPr/>
          <p:nvPr/>
        </p:nvSpPr>
        <p:spPr bwMode="auto">
          <a:xfrm>
            <a:off x="6075513" y="1649037"/>
            <a:ext cx="2198294" cy="1983286"/>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9" name="Rounded Rectangle 48"/>
          <p:cNvSpPr/>
          <p:nvPr/>
        </p:nvSpPr>
        <p:spPr bwMode="auto">
          <a:xfrm>
            <a:off x="6075513" y="3853201"/>
            <a:ext cx="2198294" cy="3313221"/>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0" name="Rectangle 49"/>
          <p:cNvSpPr/>
          <p:nvPr/>
        </p:nvSpPr>
        <p:spPr bwMode="auto">
          <a:xfrm>
            <a:off x="6075513" y="6724660"/>
            <a:ext cx="824360" cy="3461972"/>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1" name="Rectangle 50"/>
          <p:cNvSpPr/>
          <p:nvPr/>
        </p:nvSpPr>
        <p:spPr bwMode="auto">
          <a:xfrm>
            <a:off x="7449447" y="6724660"/>
            <a:ext cx="824360" cy="3461972"/>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2" name="Oval 51"/>
          <p:cNvSpPr/>
          <p:nvPr/>
        </p:nvSpPr>
        <p:spPr bwMode="auto">
          <a:xfrm>
            <a:off x="6075513" y="9817000"/>
            <a:ext cx="824360" cy="662644"/>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3" name="Oval 52"/>
          <p:cNvSpPr/>
          <p:nvPr/>
        </p:nvSpPr>
        <p:spPr bwMode="auto">
          <a:xfrm>
            <a:off x="7449447" y="9817000"/>
            <a:ext cx="824360" cy="662644"/>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4" name="Rectangle 53"/>
          <p:cNvSpPr/>
          <p:nvPr/>
        </p:nvSpPr>
        <p:spPr bwMode="auto">
          <a:xfrm rot="918994">
            <a:off x="5317946" y="3895526"/>
            <a:ext cx="600714" cy="2771094"/>
          </a:xfrm>
          <a:custGeom>
            <a:avLst/>
            <a:gdLst>
              <a:gd name="connsiteX0" fmla="*/ 0 w 596702"/>
              <a:gd name="connsiteY0" fmla="*/ 0 h 2771094"/>
              <a:gd name="connsiteX1" fmla="*/ 596702 w 596702"/>
              <a:gd name="connsiteY1" fmla="*/ 0 h 2771094"/>
              <a:gd name="connsiteX2" fmla="*/ 596702 w 596702"/>
              <a:gd name="connsiteY2" fmla="*/ 2771094 h 2771094"/>
              <a:gd name="connsiteX3" fmla="*/ 0 w 596702"/>
              <a:gd name="connsiteY3" fmla="*/ 2771094 h 2771094"/>
              <a:gd name="connsiteX4" fmla="*/ 0 w 596702"/>
              <a:gd name="connsiteY4" fmla="*/ 0 h 2771094"/>
              <a:gd name="connsiteX0" fmla="*/ 13088 w 596702"/>
              <a:gd name="connsiteY0" fmla="*/ 0 h 2771386"/>
              <a:gd name="connsiteX1" fmla="*/ 596702 w 596702"/>
              <a:gd name="connsiteY1" fmla="*/ 292 h 2771386"/>
              <a:gd name="connsiteX2" fmla="*/ 596702 w 596702"/>
              <a:gd name="connsiteY2" fmla="*/ 2771386 h 2771386"/>
              <a:gd name="connsiteX3" fmla="*/ 0 w 596702"/>
              <a:gd name="connsiteY3" fmla="*/ 2771386 h 2771386"/>
              <a:gd name="connsiteX4" fmla="*/ 13088 w 596702"/>
              <a:gd name="connsiteY4" fmla="*/ 0 h 2771386"/>
              <a:gd name="connsiteX0" fmla="*/ 1716 w 596702"/>
              <a:gd name="connsiteY0" fmla="*/ 42325 h 2771094"/>
              <a:gd name="connsiteX1" fmla="*/ 596702 w 596702"/>
              <a:gd name="connsiteY1" fmla="*/ 0 h 2771094"/>
              <a:gd name="connsiteX2" fmla="*/ 596702 w 596702"/>
              <a:gd name="connsiteY2" fmla="*/ 2771094 h 2771094"/>
              <a:gd name="connsiteX3" fmla="*/ 0 w 596702"/>
              <a:gd name="connsiteY3" fmla="*/ 2771094 h 2771094"/>
              <a:gd name="connsiteX4" fmla="*/ 1716 w 596702"/>
              <a:gd name="connsiteY4" fmla="*/ 42325 h 2771094"/>
              <a:gd name="connsiteX0" fmla="*/ 988 w 600714"/>
              <a:gd name="connsiteY0" fmla="*/ 37040 h 2771094"/>
              <a:gd name="connsiteX1" fmla="*/ 600714 w 600714"/>
              <a:gd name="connsiteY1" fmla="*/ 0 h 2771094"/>
              <a:gd name="connsiteX2" fmla="*/ 600714 w 600714"/>
              <a:gd name="connsiteY2" fmla="*/ 2771094 h 2771094"/>
              <a:gd name="connsiteX3" fmla="*/ 4012 w 600714"/>
              <a:gd name="connsiteY3" fmla="*/ 2771094 h 2771094"/>
              <a:gd name="connsiteX4" fmla="*/ 988 w 600714"/>
              <a:gd name="connsiteY4" fmla="*/ 37040 h 2771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714" h="2771094">
                <a:moveTo>
                  <a:pt x="988" y="37040"/>
                </a:moveTo>
                <a:lnTo>
                  <a:pt x="600714" y="0"/>
                </a:lnTo>
                <a:lnTo>
                  <a:pt x="600714" y="2771094"/>
                </a:lnTo>
                <a:lnTo>
                  <a:pt x="4012" y="2771094"/>
                </a:lnTo>
                <a:cubicBezTo>
                  <a:pt x="8375" y="1847299"/>
                  <a:pt x="-3375" y="960835"/>
                  <a:pt x="988" y="37040"/>
                </a:cubicBezTo>
                <a:close/>
              </a:path>
            </a:pathLst>
          </a:cu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5" name="Rectangle 54"/>
          <p:cNvSpPr/>
          <p:nvPr/>
        </p:nvSpPr>
        <p:spPr bwMode="auto">
          <a:xfrm rot="20863102">
            <a:off x="8403107" y="3901219"/>
            <a:ext cx="596702" cy="2771094"/>
          </a:xfrm>
          <a:custGeom>
            <a:avLst/>
            <a:gdLst>
              <a:gd name="connsiteX0" fmla="*/ 581591 w 596702"/>
              <a:gd name="connsiteY0" fmla="*/ 9708 h 2771094"/>
              <a:gd name="connsiteX1" fmla="*/ 596702 w 596702"/>
              <a:gd name="connsiteY1" fmla="*/ 408020 h 2771094"/>
              <a:gd name="connsiteX2" fmla="*/ 82262 w 596702"/>
              <a:gd name="connsiteY2" fmla="*/ 2771094 h 2771094"/>
              <a:gd name="connsiteX3" fmla="*/ 0 w 596702"/>
              <a:gd name="connsiteY3" fmla="*/ 2771094 h 2771094"/>
              <a:gd name="connsiteX4" fmla="*/ 0 w 596702"/>
              <a:gd name="connsiteY4" fmla="*/ 0 h 2771094"/>
              <a:gd name="connsiteX5" fmla="*/ 581591 w 596702"/>
              <a:gd name="connsiteY5" fmla="*/ 9708 h 2771094"/>
              <a:gd name="connsiteX0" fmla="*/ 584418 w 596702"/>
              <a:gd name="connsiteY0" fmla="*/ 26570 h 2771094"/>
              <a:gd name="connsiteX1" fmla="*/ 596702 w 596702"/>
              <a:gd name="connsiteY1" fmla="*/ 408020 h 2771094"/>
              <a:gd name="connsiteX2" fmla="*/ 82262 w 596702"/>
              <a:gd name="connsiteY2" fmla="*/ 2771094 h 2771094"/>
              <a:gd name="connsiteX3" fmla="*/ 0 w 596702"/>
              <a:gd name="connsiteY3" fmla="*/ 2771094 h 2771094"/>
              <a:gd name="connsiteX4" fmla="*/ 0 w 596702"/>
              <a:gd name="connsiteY4" fmla="*/ 0 h 2771094"/>
              <a:gd name="connsiteX5" fmla="*/ 584418 w 596702"/>
              <a:gd name="connsiteY5" fmla="*/ 26570 h 2771094"/>
              <a:gd name="connsiteX0" fmla="*/ 586845 w 596702"/>
              <a:gd name="connsiteY0" fmla="*/ 30347 h 2771094"/>
              <a:gd name="connsiteX1" fmla="*/ 596702 w 596702"/>
              <a:gd name="connsiteY1" fmla="*/ 408020 h 2771094"/>
              <a:gd name="connsiteX2" fmla="*/ 82262 w 596702"/>
              <a:gd name="connsiteY2" fmla="*/ 2771094 h 2771094"/>
              <a:gd name="connsiteX3" fmla="*/ 0 w 596702"/>
              <a:gd name="connsiteY3" fmla="*/ 2771094 h 2771094"/>
              <a:gd name="connsiteX4" fmla="*/ 0 w 596702"/>
              <a:gd name="connsiteY4" fmla="*/ 0 h 2771094"/>
              <a:gd name="connsiteX5" fmla="*/ 586845 w 596702"/>
              <a:gd name="connsiteY5" fmla="*/ 30347 h 277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6702" h="2771094">
                <a:moveTo>
                  <a:pt x="586845" y="30347"/>
                </a:moveTo>
                <a:lnTo>
                  <a:pt x="596702" y="408020"/>
                </a:lnTo>
                <a:lnTo>
                  <a:pt x="82262" y="2771094"/>
                </a:lnTo>
                <a:lnTo>
                  <a:pt x="0" y="2771094"/>
                </a:lnTo>
                <a:lnTo>
                  <a:pt x="0" y="0"/>
                </a:lnTo>
                <a:cubicBezTo>
                  <a:pt x="198901" y="0"/>
                  <a:pt x="387944" y="30347"/>
                  <a:pt x="586845" y="30347"/>
                </a:cubicBezTo>
                <a:close/>
              </a:path>
            </a:pathLst>
          </a:cu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7" name="Oval 56"/>
          <p:cNvSpPr/>
          <p:nvPr/>
        </p:nvSpPr>
        <p:spPr bwMode="auto">
          <a:xfrm>
            <a:off x="4927600" y="6375850"/>
            <a:ext cx="613523" cy="493167"/>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7" name="Rounded Rectangle 46"/>
          <p:cNvSpPr/>
          <p:nvPr/>
        </p:nvSpPr>
        <p:spPr bwMode="auto">
          <a:xfrm>
            <a:off x="5679921" y="3831051"/>
            <a:ext cx="3022655" cy="662644"/>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7" name="Rectangle 36"/>
          <p:cNvSpPr/>
          <p:nvPr/>
        </p:nvSpPr>
        <p:spPr>
          <a:xfrm>
            <a:off x="304800" y="5410201"/>
            <a:ext cx="8483419" cy="1447800"/>
          </a:xfrm>
          <a:prstGeom prst="rect">
            <a:avLst/>
          </a:prstGeom>
          <a:solidFill>
            <a:schemeClr val="accent3"/>
          </a:solidFill>
          <a:ln>
            <a:solidFill>
              <a:srgbClr val="D3640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759280" y="5530671"/>
            <a:ext cx="7620000" cy="1200329"/>
          </a:xfrm>
          <a:prstGeom prst="rect">
            <a:avLst/>
          </a:prstGeom>
          <a:noFill/>
        </p:spPr>
        <p:txBody>
          <a:bodyPr wrap="square" rtlCol="0">
            <a:spAutoFit/>
          </a:bodyPr>
          <a:lstStyle/>
          <a:p>
            <a:pPr algn="ctr"/>
            <a:r>
              <a:rPr lang="en-US" sz="3600" dirty="0" smtClean="0">
                <a:solidFill>
                  <a:schemeClr val="bg1"/>
                </a:solidFill>
              </a:rPr>
              <a:t>You’re better off using </a:t>
            </a:r>
          </a:p>
          <a:p>
            <a:pPr algn="ctr"/>
            <a:r>
              <a:rPr lang="en-US" sz="3600" dirty="0" smtClean="0">
                <a:solidFill>
                  <a:schemeClr val="bg1"/>
                </a:solidFill>
              </a:rPr>
              <a:t>something else if you need to…</a:t>
            </a:r>
            <a:endParaRPr lang="en-US" sz="3600" dirty="0">
              <a:solidFill>
                <a:schemeClr val="bg1"/>
              </a:solidFill>
            </a:endParaRPr>
          </a:p>
        </p:txBody>
      </p:sp>
      <p:sp>
        <p:nvSpPr>
          <p:cNvPr id="21" name="Freeform 20"/>
          <p:cNvSpPr/>
          <p:nvPr/>
        </p:nvSpPr>
        <p:spPr>
          <a:xfrm>
            <a:off x="2966176" y="177359"/>
            <a:ext cx="2983047" cy="1572898"/>
          </a:xfrm>
          <a:custGeom>
            <a:avLst/>
            <a:gdLst>
              <a:gd name="connsiteX0" fmla="*/ 1497140 w 2983047"/>
              <a:gd name="connsiteY0" fmla="*/ 0 h 1468716"/>
              <a:gd name="connsiteX1" fmla="*/ 2076211 w 2983047"/>
              <a:gd name="connsiteY1" fmla="*/ 238385 h 1468716"/>
              <a:gd name="connsiteX2" fmla="*/ 2122433 w 2983047"/>
              <a:gd name="connsiteY2" fmla="*/ 304318 h 1468716"/>
              <a:gd name="connsiteX3" fmla="*/ 2131283 w 2983047"/>
              <a:gd name="connsiteY3" fmla="*/ 301380 h 1468716"/>
              <a:gd name="connsiteX4" fmla="*/ 2208905 w 2983047"/>
              <a:gd name="connsiteY4" fmla="*/ 293012 h 1468716"/>
              <a:gd name="connsiteX5" fmla="*/ 2563794 w 2983047"/>
              <a:gd name="connsiteY5" fmla="*/ 544575 h 1468716"/>
              <a:gd name="connsiteX6" fmla="*/ 2585473 w 2983047"/>
              <a:gd name="connsiteY6" fmla="*/ 619260 h 1468716"/>
              <a:gd name="connsiteX7" fmla="*/ 2597891 w 2983047"/>
              <a:gd name="connsiteY7" fmla="*/ 618296 h 1468716"/>
              <a:gd name="connsiteX8" fmla="*/ 2983047 w 2983047"/>
              <a:gd name="connsiteY8" fmla="*/ 914907 h 1468716"/>
              <a:gd name="connsiteX9" fmla="*/ 2597891 w 2983047"/>
              <a:gd name="connsiteY9" fmla="*/ 1211518 h 1468716"/>
              <a:gd name="connsiteX10" fmla="*/ 2447971 w 2983047"/>
              <a:gd name="connsiteY10" fmla="*/ 1188209 h 1468716"/>
              <a:gd name="connsiteX11" fmla="*/ 2432613 w 2983047"/>
              <a:gd name="connsiteY11" fmla="*/ 1181789 h 1468716"/>
              <a:gd name="connsiteX12" fmla="*/ 2374195 w 2983047"/>
              <a:gd name="connsiteY12" fmla="*/ 1257379 h 1468716"/>
              <a:gd name="connsiteX13" fmla="*/ 1808248 w 2983047"/>
              <a:gd name="connsiteY13" fmla="*/ 1468716 h 1468716"/>
              <a:gd name="connsiteX14" fmla="*/ 1426651 w 2983047"/>
              <a:gd name="connsiteY14" fmla="*/ 1386852 h 1468716"/>
              <a:gd name="connsiteX15" fmla="*/ 1388373 w 2983047"/>
              <a:gd name="connsiteY15" fmla="*/ 1364671 h 1468716"/>
              <a:gd name="connsiteX16" fmla="*/ 1388320 w 2983047"/>
              <a:gd name="connsiteY16" fmla="*/ 1364702 h 1468716"/>
              <a:gd name="connsiteX17" fmla="*/ 1022053 w 2983047"/>
              <a:gd name="connsiteY17" fmla="*/ 1446566 h 1468716"/>
              <a:gd name="connsiteX18" fmla="*/ 478843 w 2983047"/>
              <a:gd name="connsiteY18" fmla="*/ 1235229 h 1468716"/>
              <a:gd name="connsiteX19" fmla="*/ 438351 w 2983047"/>
              <a:gd name="connsiteY19" fmla="*/ 1180642 h 1468716"/>
              <a:gd name="connsiteX20" fmla="*/ 424006 w 2983047"/>
              <a:gd name="connsiteY20" fmla="*/ 1188209 h 1468716"/>
              <a:gd name="connsiteX21" fmla="*/ 305206 w 2983047"/>
              <a:gd name="connsiteY21" fmla="*/ 1211518 h 1468716"/>
              <a:gd name="connsiteX22" fmla="*/ 0 w 2983047"/>
              <a:gd name="connsiteY22" fmla="*/ 914907 h 1468716"/>
              <a:gd name="connsiteX23" fmla="*/ 243696 w 2983047"/>
              <a:gd name="connsiteY23" fmla="*/ 624322 h 1468716"/>
              <a:gd name="connsiteX24" fmla="*/ 301743 w 2983047"/>
              <a:gd name="connsiteY24" fmla="*/ 618635 h 1468716"/>
              <a:gd name="connsiteX25" fmla="*/ 324732 w 2983047"/>
              <a:gd name="connsiteY25" fmla="*/ 544575 h 1468716"/>
              <a:gd name="connsiteX26" fmla="*/ 704252 w 2983047"/>
              <a:gd name="connsiteY26" fmla="*/ 293012 h 1468716"/>
              <a:gd name="connsiteX27" fmla="*/ 787262 w 2983047"/>
              <a:gd name="connsiteY27" fmla="*/ 301380 h 1468716"/>
              <a:gd name="connsiteX28" fmla="*/ 858422 w 2983047"/>
              <a:gd name="connsiteY28" fmla="*/ 323470 h 1468716"/>
              <a:gd name="connsiteX29" fmla="*/ 918069 w 2983047"/>
              <a:gd name="connsiteY29" fmla="*/ 238385 h 1468716"/>
              <a:gd name="connsiteX30" fmla="*/ 1497140 w 2983047"/>
              <a:gd name="connsiteY30" fmla="*/ 0 h 146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83047" h="1468716">
                <a:moveTo>
                  <a:pt x="1497140" y="0"/>
                </a:moveTo>
                <a:cubicBezTo>
                  <a:pt x="1738190" y="0"/>
                  <a:pt x="1950715" y="94561"/>
                  <a:pt x="2076211" y="238385"/>
                </a:cubicBezTo>
                <a:lnTo>
                  <a:pt x="2122433" y="304318"/>
                </a:lnTo>
                <a:lnTo>
                  <a:pt x="2131283" y="301380"/>
                </a:lnTo>
                <a:cubicBezTo>
                  <a:pt x="2156355" y="295893"/>
                  <a:pt x="2182316" y="293012"/>
                  <a:pt x="2208905" y="293012"/>
                </a:cubicBezTo>
                <a:cubicBezTo>
                  <a:pt x="2368442" y="293012"/>
                  <a:pt x="2505324" y="396742"/>
                  <a:pt x="2563794" y="544575"/>
                </a:cubicBezTo>
                <a:lnTo>
                  <a:pt x="2585473" y="619260"/>
                </a:lnTo>
                <a:lnTo>
                  <a:pt x="2597891" y="618296"/>
                </a:lnTo>
                <a:cubicBezTo>
                  <a:pt x="2810607" y="618296"/>
                  <a:pt x="2983047" y="751093"/>
                  <a:pt x="2983047" y="914907"/>
                </a:cubicBezTo>
                <a:cubicBezTo>
                  <a:pt x="2983047" y="1078721"/>
                  <a:pt x="2810607" y="1211518"/>
                  <a:pt x="2597891" y="1211518"/>
                </a:cubicBezTo>
                <a:cubicBezTo>
                  <a:pt x="2544712" y="1211518"/>
                  <a:pt x="2494050" y="1203218"/>
                  <a:pt x="2447971" y="1188209"/>
                </a:cubicBezTo>
                <a:lnTo>
                  <a:pt x="2432613" y="1181789"/>
                </a:lnTo>
                <a:lnTo>
                  <a:pt x="2374195" y="1257379"/>
                </a:lnTo>
                <a:cubicBezTo>
                  <a:pt x="2251543" y="1384884"/>
                  <a:pt x="2043835" y="1468716"/>
                  <a:pt x="1808248" y="1468716"/>
                </a:cubicBezTo>
                <a:cubicBezTo>
                  <a:pt x="1666896" y="1468716"/>
                  <a:pt x="1535580" y="1438537"/>
                  <a:pt x="1426651" y="1386852"/>
                </a:cubicBezTo>
                <a:lnTo>
                  <a:pt x="1388373" y="1364671"/>
                </a:lnTo>
                <a:lnTo>
                  <a:pt x="1388320" y="1364702"/>
                </a:lnTo>
                <a:cubicBezTo>
                  <a:pt x="1283767" y="1416387"/>
                  <a:pt x="1157727" y="1446566"/>
                  <a:pt x="1022053" y="1446566"/>
                </a:cubicBezTo>
                <a:cubicBezTo>
                  <a:pt x="795931" y="1446566"/>
                  <a:pt x="596567" y="1362734"/>
                  <a:pt x="478843" y="1235229"/>
                </a:cubicBezTo>
                <a:lnTo>
                  <a:pt x="438351" y="1180642"/>
                </a:lnTo>
                <a:lnTo>
                  <a:pt x="424006" y="1188209"/>
                </a:lnTo>
                <a:cubicBezTo>
                  <a:pt x="387492" y="1203218"/>
                  <a:pt x="347346" y="1211518"/>
                  <a:pt x="305206" y="1211518"/>
                </a:cubicBezTo>
                <a:cubicBezTo>
                  <a:pt x="136645" y="1211518"/>
                  <a:pt x="0" y="1078721"/>
                  <a:pt x="0" y="914907"/>
                </a:cubicBezTo>
                <a:cubicBezTo>
                  <a:pt x="0" y="771570"/>
                  <a:pt x="104619" y="651980"/>
                  <a:pt x="243696" y="624322"/>
                </a:cubicBezTo>
                <a:lnTo>
                  <a:pt x="301743" y="618635"/>
                </a:lnTo>
                <a:lnTo>
                  <a:pt x="324732" y="544575"/>
                </a:lnTo>
                <a:cubicBezTo>
                  <a:pt x="387261" y="396742"/>
                  <a:pt x="533643" y="293012"/>
                  <a:pt x="704252" y="293012"/>
                </a:cubicBezTo>
                <a:cubicBezTo>
                  <a:pt x="732687" y="293012"/>
                  <a:pt x="760449" y="295893"/>
                  <a:pt x="787262" y="301380"/>
                </a:cubicBezTo>
                <a:lnTo>
                  <a:pt x="858422" y="323470"/>
                </a:lnTo>
                <a:lnTo>
                  <a:pt x="918069" y="238385"/>
                </a:lnTo>
                <a:cubicBezTo>
                  <a:pt x="1043565" y="94561"/>
                  <a:pt x="1256090" y="0"/>
                  <a:pt x="1497140" y="0"/>
                </a:cubicBezTo>
                <a:close/>
              </a:path>
            </a:pathLst>
          </a:cu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988714" y="1825517"/>
            <a:ext cx="310662" cy="310662"/>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342510" y="2119676"/>
            <a:ext cx="215959" cy="215959"/>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642463" y="2280336"/>
            <a:ext cx="177966" cy="177966"/>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3543300" y="539750"/>
            <a:ext cx="1828800" cy="1015663"/>
          </a:xfrm>
          <a:prstGeom prst="rect">
            <a:avLst/>
          </a:prstGeom>
          <a:noFill/>
        </p:spPr>
        <p:txBody>
          <a:bodyPr wrap="square" rtlCol="0">
            <a:spAutoFit/>
          </a:bodyPr>
          <a:lstStyle/>
          <a:p>
            <a:pPr algn="ctr"/>
            <a:r>
              <a:rPr lang="en-US" sz="2000" dirty="0" smtClean="0"/>
              <a:t>Use it just because it’s shiny &amp; new</a:t>
            </a:r>
            <a:endParaRPr lang="en-US" sz="2000" dirty="0"/>
          </a:p>
        </p:txBody>
      </p:sp>
      <p:sp>
        <p:nvSpPr>
          <p:cNvPr id="25" name="Freeform 24"/>
          <p:cNvSpPr/>
          <p:nvPr/>
        </p:nvSpPr>
        <p:spPr>
          <a:xfrm>
            <a:off x="520195" y="1528908"/>
            <a:ext cx="2983047" cy="1572898"/>
          </a:xfrm>
          <a:custGeom>
            <a:avLst/>
            <a:gdLst>
              <a:gd name="connsiteX0" fmla="*/ 1497140 w 2983047"/>
              <a:gd name="connsiteY0" fmla="*/ 0 h 1468716"/>
              <a:gd name="connsiteX1" fmla="*/ 2076211 w 2983047"/>
              <a:gd name="connsiteY1" fmla="*/ 238385 h 1468716"/>
              <a:gd name="connsiteX2" fmla="*/ 2122433 w 2983047"/>
              <a:gd name="connsiteY2" fmla="*/ 304318 h 1468716"/>
              <a:gd name="connsiteX3" fmla="*/ 2131283 w 2983047"/>
              <a:gd name="connsiteY3" fmla="*/ 301380 h 1468716"/>
              <a:gd name="connsiteX4" fmla="*/ 2208905 w 2983047"/>
              <a:gd name="connsiteY4" fmla="*/ 293012 h 1468716"/>
              <a:gd name="connsiteX5" fmla="*/ 2563794 w 2983047"/>
              <a:gd name="connsiteY5" fmla="*/ 544575 h 1468716"/>
              <a:gd name="connsiteX6" fmla="*/ 2585473 w 2983047"/>
              <a:gd name="connsiteY6" fmla="*/ 619260 h 1468716"/>
              <a:gd name="connsiteX7" fmla="*/ 2597891 w 2983047"/>
              <a:gd name="connsiteY7" fmla="*/ 618296 h 1468716"/>
              <a:gd name="connsiteX8" fmla="*/ 2983047 w 2983047"/>
              <a:gd name="connsiteY8" fmla="*/ 914907 h 1468716"/>
              <a:gd name="connsiteX9" fmla="*/ 2597891 w 2983047"/>
              <a:gd name="connsiteY9" fmla="*/ 1211518 h 1468716"/>
              <a:gd name="connsiteX10" fmla="*/ 2447971 w 2983047"/>
              <a:gd name="connsiteY10" fmla="*/ 1188209 h 1468716"/>
              <a:gd name="connsiteX11" fmla="*/ 2432613 w 2983047"/>
              <a:gd name="connsiteY11" fmla="*/ 1181789 h 1468716"/>
              <a:gd name="connsiteX12" fmla="*/ 2374195 w 2983047"/>
              <a:gd name="connsiteY12" fmla="*/ 1257379 h 1468716"/>
              <a:gd name="connsiteX13" fmla="*/ 1808248 w 2983047"/>
              <a:gd name="connsiteY13" fmla="*/ 1468716 h 1468716"/>
              <a:gd name="connsiteX14" fmla="*/ 1426651 w 2983047"/>
              <a:gd name="connsiteY14" fmla="*/ 1386852 h 1468716"/>
              <a:gd name="connsiteX15" fmla="*/ 1388373 w 2983047"/>
              <a:gd name="connsiteY15" fmla="*/ 1364671 h 1468716"/>
              <a:gd name="connsiteX16" fmla="*/ 1388320 w 2983047"/>
              <a:gd name="connsiteY16" fmla="*/ 1364702 h 1468716"/>
              <a:gd name="connsiteX17" fmla="*/ 1022053 w 2983047"/>
              <a:gd name="connsiteY17" fmla="*/ 1446566 h 1468716"/>
              <a:gd name="connsiteX18" fmla="*/ 478843 w 2983047"/>
              <a:gd name="connsiteY18" fmla="*/ 1235229 h 1468716"/>
              <a:gd name="connsiteX19" fmla="*/ 438351 w 2983047"/>
              <a:gd name="connsiteY19" fmla="*/ 1180642 h 1468716"/>
              <a:gd name="connsiteX20" fmla="*/ 424006 w 2983047"/>
              <a:gd name="connsiteY20" fmla="*/ 1188209 h 1468716"/>
              <a:gd name="connsiteX21" fmla="*/ 305206 w 2983047"/>
              <a:gd name="connsiteY21" fmla="*/ 1211518 h 1468716"/>
              <a:gd name="connsiteX22" fmla="*/ 0 w 2983047"/>
              <a:gd name="connsiteY22" fmla="*/ 914907 h 1468716"/>
              <a:gd name="connsiteX23" fmla="*/ 243696 w 2983047"/>
              <a:gd name="connsiteY23" fmla="*/ 624322 h 1468716"/>
              <a:gd name="connsiteX24" fmla="*/ 301743 w 2983047"/>
              <a:gd name="connsiteY24" fmla="*/ 618635 h 1468716"/>
              <a:gd name="connsiteX25" fmla="*/ 324732 w 2983047"/>
              <a:gd name="connsiteY25" fmla="*/ 544575 h 1468716"/>
              <a:gd name="connsiteX26" fmla="*/ 704252 w 2983047"/>
              <a:gd name="connsiteY26" fmla="*/ 293012 h 1468716"/>
              <a:gd name="connsiteX27" fmla="*/ 787262 w 2983047"/>
              <a:gd name="connsiteY27" fmla="*/ 301380 h 1468716"/>
              <a:gd name="connsiteX28" fmla="*/ 858422 w 2983047"/>
              <a:gd name="connsiteY28" fmla="*/ 323470 h 1468716"/>
              <a:gd name="connsiteX29" fmla="*/ 918069 w 2983047"/>
              <a:gd name="connsiteY29" fmla="*/ 238385 h 1468716"/>
              <a:gd name="connsiteX30" fmla="*/ 1497140 w 2983047"/>
              <a:gd name="connsiteY30" fmla="*/ 0 h 146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83047" h="1468716">
                <a:moveTo>
                  <a:pt x="1497140" y="0"/>
                </a:moveTo>
                <a:cubicBezTo>
                  <a:pt x="1738190" y="0"/>
                  <a:pt x="1950715" y="94561"/>
                  <a:pt x="2076211" y="238385"/>
                </a:cubicBezTo>
                <a:lnTo>
                  <a:pt x="2122433" y="304318"/>
                </a:lnTo>
                <a:lnTo>
                  <a:pt x="2131283" y="301380"/>
                </a:lnTo>
                <a:cubicBezTo>
                  <a:pt x="2156355" y="295893"/>
                  <a:pt x="2182316" y="293012"/>
                  <a:pt x="2208905" y="293012"/>
                </a:cubicBezTo>
                <a:cubicBezTo>
                  <a:pt x="2368442" y="293012"/>
                  <a:pt x="2505324" y="396742"/>
                  <a:pt x="2563794" y="544575"/>
                </a:cubicBezTo>
                <a:lnTo>
                  <a:pt x="2585473" y="619260"/>
                </a:lnTo>
                <a:lnTo>
                  <a:pt x="2597891" y="618296"/>
                </a:lnTo>
                <a:cubicBezTo>
                  <a:pt x="2810607" y="618296"/>
                  <a:pt x="2983047" y="751093"/>
                  <a:pt x="2983047" y="914907"/>
                </a:cubicBezTo>
                <a:cubicBezTo>
                  <a:pt x="2983047" y="1078721"/>
                  <a:pt x="2810607" y="1211518"/>
                  <a:pt x="2597891" y="1211518"/>
                </a:cubicBezTo>
                <a:cubicBezTo>
                  <a:pt x="2544712" y="1211518"/>
                  <a:pt x="2494050" y="1203218"/>
                  <a:pt x="2447971" y="1188209"/>
                </a:cubicBezTo>
                <a:lnTo>
                  <a:pt x="2432613" y="1181789"/>
                </a:lnTo>
                <a:lnTo>
                  <a:pt x="2374195" y="1257379"/>
                </a:lnTo>
                <a:cubicBezTo>
                  <a:pt x="2251543" y="1384884"/>
                  <a:pt x="2043835" y="1468716"/>
                  <a:pt x="1808248" y="1468716"/>
                </a:cubicBezTo>
                <a:cubicBezTo>
                  <a:pt x="1666896" y="1468716"/>
                  <a:pt x="1535580" y="1438537"/>
                  <a:pt x="1426651" y="1386852"/>
                </a:cubicBezTo>
                <a:lnTo>
                  <a:pt x="1388373" y="1364671"/>
                </a:lnTo>
                <a:lnTo>
                  <a:pt x="1388320" y="1364702"/>
                </a:lnTo>
                <a:cubicBezTo>
                  <a:pt x="1283767" y="1416387"/>
                  <a:pt x="1157727" y="1446566"/>
                  <a:pt x="1022053" y="1446566"/>
                </a:cubicBezTo>
                <a:cubicBezTo>
                  <a:pt x="795931" y="1446566"/>
                  <a:pt x="596567" y="1362734"/>
                  <a:pt x="478843" y="1235229"/>
                </a:cubicBezTo>
                <a:lnTo>
                  <a:pt x="438351" y="1180642"/>
                </a:lnTo>
                <a:lnTo>
                  <a:pt x="424006" y="1188209"/>
                </a:lnTo>
                <a:cubicBezTo>
                  <a:pt x="387492" y="1203218"/>
                  <a:pt x="347346" y="1211518"/>
                  <a:pt x="305206" y="1211518"/>
                </a:cubicBezTo>
                <a:cubicBezTo>
                  <a:pt x="136645" y="1211518"/>
                  <a:pt x="0" y="1078721"/>
                  <a:pt x="0" y="914907"/>
                </a:cubicBezTo>
                <a:cubicBezTo>
                  <a:pt x="0" y="771570"/>
                  <a:pt x="104619" y="651980"/>
                  <a:pt x="243696" y="624322"/>
                </a:cubicBezTo>
                <a:lnTo>
                  <a:pt x="301743" y="618635"/>
                </a:lnTo>
                <a:lnTo>
                  <a:pt x="324732" y="544575"/>
                </a:lnTo>
                <a:cubicBezTo>
                  <a:pt x="387261" y="396742"/>
                  <a:pt x="533643" y="293012"/>
                  <a:pt x="704252" y="293012"/>
                </a:cubicBezTo>
                <a:cubicBezTo>
                  <a:pt x="732687" y="293012"/>
                  <a:pt x="760449" y="295893"/>
                  <a:pt x="787262" y="301380"/>
                </a:cubicBezTo>
                <a:lnTo>
                  <a:pt x="858422" y="323470"/>
                </a:lnTo>
                <a:lnTo>
                  <a:pt x="918069" y="238385"/>
                </a:lnTo>
                <a:cubicBezTo>
                  <a:pt x="1043565" y="94561"/>
                  <a:pt x="1256090" y="0"/>
                  <a:pt x="1497140" y="0"/>
                </a:cubicBezTo>
                <a:close/>
              </a:path>
            </a:pathLst>
          </a:cu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944880" y="2020936"/>
            <a:ext cx="2082800" cy="707886"/>
          </a:xfrm>
          <a:prstGeom prst="rect">
            <a:avLst/>
          </a:prstGeom>
          <a:noFill/>
        </p:spPr>
        <p:txBody>
          <a:bodyPr wrap="square" rtlCol="0">
            <a:spAutoFit/>
          </a:bodyPr>
          <a:lstStyle/>
          <a:p>
            <a:pPr algn="ctr"/>
            <a:r>
              <a:rPr lang="en-US" sz="2000" dirty="0" smtClean="0"/>
              <a:t>Need </a:t>
            </a:r>
            <a:r>
              <a:rPr lang="en-US" sz="2000" smtClean="0"/>
              <a:t>to share </a:t>
            </a:r>
            <a:r>
              <a:rPr lang="en-US" sz="2000" dirty="0" smtClean="0"/>
              <a:t>a </a:t>
            </a:r>
            <a:r>
              <a:rPr lang="en-US" sz="2000" smtClean="0"/>
              <a:t>linear narrative</a:t>
            </a:r>
            <a:endParaRPr lang="en-US" sz="2000" dirty="0"/>
          </a:p>
        </p:txBody>
      </p:sp>
      <p:sp>
        <p:nvSpPr>
          <p:cNvPr id="26" name="Freeform 25"/>
          <p:cNvSpPr/>
          <p:nvPr/>
        </p:nvSpPr>
        <p:spPr>
          <a:xfrm>
            <a:off x="1981200" y="3220850"/>
            <a:ext cx="3118415" cy="1756221"/>
          </a:xfrm>
          <a:custGeom>
            <a:avLst/>
            <a:gdLst>
              <a:gd name="connsiteX0" fmla="*/ 1497140 w 2983047"/>
              <a:gd name="connsiteY0" fmla="*/ 0 h 1468716"/>
              <a:gd name="connsiteX1" fmla="*/ 2076211 w 2983047"/>
              <a:gd name="connsiteY1" fmla="*/ 238385 h 1468716"/>
              <a:gd name="connsiteX2" fmla="*/ 2122433 w 2983047"/>
              <a:gd name="connsiteY2" fmla="*/ 304318 h 1468716"/>
              <a:gd name="connsiteX3" fmla="*/ 2131283 w 2983047"/>
              <a:gd name="connsiteY3" fmla="*/ 301380 h 1468716"/>
              <a:gd name="connsiteX4" fmla="*/ 2208905 w 2983047"/>
              <a:gd name="connsiteY4" fmla="*/ 293012 h 1468716"/>
              <a:gd name="connsiteX5" fmla="*/ 2563794 w 2983047"/>
              <a:gd name="connsiteY5" fmla="*/ 544575 h 1468716"/>
              <a:gd name="connsiteX6" fmla="*/ 2585473 w 2983047"/>
              <a:gd name="connsiteY6" fmla="*/ 619260 h 1468716"/>
              <a:gd name="connsiteX7" fmla="*/ 2597891 w 2983047"/>
              <a:gd name="connsiteY7" fmla="*/ 618296 h 1468716"/>
              <a:gd name="connsiteX8" fmla="*/ 2983047 w 2983047"/>
              <a:gd name="connsiteY8" fmla="*/ 914907 h 1468716"/>
              <a:gd name="connsiteX9" fmla="*/ 2597891 w 2983047"/>
              <a:gd name="connsiteY9" fmla="*/ 1211518 h 1468716"/>
              <a:gd name="connsiteX10" fmla="*/ 2447971 w 2983047"/>
              <a:gd name="connsiteY10" fmla="*/ 1188209 h 1468716"/>
              <a:gd name="connsiteX11" fmla="*/ 2432613 w 2983047"/>
              <a:gd name="connsiteY11" fmla="*/ 1181789 h 1468716"/>
              <a:gd name="connsiteX12" fmla="*/ 2374195 w 2983047"/>
              <a:gd name="connsiteY12" fmla="*/ 1257379 h 1468716"/>
              <a:gd name="connsiteX13" fmla="*/ 1808248 w 2983047"/>
              <a:gd name="connsiteY13" fmla="*/ 1468716 h 1468716"/>
              <a:gd name="connsiteX14" fmla="*/ 1426651 w 2983047"/>
              <a:gd name="connsiteY14" fmla="*/ 1386852 h 1468716"/>
              <a:gd name="connsiteX15" fmla="*/ 1388373 w 2983047"/>
              <a:gd name="connsiteY15" fmla="*/ 1364671 h 1468716"/>
              <a:gd name="connsiteX16" fmla="*/ 1388320 w 2983047"/>
              <a:gd name="connsiteY16" fmla="*/ 1364702 h 1468716"/>
              <a:gd name="connsiteX17" fmla="*/ 1022053 w 2983047"/>
              <a:gd name="connsiteY17" fmla="*/ 1446566 h 1468716"/>
              <a:gd name="connsiteX18" fmla="*/ 478843 w 2983047"/>
              <a:gd name="connsiteY18" fmla="*/ 1235229 h 1468716"/>
              <a:gd name="connsiteX19" fmla="*/ 438351 w 2983047"/>
              <a:gd name="connsiteY19" fmla="*/ 1180642 h 1468716"/>
              <a:gd name="connsiteX20" fmla="*/ 424006 w 2983047"/>
              <a:gd name="connsiteY20" fmla="*/ 1188209 h 1468716"/>
              <a:gd name="connsiteX21" fmla="*/ 305206 w 2983047"/>
              <a:gd name="connsiteY21" fmla="*/ 1211518 h 1468716"/>
              <a:gd name="connsiteX22" fmla="*/ 0 w 2983047"/>
              <a:gd name="connsiteY22" fmla="*/ 914907 h 1468716"/>
              <a:gd name="connsiteX23" fmla="*/ 243696 w 2983047"/>
              <a:gd name="connsiteY23" fmla="*/ 624322 h 1468716"/>
              <a:gd name="connsiteX24" fmla="*/ 301743 w 2983047"/>
              <a:gd name="connsiteY24" fmla="*/ 618635 h 1468716"/>
              <a:gd name="connsiteX25" fmla="*/ 324732 w 2983047"/>
              <a:gd name="connsiteY25" fmla="*/ 544575 h 1468716"/>
              <a:gd name="connsiteX26" fmla="*/ 704252 w 2983047"/>
              <a:gd name="connsiteY26" fmla="*/ 293012 h 1468716"/>
              <a:gd name="connsiteX27" fmla="*/ 787262 w 2983047"/>
              <a:gd name="connsiteY27" fmla="*/ 301380 h 1468716"/>
              <a:gd name="connsiteX28" fmla="*/ 858422 w 2983047"/>
              <a:gd name="connsiteY28" fmla="*/ 323470 h 1468716"/>
              <a:gd name="connsiteX29" fmla="*/ 918069 w 2983047"/>
              <a:gd name="connsiteY29" fmla="*/ 238385 h 1468716"/>
              <a:gd name="connsiteX30" fmla="*/ 1497140 w 2983047"/>
              <a:gd name="connsiteY30" fmla="*/ 0 h 146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83047" h="1468716">
                <a:moveTo>
                  <a:pt x="1497140" y="0"/>
                </a:moveTo>
                <a:cubicBezTo>
                  <a:pt x="1738190" y="0"/>
                  <a:pt x="1950715" y="94561"/>
                  <a:pt x="2076211" y="238385"/>
                </a:cubicBezTo>
                <a:lnTo>
                  <a:pt x="2122433" y="304318"/>
                </a:lnTo>
                <a:lnTo>
                  <a:pt x="2131283" y="301380"/>
                </a:lnTo>
                <a:cubicBezTo>
                  <a:pt x="2156355" y="295893"/>
                  <a:pt x="2182316" y="293012"/>
                  <a:pt x="2208905" y="293012"/>
                </a:cubicBezTo>
                <a:cubicBezTo>
                  <a:pt x="2368442" y="293012"/>
                  <a:pt x="2505324" y="396742"/>
                  <a:pt x="2563794" y="544575"/>
                </a:cubicBezTo>
                <a:lnTo>
                  <a:pt x="2585473" y="619260"/>
                </a:lnTo>
                <a:lnTo>
                  <a:pt x="2597891" y="618296"/>
                </a:lnTo>
                <a:cubicBezTo>
                  <a:pt x="2810607" y="618296"/>
                  <a:pt x="2983047" y="751093"/>
                  <a:pt x="2983047" y="914907"/>
                </a:cubicBezTo>
                <a:cubicBezTo>
                  <a:pt x="2983047" y="1078721"/>
                  <a:pt x="2810607" y="1211518"/>
                  <a:pt x="2597891" y="1211518"/>
                </a:cubicBezTo>
                <a:cubicBezTo>
                  <a:pt x="2544712" y="1211518"/>
                  <a:pt x="2494050" y="1203218"/>
                  <a:pt x="2447971" y="1188209"/>
                </a:cubicBezTo>
                <a:lnTo>
                  <a:pt x="2432613" y="1181789"/>
                </a:lnTo>
                <a:lnTo>
                  <a:pt x="2374195" y="1257379"/>
                </a:lnTo>
                <a:cubicBezTo>
                  <a:pt x="2251543" y="1384884"/>
                  <a:pt x="2043835" y="1468716"/>
                  <a:pt x="1808248" y="1468716"/>
                </a:cubicBezTo>
                <a:cubicBezTo>
                  <a:pt x="1666896" y="1468716"/>
                  <a:pt x="1535580" y="1438537"/>
                  <a:pt x="1426651" y="1386852"/>
                </a:cubicBezTo>
                <a:lnTo>
                  <a:pt x="1388373" y="1364671"/>
                </a:lnTo>
                <a:lnTo>
                  <a:pt x="1388320" y="1364702"/>
                </a:lnTo>
                <a:cubicBezTo>
                  <a:pt x="1283767" y="1416387"/>
                  <a:pt x="1157727" y="1446566"/>
                  <a:pt x="1022053" y="1446566"/>
                </a:cubicBezTo>
                <a:cubicBezTo>
                  <a:pt x="795931" y="1446566"/>
                  <a:pt x="596567" y="1362734"/>
                  <a:pt x="478843" y="1235229"/>
                </a:cubicBezTo>
                <a:lnTo>
                  <a:pt x="438351" y="1180642"/>
                </a:lnTo>
                <a:lnTo>
                  <a:pt x="424006" y="1188209"/>
                </a:lnTo>
                <a:cubicBezTo>
                  <a:pt x="387492" y="1203218"/>
                  <a:pt x="347346" y="1211518"/>
                  <a:pt x="305206" y="1211518"/>
                </a:cubicBezTo>
                <a:cubicBezTo>
                  <a:pt x="136645" y="1211518"/>
                  <a:pt x="0" y="1078721"/>
                  <a:pt x="0" y="914907"/>
                </a:cubicBezTo>
                <a:cubicBezTo>
                  <a:pt x="0" y="771570"/>
                  <a:pt x="104619" y="651980"/>
                  <a:pt x="243696" y="624322"/>
                </a:cubicBezTo>
                <a:lnTo>
                  <a:pt x="301743" y="618635"/>
                </a:lnTo>
                <a:lnTo>
                  <a:pt x="324732" y="544575"/>
                </a:lnTo>
                <a:cubicBezTo>
                  <a:pt x="387261" y="396742"/>
                  <a:pt x="533643" y="293012"/>
                  <a:pt x="704252" y="293012"/>
                </a:cubicBezTo>
                <a:cubicBezTo>
                  <a:pt x="732687" y="293012"/>
                  <a:pt x="760449" y="295893"/>
                  <a:pt x="787262" y="301380"/>
                </a:cubicBezTo>
                <a:lnTo>
                  <a:pt x="858422" y="323470"/>
                </a:lnTo>
                <a:lnTo>
                  <a:pt x="918069" y="238385"/>
                </a:lnTo>
                <a:cubicBezTo>
                  <a:pt x="1043565" y="94561"/>
                  <a:pt x="1256090" y="0"/>
                  <a:pt x="1497140" y="0"/>
                </a:cubicBezTo>
                <a:close/>
              </a:path>
            </a:pathLst>
          </a:cu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2407447" y="3697800"/>
            <a:ext cx="2191590" cy="1015663"/>
          </a:xfrm>
          <a:prstGeom prst="rect">
            <a:avLst/>
          </a:prstGeom>
          <a:noFill/>
        </p:spPr>
        <p:txBody>
          <a:bodyPr wrap="square" rtlCol="0">
            <a:spAutoFit/>
          </a:bodyPr>
          <a:lstStyle/>
          <a:p>
            <a:pPr algn="ctr"/>
            <a:r>
              <a:rPr lang="en-US" sz="2000" dirty="0" smtClean="0"/>
              <a:t>Attempt to link data that actually isn’t connected</a:t>
            </a:r>
            <a:endParaRPr lang="en-US" sz="2000" dirty="0"/>
          </a:p>
        </p:txBody>
      </p:sp>
      <p:sp>
        <p:nvSpPr>
          <p:cNvPr id="27" name="Oval 26"/>
          <p:cNvSpPr/>
          <p:nvPr/>
        </p:nvSpPr>
        <p:spPr>
          <a:xfrm>
            <a:off x="3642812" y="2473117"/>
            <a:ext cx="310662" cy="310662"/>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128639" y="2563689"/>
            <a:ext cx="215959" cy="215959"/>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483519" y="2624069"/>
            <a:ext cx="177966" cy="177966"/>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805921" y="2672557"/>
            <a:ext cx="111441" cy="112530"/>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830144" y="3511257"/>
            <a:ext cx="310662" cy="310662"/>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214191" y="3354593"/>
            <a:ext cx="215959" cy="215959"/>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510015" y="3205841"/>
            <a:ext cx="177966" cy="177966"/>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a:off x="392873" y="680540"/>
            <a:ext cx="8358253" cy="2677656"/>
          </a:xfrm>
          <a:prstGeom prst="rect">
            <a:avLst/>
          </a:prstGeom>
          <a:noFill/>
        </p:spPr>
        <p:txBody>
          <a:bodyPr wrap="square" rtlCol="0">
            <a:spAutoFit/>
          </a:bodyPr>
          <a:lstStyle/>
          <a:p>
            <a:pPr algn="ctr"/>
            <a:r>
              <a:rPr lang="en-US" sz="5600" dirty="0" smtClean="0"/>
              <a:t>Where do people tend to go wrong when they make infographics?</a:t>
            </a:r>
            <a:endParaRPr lang="en-US" sz="5600" dirty="0"/>
          </a:p>
        </p:txBody>
      </p:sp>
      <p:grpSp>
        <p:nvGrpSpPr>
          <p:cNvPr id="109" name="Group 108"/>
          <p:cNvGrpSpPr/>
          <p:nvPr/>
        </p:nvGrpSpPr>
        <p:grpSpPr>
          <a:xfrm>
            <a:off x="499328" y="3945212"/>
            <a:ext cx="961893" cy="2774438"/>
            <a:chOff x="467796" y="3737919"/>
            <a:chExt cx="1033761" cy="2981731"/>
          </a:xfrm>
        </p:grpSpPr>
        <p:sp>
          <p:nvSpPr>
            <p:cNvPr id="8" name="Oval 7"/>
            <p:cNvSpPr/>
            <p:nvPr/>
          </p:nvSpPr>
          <p:spPr bwMode="auto">
            <a:xfrm>
              <a:off x="467796" y="4642199"/>
              <a:ext cx="1033761" cy="2077451"/>
            </a:xfrm>
            <a:custGeom>
              <a:avLst/>
              <a:gdLst/>
              <a:ahLst/>
              <a:cxnLst/>
              <a:rect l="l" t="t" r="r" b="b"/>
              <a:pathLst>
                <a:path w="1033761" h="2077451">
                  <a:moveTo>
                    <a:pt x="202970" y="513331"/>
                  </a:moveTo>
                  <a:lnTo>
                    <a:pt x="862102" y="513331"/>
                  </a:lnTo>
                  <a:cubicBezTo>
                    <a:pt x="870315" y="513331"/>
                    <a:pt x="877639" y="517143"/>
                    <a:pt x="881623" y="523715"/>
                  </a:cubicBezTo>
                  <a:lnTo>
                    <a:pt x="887813" y="522368"/>
                  </a:lnTo>
                  <a:lnTo>
                    <a:pt x="1025424" y="1154482"/>
                  </a:lnTo>
                  <a:cubicBezTo>
                    <a:pt x="1030977"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1"/>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1"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6" y="2047441"/>
                    <a:pt x="272317" y="2008517"/>
                  </a:cubicBezTo>
                  <a:lnTo>
                    <a:pt x="270053" y="2008517"/>
                  </a:lnTo>
                  <a:lnTo>
                    <a:pt x="270053" y="1999505"/>
                  </a:lnTo>
                  <a:lnTo>
                    <a:pt x="270053" y="1211801"/>
                  </a:lnTo>
                  <a:lnTo>
                    <a:pt x="270053" y="1194069"/>
                  </a:lnTo>
                  <a:lnTo>
                    <a:pt x="270053" y="715590"/>
                  </a:lnTo>
                  <a:lnTo>
                    <a:pt x="140805" y="1187503"/>
                  </a:lnTo>
                  <a:lnTo>
                    <a:pt x="140000" y="1187282"/>
                  </a:lnTo>
                  <a:cubicBezTo>
                    <a:pt x="131655" y="1211070"/>
                    <a:pt x="104375" y="1228029"/>
                    <a:pt x="72168" y="1228029"/>
                  </a:cubicBezTo>
                  <a:cubicBezTo>
                    <a:pt x="32311" y="1228029"/>
                    <a:pt x="0" y="1202057"/>
                    <a:pt x="0" y="1170019"/>
                  </a:cubicBezTo>
                  <a:cubicBezTo>
                    <a:pt x="0" y="1161578"/>
                    <a:pt x="2243" y="1153557"/>
                    <a:pt x="6503" y="1146448"/>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 name="TextBox 1"/>
            <p:cNvSpPr txBox="1"/>
            <p:nvPr/>
          </p:nvSpPr>
          <p:spPr>
            <a:xfrm>
              <a:off x="780807" y="3737919"/>
              <a:ext cx="437637" cy="923330"/>
            </a:xfrm>
            <a:prstGeom prst="rect">
              <a:avLst/>
            </a:prstGeom>
            <a:noFill/>
          </p:spPr>
          <p:txBody>
            <a:bodyPr wrap="square" rtlCol="0">
              <a:spAutoFit/>
            </a:bodyPr>
            <a:lstStyle/>
            <a:p>
              <a:pPr algn="ctr"/>
              <a:r>
                <a:rPr lang="en-CA" sz="5400" b="1" dirty="0" smtClean="0">
                  <a:solidFill>
                    <a:schemeClr val="accent3"/>
                  </a:solidFill>
                </a:rPr>
                <a:t>?</a:t>
              </a:r>
              <a:endParaRPr lang="en-CA" sz="5400" b="1" dirty="0">
                <a:solidFill>
                  <a:schemeClr val="accent3"/>
                </a:solidFill>
              </a:endParaRPr>
            </a:p>
          </p:txBody>
        </p:sp>
      </p:grpSp>
      <p:grpSp>
        <p:nvGrpSpPr>
          <p:cNvPr id="110" name="Group 109"/>
          <p:cNvGrpSpPr/>
          <p:nvPr/>
        </p:nvGrpSpPr>
        <p:grpSpPr>
          <a:xfrm>
            <a:off x="1699633" y="3931318"/>
            <a:ext cx="961893" cy="2788331"/>
            <a:chOff x="1665474" y="3722988"/>
            <a:chExt cx="1033761" cy="2996662"/>
          </a:xfrm>
        </p:grpSpPr>
        <p:sp>
          <p:nvSpPr>
            <p:cNvPr id="35" name="Oval 34"/>
            <p:cNvSpPr/>
            <p:nvPr/>
          </p:nvSpPr>
          <p:spPr bwMode="auto">
            <a:xfrm>
              <a:off x="1665474" y="4642199"/>
              <a:ext cx="1033761" cy="2077451"/>
            </a:xfrm>
            <a:custGeom>
              <a:avLst/>
              <a:gdLst/>
              <a:ahLst/>
              <a:cxnLst/>
              <a:rect l="l" t="t" r="r" b="b"/>
              <a:pathLst>
                <a:path w="1033761" h="2077451">
                  <a:moveTo>
                    <a:pt x="202970" y="513331"/>
                  </a:moveTo>
                  <a:lnTo>
                    <a:pt x="862102" y="513331"/>
                  </a:lnTo>
                  <a:cubicBezTo>
                    <a:pt x="870316" y="513331"/>
                    <a:pt x="877639" y="517143"/>
                    <a:pt x="881623" y="523715"/>
                  </a:cubicBezTo>
                  <a:lnTo>
                    <a:pt x="887813" y="522368"/>
                  </a:lnTo>
                  <a:lnTo>
                    <a:pt x="1025424" y="1154482"/>
                  </a:lnTo>
                  <a:cubicBezTo>
                    <a:pt x="1030977"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1"/>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1"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6" y="2047441"/>
                    <a:pt x="272317" y="2008517"/>
                  </a:cubicBezTo>
                  <a:lnTo>
                    <a:pt x="270053" y="2008517"/>
                  </a:lnTo>
                  <a:lnTo>
                    <a:pt x="270053" y="1999505"/>
                  </a:lnTo>
                  <a:lnTo>
                    <a:pt x="270053" y="1211801"/>
                  </a:lnTo>
                  <a:lnTo>
                    <a:pt x="270053" y="1194069"/>
                  </a:lnTo>
                  <a:lnTo>
                    <a:pt x="270053" y="715590"/>
                  </a:lnTo>
                  <a:lnTo>
                    <a:pt x="140806" y="1187503"/>
                  </a:lnTo>
                  <a:lnTo>
                    <a:pt x="140000" y="1187282"/>
                  </a:lnTo>
                  <a:cubicBezTo>
                    <a:pt x="131655" y="1211070"/>
                    <a:pt x="104375" y="1228029"/>
                    <a:pt x="72168" y="1228029"/>
                  </a:cubicBezTo>
                  <a:cubicBezTo>
                    <a:pt x="32311" y="1228029"/>
                    <a:pt x="0" y="1202057"/>
                    <a:pt x="0" y="1170019"/>
                  </a:cubicBezTo>
                  <a:cubicBezTo>
                    <a:pt x="0" y="1161577"/>
                    <a:pt x="2243" y="1153557"/>
                    <a:pt x="6503" y="1146448"/>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97" name="TextBox 96"/>
            <p:cNvSpPr txBox="1"/>
            <p:nvPr/>
          </p:nvSpPr>
          <p:spPr>
            <a:xfrm>
              <a:off x="1978485" y="3722988"/>
              <a:ext cx="437637" cy="923330"/>
            </a:xfrm>
            <a:prstGeom prst="rect">
              <a:avLst/>
            </a:prstGeom>
            <a:noFill/>
          </p:spPr>
          <p:txBody>
            <a:bodyPr wrap="square" rtlCol="0">
              <a:spAutoFit/>
            </a:bodyPr>
            <a:lstStyle/>
            <a:p>
              <a:pPr algn="ctr"/>
              <a:r>
                <a:rPr lang="en-CA" sz="5400" b="1" dirty="0" smtClean="0">
                  <a:solidFill>
                    <a:schemeClr val="accent3"/>
                  </a:solidFill>
                </a:rPr>
                <a:t>?</a:t>
              </a:r>
              <a:endParaRPr lang="en-CA" sz="5400" b="1" dirty="0">
                <a:solidFill>
                  <a:schemeClr val="accent3"/>
                </a:solidFill>
              </a:endParaRPr>
            </a:p>
          </p:txBody>
        </p:sp>
      </p:grpSp>
      <p:grpSp>
        <p:nvGrpSpPr>
          <p:cNvPr id="115" name="Group 114"/>
          <p:cNvGrpSpPr/>
          <p:nvPr/>
        </p:nvGrpSpPr>
        <p:grpSpPr>
          <a:xfrm>
            <a:off x="7701160" y="3941378"/>
            <a:ext cx="961893" cy="2778271"/>
            <a:chOff x="7653862" y="3733800"/>
            <a:chExt cx="1033761" cy="2985850"/>
          </a:xfrm>
        </p:grpSpPr>
        <p:sp>
          <p:nvSpPr>
            <p:cNvPr id="87" name="Oval 86"/>
            <p:cNvSpPr/>
            <p:nvPr/>
          </p:nvSpPr>
          <p:spPr bwMode="auto">
            <a:xfrm>
              <a:off x="7653862" y="4642199"/>
              <a:ext cx="1033761" cy="2077451"/>
            </a:xfrm>
            <a:custGeom>
              <a:avLst/>
              <a:gdLst/>
              <a:ahLst/>
              <a:cxnLst/>
              <a:rect l="l" t="t" r="r" b="b"/>
              <a:pathLst>
                <a:path w="1033761" h="2077451">
                  <a:moveTo>
                    <a:pt x="202970" y="513331"/>
                  </a:moveTo>
                  <a:lnTo>
                    <a:pt x="862102" y="513331"/>
                  </a:lnTo>
                  <a:cubicBezTo>
                    <a:pt x="870315" y="513331"/>
                    <a:pt x="877639" y="517143"/>
                    <a:pt x="881623" y="523715"/>
                  </a:cubicBezTo>
                  <a:lnTo>
                    <a:pt x="887812" y="522368"/>
                  </a:lnTo>
                  <a:lnTo>
                    <a:pt x="1025423" y="1154481"/>
                  </a:lnTo>
                  <a:cubicBezTo>
                    <a:pt x="1030976"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3"/>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2"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7" y="2047441"/>
                    <a:pt x="272317" y="2008517"/>
                  </a:cubicBezTo>
                  <a:lnTo>
                    <a:pt x="270053" y="2008517"/>
                  </a:lnTo>
                  <a:lnTo>
                    <a:pt x="270053" y="1999505"/>
                  </a:lnTo>
                  <a:lnTo>
                    <a:pt x="270053" y="1211801"/>
                  </a:lnTo>
                  <a:lnTo>
                    <a:pt x="270053" y="1194069"/>
                  </a:lnTo>
                  <a:lnTo>
                    <a:pt x="270053" y="715590"/>
                  </a:lnTo>
                  <a:lnTo>
                    <a:pt x="140805" y="1187503"/>
                  </a:lnTo>
                  <a:lnTo>
                    <a:pt x="140000" y="1187282"/>
                  </a:lnTo>
                  <a:cubicBezTo>
                    <a:pt x="131655" y="1211070"/>
                    <a:pt x="104375" y="1228029"/>
                    <a:pt x="72168" y="1228029"/>
                  </a:cubicBezTo>
                  <a:cubicBezTo>
                    <a:pt x="32311" y="1228029"/>
                    <a:pt x="0" y="1202057"/>
                    <a:pt x="0" y="1170019"/>
                  </a:cubicBezTo>
                  <a:cubicBezTo>
                    <a:pt x="0" y="1161578"/>
                    <a:pt x="2243" y="1153557"/>
                    <a:pt x="6503" y="1146448"/>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98" name="TextBox 97"/>
            <p:cNvSpPr txBox="1"/>
            <p:nvPr/>
          </p:nvSpPr>
          <p:spPr>
            <a:xfrm>
              <a:off x="7963676" y="3733800"/>
              <a:ext cx="437637" cy="923330"/>
            </a:xfrm>
            <a:prstGeom prst="rect">
              <a:avLst/>
            </a:prstGeom>
            <a:noFill/>
          </p:spPr>
          <p:txBody>
            <a:bodyPr wrap="square" rtlCol="0">
              <a:spAutoFit/>
            </a:bodyPr>
            <a:lstStyle/>
            <a:p>
              <a:pPr algn="ctr"/>
              <a:r>
                <a:rPr lang="en-CA" sz="5400" b="1" dirty="0" smtClean="0">
                  <a:solidFill>
                    <a:schemeClr val="accent3"/>
                  </a:solidFill>
                </a:rPr>
                <a:t>?</a:t>
              </a:r>
              <a:endParaRPr lang="en-CA" sz="5400" b="1" dirty="0">
                <a:solidFill>
                  <a:schemeClr val="accent3"/>
                </a:solidFill>
              </a:endParaRPr>
            </a:p>
          </p:txBody>
        </p:sp>
      </p:grpSp>
      <p:grpSp>
        <p:nvGrpSpPr>
          <p:cNvPr id="112" name="Group 111"/>
          <p:cNvGrpSpPr/>
          <p:nvPr/>
        </p:nvGrpSpPr>
        <p:grpSpPr>
          <a:xfrm>
            <a:off x="4100243" y="3941378"/>
            <a:ext cx="961893" cy="2778271"/>
            <a:chOff x="4060830" y="3733800"/>
            <a:chExt cx="1033761" cy="2985850"/>
          </a:xfrm>
        </p:grpSpPr>
        <p:sp>
          <p:nvSpPr>
            <p:cNvPr id="61" name="Oval 60"/>
            <p:cNvSpPr/>
            <p:nvPr/>
          </p:nvSpPr>
          <p:spPr bwMode="auto">
            <a:xfrm>
              <a:off x="4060830" y="4642199"/>
              <a:ext cx="1033761" cy="2077451"/>
            </a:xfrm>
            <a:custGeom>
              <a:avLst/>
              <a:gdLst/>
              <a:ahLst/>
              <a:cxnLst/>
              <a:rect l="l" t="t" r="r" b="b"/>
              <a:pathLst>
                <a:path w="1033761" h="2077451">
                  <a:moveTo>
                    <a:pt x="202970" y="513331"/>
                  </a:moveTo>
                  <a:lnTo>
                    <a:pt x="862102" y="513331"/>
                  </a:lnTo>
                  <a:cubicBezTo>
                    <a:pt x="870316" y="513331"/>
                    <a:pt x="877639" y="517143"/>
                    <a:pt x="881623" y="523715"/>
                  </a:cubicBezTo>
                  <a:lnTo>
                    <a:pt x="887813" y="522368"/>
                  </a:lnTo>
                  <a:lnTo>
                    <a:pt x="1025424" y="1154482"/>
                  </a:lnTo>
                  <a:cubicBezTo>
                    <a:pt x="1030977"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2"/>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2"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7" y="2047441"/>
                    <a:pt x="272317" y="2008517"/>
                  </a:cubicBezTo>
                  <a:lnTo>
                    <a:pt x="270053" y="2008517"/>
                  </a:lnTo>
                  <a:lnTo>
                    <a:pt x="270053" y="1999505"/>
                  </a:lnTo>
                  <a:lnTo>
                    <a:pt x="270053" y="1211801"/>
                  </a:lnTo>
                  <a:lnTo>
                    <a:pt x="270053" y="1194069"/>
                  </a:lnTo>
                  <a:lnTo>
                    <a:pt x="270053" y="715590"/>
                  </a:lnTo>
                  <a:lnTo>
                    <a:pt x="140805" y="1187503"/>
                  </a:lnTo>
                  <a:lnTo>
                    <a:pt x="140000" y="1187282"/>
                  </a:lnTo>
                  <a:cubicBezTo>
                    <a:pt x="131655" y="1211070"/>
                    <a:pt x="104375" y="1228029"/>
                    <a:pt x="72168" y="1228029"/>
                  </a:cubicBezTo>
                  <a:cubicBezTo>
                    <a:pt x="32311" y="1228029"/>
                    <a:pt x="0" y="1202057"/>
                    <a:pt x="0" y="1170019"/>
                  </a:cubicBezTo>
                  <a:cubicBezTo>
                    <a:pt x="0" y="1161577"/>
                    <a:pt x="2243" y="1153557"/>
                    <a:pt x="6503" y="1146447"/>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01" name="TextBox 100"/>
            <p:cNvSpPr txBox="1"/>
            <p:nvPr/>
          </p:nvSpPr>
          <p:spPr>
            <a:xfrm>
              <a:off x="4370644" y="3733800"/>
              <a:ext cx="437637" cy="923330"/>
            </a:xfrm>
            <a:prstGeom prst="rect">
              <a:avLst/>
            </a:prstGeom>
            <a:noFill/>
          </p:spPr>
          <p:txBody>
            <a:bodyPr wrap="square" rtlCol="0">
              <a:spAutoFit/>
            </a:bodyPr>
            <a:lstStyle/>
            <a:p>
              <a:pPr algn="ctr"/>
              <a:r>
                <a:rPr lang="en-CA" sz="5400" b="1" dirty="0" smtClean="0">
                  <a:solidFill>
                    <a:schemeClr val="accent3"/>
                  </a:solidFill>
                </a:rPr>
                <a:t>?</a:t>
              </a:r>
              <a:endParaRPr lang="en-CA" sz="5400" b="1" dirty="0">
                <a:solidFill>
                  <a:schemeClr val="accent3"/>
                </a:solidFill>
              </a:endParaRPr>
            </a:p>
          </p:txBody>
        </p:sp>
      </p:grpSp>
      <p:grpSp>
        <p:nvGrpSpPr>
          <p:cNvPr id="111" name="Group 110"/>
          <p:cNvGrpSpPr/>
          <p:nvPr/>
        </p:nvGrpSpPr>
        <p:grpSpPr>
          <a:xfrm>
            <a:off x="2899938" y="3937224"/>
            <a:ext cx="961893" cy="2782426"/>
            <a:chOff x="2863152" y="3729335"/>
            <a:chExt cx="1033761" cy="2990315"/>
          </a:xfrm>
        </p:grpSpPr>
        <p:sp>
          <p:nvSpPr>
            <p:cNvPr id="22" name="Oval 21"/>
            <p:cNvSpPr/>
            <p:nvPr/>
          </p:nvSpPr>
          <p:spPr bwMode="auto">
            <a:xfrm>
              <a:off x="2863152" y="4642199"/>
              <a:ext cx="1033761" cy="2077451"/>
            </a:xfrm>
            <a:custGeom>
              <a:avLst/>
              <a:gdLst/>
              <a:ahLst/>
              <a:cxnLst/>
              <a:rect l="l" t="t" r="r" b="b"/>
              <a:pathLst>
                <a:path w="1033761" h="2077451">
                  <a:moveTo>
                    <a:pt x="202970" y="513331"/>
                  </a:moveTo>
                  <a:lnTo>
                    <a:pt x="862102" y="513331"/>
                  </a:lnTo>
                  <a:cubicBezTo>
                    <a:pt x="870316" y="513331"/>
                    <a:pt x="877639" y="517143"/>
                    <a:pt x="881623" y="523715"/>
                  </a:cubicBezTo>
                  <a:lnTo>
                    <a:pt x="887813" y="522368"/>
                  </a:lnTo>
                  <a:lnTo>
                    <a:pt x="1025424" y="1154482"/>
                  </a:lnTo>
                  <a:cubicBezTo>
                    <a:pt x="1030977"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1"/>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1"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6" y="2047441"/>
                    <a:pt x="272317" y="2008517"/>
                  </a:cubicBezTo>
                  <a:lnTo>
                    <a:pt x="270053" y="2008517"/>
                  </a:lnTo>
                  <a:lnTo>
                    <a:pt x="270053" y="1999505"/>
                  </a:lnTo>
                  <a:lnTo>
                    <a:pt x="270053" y="1211801"/>
                  </a:lnTo>
                  <a:lnTo>
                    <a:pt x="270053" y="1194069"/>
                  </a:lnTo>
                  <a:lnTo>
                    <a:pt x="270053" y="715590"/>
                  </a:lnTo>
                  <a:lnTo>
                    <a:pt x="140805" y="1187503"/>
                  </a:lnTo>
                  <a:lnTo>
                    <a:pt x="140000" y="1187282"/>
                  </a:lnTo>
                  <a:cubicBezTo>
                    <a:pt x="131655" y="1211070"/>
                    <a:pt x="104375" y="1228029"/>
                    <a:pt x="72168" y="1228029"/>
                  </a:cubicBezTo>
                  <a:cubicBezTo>
                    <a:pt x="32311" y="1228029"/>
                    <a:pt x="0" y="1202057"/>
                    <a:pt x="0" y="1170019"/>
                  </a:cubicBezTo>
                  <a:cubicBezTo>
                    <a:pt x="0" y="1161577"/>
                    <a:pt x="2243" y="1153557"/>
                    <a:pt x="6503" y="1146447"/>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02" name="TextBox 101"/>
            <p:cNvSpPr txBox="1"/>
            <p:nvPr/>
          </p:nvSpPr>
          <p:spPr>
            <a:xfrm>
              <a:off x="3176869" y="3729335"/>
              <a:ext cx="437637" cy="923330"/>
            </a:xfrm>
            <a:prstGeom prst="rect">
              <a:avLst/>
            </a:prstGeom>
            <a:noFill/>
          </p:spPr>
          <p:txBody>
            <a:bodyPr wrap="square" rtlCol="0">
              <a:spAutoFit/>
            </a:bodyPr>
            <a:lstStyle/>
            <a:p>
              <a:pPr algn="ctr"/>
              <a:r>
                <a:rPr lang="en-CA" sz="5400" b="1" dirty="0" smtClean="0">
                  <a:solidFill>
                    <a:schemeClr val="accent3"/>
                  </a:solidFill>
                </a:rPr>
                <a:t>?</a:t>
              </a:r>
              <a:endParaRPr lang="en-CA" sz="5400" b="1" dirty="0">
                <a:solidFill>
                  <a:schemeClr val="accent3"/>
                </a:solidFill>
              </a:endParaRPr>
            </a:p>
          </p:txBody>
        </p:sp>
      </p:grpSp>
      <p:grpSp>
        <p:nvGrpSpPr>
          <p:cNvPr id="25" name="Group 24"/>
          <p:cNvGrpSpPr/>
          <p:nvPr/>
        </p:nvGrpSpPr>
        <p:grpSpPr>
          <a:xfrm>
            <a:off x="5300548" y="3945212"/>
            <a:ext cx="961893" cy="2778271"/>
            <a:chOff x="7653862" y="3733800"/>
            <a:chExt cx="1033761" cy="2985850"/>
          </a:xfrm>
        </p:grpSpPr>
        <p:sp>
          <p:nvSpPr>
            <p:cNvPr id="26" name="Oval 86"/>
            <p:cNvSpPr/>
            <p:nvPr/>
          </p:nvSpPr>
          <p:spPr bwMode="auto">
            <a:xfrm>
              <a:off x="7653862" y="4642199"/>
              <a:ext cx="1033761" cy="2077451"/>
            </a:xfrm>
            <a:custGeom>
              <a:avLst/>
              <a:gdLst/>
              <a:ahLst/>
              <a:cxnLst/>
              <a:rect l="l" t="t" r="r" b="b"/>
              <a:pathLst>
                <a:path w="1033761" h="2077451">
                  <a:moveTo>
                    <a:pt x="202970" y="513331"/>
                  </a:moveTo>
                  <a:lnTo>
                    <a:pt x="862102" y="513331"/>
                  </a:lnTo>
                  <a:cubicBezTo>
                    <a:pt x="870315" y="513331"/>
                    <a:pt x="877639" y="517143"/>
                    <a:pt x="881623" y="523715"/>
                  </a:cubicBezTo>
                  <a:lnTo>
                    <a:pt x="887812" y="522368"/>
                  </a:lnTo>
                  <a:lnTo>
                    <a:pt x="1025423" y="1154481"/>
                  </a:lnTo>
                  <a:cubicBezTo>
                    <a:pt x="1030976"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3"/>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2"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7" y="2047441"/>
                    <a:pt x="272317" y="2008517"/>
                  </a:cubicBezTo>
                  <a:lnTo>
                    <a:pt x="270053" y="2008517"/>
                  </a:lnTo>
                  <a:lnTo>
                    <a:pt x="270053" y="1999505"/>
                  </a:lnTo>
                  <a:lnTo>
                    <a:pt x="270053" y="1211801"/>
                  </a:lnTo>
                  <a:lnTo>
                    <a:pt x="270053" y="1194069"/>
                  </a:lnTo>
                  <a:lnTo>
                    <a:pt x="270053" y="715590"/>
                  </a:lnTo>
                  <a:lnTo>
                    <a:pt x="140805" y="1187503"/>
                  </a:lnTo>
                  <a:lnTo>
                    <a:pt x="140000" y="1187282"/>
                  </a:lnTo>
                  <a:cubicBezTo>
                    <a:pt x="131655" y="1211070"/>
                    <a:pt x="104375" y="1228029"/>
                    <a:pt x="72168" y="1228029"/>
                  </a:cubicBezTo>
                  <a:cubicBezTo>
                    <a:pt x="32311" y="1228029"/>
                    <a:pt x="0" y="1202057"/>
                    <a:pt x="0" y="1170019"/>
                  </a:cubicBezTo>
                  <a:cubicBezTo>
                    <a:pt x="0" y="1161578"/>
                    <a:pt x="2243" y="1153557"/>
                    <a:pt x="6503" y="1146448"/>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7" name="TextBox 26"/>
            <p:cNvSpPr txBox="1"/>
            <p:nvPr/>
          </p:nvSpPr>
          <p:spPr>
            <a:xfrm>
              <a:off x="7963676" y="3733800"/>
              <a:ext cx="437637" cy="923330"/>
            </a:xfrm>
            <a:prstGeom prst="rect">
              <a:avLst/>
            </a:prstGeom>
            <a:noFill/>
          </p:spPr>
          <p:txBody>
            <a:bodyPr wrap="square" rtlCol="0">
              <a:spAutoFit/>
            </a:bodyPr>
            <a:lstStyle/>
            <a:p>
              <a:pPr algn="ctr"/>
              <a:r>
                <a:rPr lang="en-CA" sz="5400" b="1" dirty="0" smtClean="0">
                  <a:solidFill>
                    <a:schemeClr val="accent3"/>
                  </a:solidFill>
                </a:rPr>
                <a:t>?</a:t>
              </a:r>
              <a:endParaRPr lang="en-CA" sz="5400" b="1" dirty="0">
                <a:solidFill>
                  <a:schemeClr val="accent3"/>
                </a:solidFill>
              </a:endParaRPr>
            </a:p>
          </p:txBody>
        </p:sp>
      </p:grpSp>
      <p:grpSp>
        <p:nvGrpSpPr>
          <p:cNvPr id="28" name="Group 27"/>
          <p:cNvGrpSpPr/>
          <p:nvPr/>
        </p:nvGrpSpPr>
        <p:grpSpPr>
          <a:xfrm>
            <a:off x="6500853" y="3956767"/>
            <a:ext cx="961893" cy="2778271"/>
            <a:chOff x="7653862" y="3733800"/>
            <a:chExt cx="1033761" cy="2985850"/>
          </a:xfrm>
        </p:grpSpPr>
        <p:sp>
          <p:nvSpPr>
            <p:cNvPr id="29" name="Oval 86"/>
            <p:cNvSpPr/>
            <p:nvPr/>
          </p:nvSpPr>
          <p:spPr bwMode="auto">
            <a:xfrm>
              <a:off x="7653862" y="4642199"/>
              <a:ext cx="1033761" cy="2077451"/>
            </a:xfrm>
            <a:custGeom>
              <a:avLst/>
              <a:gdLst/>
              <a:ahLst/>
              <a:cxnLst/>
              <a:rect l="l" t="t" r="r" b="b"/>
              <a:pathLst>
                <a:path w="1033761" h="2077451">
                  <a:moveTo>
                    <a:pt x="202970" y="513331"/>
                  </a:moveTo>
                  <a:lnTo>
                    <a:pt x="862102" y="513331"/>
                  </a:lnTo>
                  <a:cubicBezTo>
                    <a:pt x="870315" y="513331"/>
                    <a:pt x="877639" y="517143"/>
                    <a:pt x="881623" y="523715"/>
                  </a:cubicBezTo>
                  <a:lnTo>
                    <a:pt x="887812" y="522368"/>
                  </a:lnTo>
                  <a:lnTo>
                    <a:pt x="1025423" y="1154481"/>
                  </a:lnTo>
                  <a:cubicBezTo>
                    <a:pt x="1030976"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3"/>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2"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7" y="2047441"/>
                    <a:pt x="272317" y="2008517"/>
                  </a:cubicBezTo>
                  <a:lnTo>
                    <a:pt x="270053" y="2008517"/>
                  </a:lnTo>
                  <a:lnTo>
                    <a:pt x="270053" y="1999505"/>
                  </a:lnTo>
                  <a:lnTo>
                    <a:pt x="270053" y="1211801"/>
                  </a:lnTo>
                  <a:lnTo>
                    <a:pt x="270053" y="1194069"/>
                  </a:lnTo>
                  <a:lnTo>
                    <a:pt x="270053" y="715590"/>
                  </a:lnTo>
                  <a:lnTo>
                    <a:pt x="140805" y="1187503"/>
                  </a:lnTo>
                  <a:lnTo>
                    <a:pt x="140000" y="1187282"/>
                  </a:lnTo>
                  <a:cubicBezTo>
                    <a:pt x="131655" y="1211070"/>
                    <a:pt x="104375" y="1228029"/>
                    <a:pt x="72168" y="1228029"/>
                  </a:cubicBezTo>
                  <a:cubicBezTo>
                    <a:pt x="32311" y="1228029"/>
                    <a:pt x="0" y="1202057"/>
                    <a:pt x="0" y="1170019"/>
                  </a:cubicBezTo>
                  <a:cubicBezTo>
                    <a:pt x="0" y="1161578"/>
                    <a:pt x="2243" y="1153557"/>
                    <a:pt x="6503" y="1146448"/>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0" name="TextBox 29"/>
            <p:cNvSpPr txBox="1"/>
            <p:nvPr/>
          </p:nvSpPr>
          <p:spPr>
            <a:xfrm>
              <a:off x="7963676" y="3733800"/>
              <a:ext cx="437637" cy="923330"/>
            </a:xfrm>
            <a:prstGeom prst="rect">
              <a:avLst/>
            </a:prstGeom>
            <a:noFill/>
          </p:spPr>
          <p:txBody>
            <a:bodyPr wrap="square" rtlCol="0">
              <a:spAutoFit/>
            </a:bodyPr>
            <a:lstStyle/>
            <a:p>
              <a:pPr algn="ctr"/>
              <a:r>
                <a:rPr lang="en-CA" sz="5400" b="1" dirty="0" smtClean="0">
                  <a:solidFill>
                    <a:schemeClr val="accent3"/>
                  </a:solidFill>
                </a:rPr>
                <a:t>?</a:t>
              </a:r>
              <a:endParaRPr lang="en-CA" sz="5400" b="1" dirty="0">
                <a:solidFill>
                  <a:schemeClr val="accent3"/>
                </a:solidFill>
              </a:endParaRPr>
            </a:p>
          </p:txBody>
        </p:sp>
      </p:grpSp>
    </p:spTree>
    <p:custDataLst>
      <p:tags r:id="rId1"/>
    </p:custData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799" y="-1981200"/>
            <a:ext cx="8534400" cy="10668000"/>
          </a:xfrm>
          <a:prstGeom prst="roundRect">
            <a:avLst/>
          </a:prstGeom>
          <a:solidFill>
            <a:schemeClr val="bg1"/>
          </a:solidFill>
          <a:ln w="107950">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a:off x="762000" y="394790"/>
            <a:ext cx="7620000" cy="954107"/>
          </a:xfrm>
          <a:prstGeom prst="rect">
            <a:avLst/>
          </a:prstGeom>
          <a:noFill/>
        </p:spPr>
        <p:txBody>
          <a:bodyPr wrap="square" rtlCol="0">
            <a:spAutoFit/>
          </a:bodyPr>
          <a:lstStyle/>
          <a:p>
            <a:pPr algn="ctr"/>
            <a:r>
              <a:rPr lang="en-US" sz="5600" dirty="0" smtClean="0"/>
              <a:t>Unclear point</a:t>
            </a:r>
            <a:endParaRPr lang="en-US" sz="5600" dirty="0"/>
          </a:p>
        </p:txBody>
      </p:sp>
      <p:grpSp>
        <p:nvGrpSpPr>
          <p:cNvPr id="26" name="Group 25"/>
          <p:cNvGrpSpPr/>
          <p:nvPr/>
        </p:nvGrpSpPr>
        <p:grpSpPr>
          <a:xfrm>
            <a:off x="3138950" y="3930871"/>
            <a:ext cx="1550962" cy="2604635"/>
            <a:chOff x="2681750" y="3930871"/>
            <a:chExt cx="1550962" cy="2604635"/>
          </a:xfrm>
          <a:effectLst>
            <a:outerShdw blurRad="76200" dir="18900000" sy="23000" kx="-1200000" algn="bl" rotWithShape="0">
              <a:prstClr val="black">
                <a:alpha val="20000"/>
              </a:prstClr>
            </a:outerShdw>
          </a:effectLst>
        </p:grpSpPr>
        <p:sp>
          <p:nvSpPr>
            <p:cNvPr id="8" name="Oval 7"/>
            <p:cNvSpPr/>
            <p:nvPr/>
          </p:nvSpPr>
          <p:spPr bwMode="auto">
            <a:xfrm rot="20352523">
              <a:off x="2956558" y="3930871"/>
              <a:ext cx="648399" cy="58498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9" name="Rounded Rectangle 8"/>
            <p:cNvSpPr/>
            <p:nvPr/>
          </p:nvSpPr>
          <p:spPr bwMode="auto">
            <a:xfrm rot="21130329">
              <a:off x="3016179" y="4581000"/>
              <a:ext cx="648399" cy="977253"/>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0" name="Rectangle 9"/>
            <p:cNvSpPr/>
            <p:nvPr/>
          </p:nvSpPr>
          <p:spPr bwMode="auto">
            <a:xfrm rot="297044">
              <a:off x="3036329" y="5427953"/>
              <a:ext cx="243150" cy="1021128"/>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1" name="Rectangle 10"/>
            <p:cNvSpPr/>
            <p:nvPr/>
          </p:nvSpPr>
          <p:spPr bwMode="auto">
            <a:xfrm rot="243463">
              <a:off x="3441577" y="5427953"/>
              <a:ext cx="243150" cy="1021128"/>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2" name="Oval 11"/>
            <p:cNvSpPr/>
            <p:nvPr/>
          </p:nvSpPr>
          <p:spPr bwMode="auto">
            <a:xfrm>
              <a:off x="2995685" y="6340055"/>
              <a:ext cx="243150" cy="19545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3" name="Oval 12"/>
            <p:cNvSpPr/>
            <p:nvPr/>
          </p:nvSpPr>
          <p:spPr bwMode="auto">
            <a:xfrm>
              <a:off x="3410982" y="6340055"/>
              <a:ext cx="243150" cy="19545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4" name="Rectangle 13"/>
            <p:cNvSpPr/>
            <p:nvPr/>
          </p:nvSpPr>
          <p:spPr bwMode="auto">
            <a:xfrm rot="1493871">
              <a:off x="2780497" y="4668151"/>
              <a:ext cx="176001" cy="411841"/>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5" name="Rectangle 14"/>
            <p:cNvSpPr/>
            <p:nvPr/>
          </p:nvSpPr>
          <p:spPr bwMode="auto">
            <a:xfrm rot="18560079">
              <a:off x="3657632" y="4518846"/>
              <a:ext cx="176001" cy="408673"/>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6" name="Oval 15"/>
            <p:cNvSpPr/>
            <p:nvPr/>
          </p:nvSpPr>
          <p:spPr bwMode="auto">
            <a:xfrm rot="2301550">
              <a:off x="4051750" y="4506228"/>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7" name="Oval 16"/>
            <p:cNvSpPr/>
            <p:nvPr/>
          </p:nvSpPr>
          <p:spPr bwMode="auto">
            <a:xfrm>
              <a:off x="2681750" y="4996895"/>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7" name="Rounded Rectangle 6"/>
            <p:cNvSpPr/>
            <p:nvPr/>
          </p:nvSpPr>
          <p:spPr bwMode="auto">
            <a:xfrm rot="21083217">
              <a:off x="2868416" y="4585873"/>
              <a:ext cx="819632" cy="195451"/>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8" name="Rectangle 17"/>
            <p:cNvSpPr/>
            <p:nvPr/>
          </p:nvSpPr>
          <p:spPr bwMode="auto">
            <a:xfrm rot="18639669">
              <a:off x="2811442" y="4956117"/>
              <a:ext cx="176001" cy="408674"/>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9" name="Oval 18"/>
            <p:cNvSpPr/>
            <p:nvPr/>
          </p:nvSpPr>
          <p:spPr bwMode="auto">
            <a:xfrm>
              <a:off x="2949879" y="5254688"/>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0" name="Rectangle 19"/>
            <p:cNvSpPr/>
            <p:nvPr/>
          </p:nvSpPr>
          <p:spPr bwMode="auto">
            <a:xfrm rot="2627071">
              <a:off x="3919496" y="4533762"/>
              <a:ext cx="176001" cy="362845"/>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1" name="Oval 20"/>
            <p:cNvSpPr/>
            <p:nvPr/>
          </p:nvSpPr>
          <p:spPr bwMode="auto">
            <a:xfrm>
              <a:off x="3791742" y="4786760"/>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23" name="Group 22"/>
          <p:cNvGrpSpPr/>
          <p:nvPr/>
        </p:nvGrpSpPr>
        <p:grpSpPr>
          <a:xfrm>
            <a:off x="988233" y="2256730"/>
            <a:ext cx="2368409" cy="1501908"/>
            <a:chOff x="6188389" y="3254853"/>
            <a:chExt cx="2368409" cy="1501908"/>
          </a:xfrm>
        </p:grpSpPr>
        <p:sp>
          <p:nvSpPr>
            <p:cNvPr id="24" name="Oval Callout 23"/>
            <p:cNvSpPr/>
            <p:nvPr/>
          </p:nvSpPr>
          <p:spPr>
            <a:xfrm>
              <a:off x="6188389" y="3254853"/>
              <a:ext cx="2368409" cy="1501908"/>
            </a:xfrm>
            <a:prstGeom prst="wedgeEllipseCallout">
              <a:avLst>
                <a:gd name="adj1" fmla="val 47035"/>
                <a:gd name="adj2" fmla="val 60880"/>
              </a:avLst>
            </a:prstGeom>
            <a:solidFill>
              <a:schemeClr val="bg1"/>
            </a:solidFill>
            <a:ln w="57150" cmpd="sng">
              <a:solidFill>
                <a:schemeClr val="accent3"/>
              </a:solid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6478253" y="3661645"/>
              <a:ext cx="1825578" cy="707886"/>
            </a:xfrm>
            <a:prstGeom prst="rect">
              <a:avLst/>
            </a:prstGeom>
            <a:noFill/>
          </p:spPr>
          <p:txBody>
            <a:bodyPr wrap="square" rtlCol="0">
              <a:spAutoFit/>
            </a:bodyPr>
            <a:lstStyle/>
            <a:p>
              <a:pPr algn="ctr"/>
              <a:r>
                <a:rPr lang="en-US" sz="2000" dirty="0" smtClean="0"/>
                <a:t>But what does it </a:t>
              </a:r>
              <a:r>
                <a:rPr lang="en-US" sz="2000" b="1" dirty="0" smtClean="0"/>
                <a:t>mean</a:t>
              </a:r>
              <a:r>
                <a:rPr lang="en-US" sz="2000" dirty="0" smtClean="0"/>
                <a:t>?!</a:t>
              </a:r>
              <a:endParaRPr lang="en-US" sz="2000" dirty="0"/>
            </a:p>
          </p:txBody>
        </p:sp>
      </p:grpSp>
      <p:pic>
        <p:nvPicPr>
          <p:cNvPr id="27" name="Picture 2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29200" y="2256730"/>
            <a:ext cx="1983032" cy="4304052"/>
          </a:xfrm>
          <a:prstGeom prst="rect">
            <a:avLst/>
          </a:prstGeom>
          <a:ln>
            <a:solidFill>
              <a:schemeClr val="bg1">
                <a:lumMod val="85000"/>
              </a:schemeClr>
            </a:solidFill>
          </a:ln>
          <a:effectLst>
            <a:outerShdw blurRad="76200" dir="18900000" sy="23000" kx="-1200000" algn="bl" rotWithShape="0">
              <a:prstClr val="black">
                <a:alpha val="20000"/>
              </a:prstClr>
            </a:outerShdw>
          </a:effectLst>
        </p:spPr>
      </p:pic>
    </p:spTree>
    <p:custDataLst>
      <p:tags r:id="rId1"/>
    </p:custData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a:off x="476250" y="394790"/>
            <a:ext cx="8172450" cy="1815882"/>
          </a:xfrm>
          <a:prstGeom prst="rect">
            <a:avLst/>
          </a:prstGeom>
          <a:noFill/>
        </p:spPr>
        <p:txBody>
          <a:bodyPr wrap="square" rtlCol="0">
            <a:spAutoFit/>
          </a:bodyPr>
          <a:lstStyle/>
          <a:p>
            <a:pPr algn="ctr"/>
            <a:r>
              <a:rPr lang="en-US" sz="5600" dirty="0" smtClean="0"/>
              <a:t>Data &amp; information is poorly displayed</a:t>
            </a:r>
            <a:endParaRPr lang="en-US" sz="5600" dirty="0"/>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8649" y="3181350"/>
            <a:ext cx="4064066" cy="3384258"/>
          </a:xfrm>
          <a:prstGeom prst="rect">
            <a:avLst/>
          </a:prstGeom>
          <a:effectLst>
            <a:outerShdw blurRad="76200" dir="18900000" sy="23000" kx="-1200000" algn="bl" rotWithShape="0">
              <a:prstClr val="black">
                <a:alpha val="20000"/>
              </a:prstClr>
            </a:outerShdw>
          </a:effectLst>
        </p:spPr>
      </p:pic>
      <p:sp>
        <p:nvSpPr>
          <p:cNvPr id="22" name="Oval Callout 21"/>
          <p:cNvSpPr/>
          <p:nvPr/>
        </p:nvSpPr>
        <p:spPr>
          <a:xfrm>
            <a:off x="6557263" y="2914402"/>
            <a:ext cx="1929360" cy="1501908"/>
          </a:xfrm>
          <a:prstGeom prst="wedgeEllipseCallout">
            <a:avLst>
              <a:gd name="adj1" fmla="val -58116"/>
              <a:gd name="adj2" fmla="val 44391"/>
            </a:avLst>
          </a:prstGeom>
          <a:solidFill>
            <a:schemeClr val="bg1"/>
          </a:solidFill>
          <a:ln w="57150" cmpd="sng">
            <a:solidFill>
              <a:schemeClr val="accent3"/>
            </a:solid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6609154" y="3149744"/>
            <a:ext cx="1825578" cy="1015663"/>
          </a:xfrm>
          <a:prstGeom prst="rect">
            <a:avLst/>
          </a:prstGeom>
          <a:noFill/>
        </p:spPr>
        <p:txBody>
          <a:bodyPr wrap="square" rtlCol="0">
            <a:spAutoFit/>
          </a:bodyPr>
          <a:lstStyle/>
          <a:p>
            <a:pPr algn="ctr"/>
            <a:r>
              <a:rPr lang="en-US" sz="2000" dirty="0" smtClean="0"/>
              <a:t>Well, </a:t>
            </a:r>
            <a:r>
              <a:rPr lang="en-US" sz="2000" b="1" dirty="0" smtClean="0"/>
              <a:t>that </a:t>
            </a:r>
            <a:r>
              <a:rPr lang="en-US" sz="2000" dirty="0" smtClean="0"/>
              <a:t>doesn’t tell me anything!</a:t>
            </a:r>
            <a:endParaRPr lang="en-US" sz="2000" dirty="0"/>
          </a:p>
        </p:txBody>
      </p:sp>
      <p:grpSp>
        <p:nvGrpSpPr>
          <p:cNvPr id="26" name="Group 25"/>
          <p:cNvGrpSpPr/>
          <p:nvPr/>
        </p:nvGrpSpPr>
        <p:grpSpPr>
          <a:xfrm>
            <a:off x="5031587" y="3952370"/>
            <a:ext cx="1871709" cy="2613238"/>
            <a:chOff x="5145887" y="3952370"/>
            <a:chExt cx="1871709" cy="2613238"/>
          </a:xfrm>
          <a:effectLst>
            <a:outerShdw blurRad="76200" dir="18900000" sy="23000" kx="-1200000" algn="bl" rotWithShape="0">
              <a:prstClr val="black">
                <a:alpha val="20000"/>
              </a:prstClr>
            </a:outerShdw>
          </a:effectLst>
        </p:grpSpPr>
        <p:sp>
          <p:nvSpPr>
            <p:cNvPr id="6" name="Oval 5"/>
            <p:cNvSpPr/>
            <p:nvPr/>
          </p:nvSpPr>
          <p:spPr bwMode="auto">
            <a:xfrm rot="779848">
              <a:off x="5773702" y="3952370"/>
              <a:ext cx="648399" cy="58498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7" name="Rounded Rectangle 6"/>
            <p:cNvSpPr/>
            <p:nvPr/>
          </p:nvSpPr>
          <p:spPr bwMode="auto">
            <a:xfrm>
              <a:off x="5772361" y="4602499"/>
              <a:ext cx="648399" cy="977253"/>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8" name="Rectangle 7"/>
            <p:cNvSpPr/>
            <p:nvPr/>
          </p:nvSpPr>
          <p:spPr bwMode="auto">
            <a:xfrm rot="297044">
              <a:off x="5731667" y="5457840"/>
              <a:ext cx="243150" cy="1021128"/>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9" name="Rectangle 8"/>
            <p:cNvSpPr/>
            <p:nvPr/>
          </p:nvSpPr>
          <p:spPr bwMode="auto">
            <a:xfrm rot="20964983">
              <a:off x="6277094" y="5444396"/>
              <a:ext cx="243150" cy="1021128"/>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0" name="Oval 9"/>
            <p:cNvSpPr/>
            <p:nvPr/>
          </p:nvSpPr>
          <p:spPr bwMode="auto">
            <a:xfrm>
              <a:off x="5693611" y="6361554"/>
              <a:ext cx="243150" cy="19545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1" name="Oval 10"/>
            <p:cNvSpPr/>
            <p:nvPr/>
          </p:nvSpPr>
          <p:spPr bwMode="auto">
            <a:xfrm>
              <a:off x="6377699" y="6370157"/>
              <a:ext cx="243150" cy="19545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2" name="Rectangle 11"/>
            <p:cNvSpPr/>
            <p:nvPr/>
          </p:nvSpPr>
          <p:spPr bwMode="auto">
            <a:xfrm rot="2553999">
              <a:off x="5576105" y="4530763"/>
              <a:ext cx="176001" cy="411841"/>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3" name="Rectangle 12"/>
            <p:cNvSpPr/>
            <p:nvPr/>
          </p:nvSpPr>
          <p:spPr bwMode="auto">
            <a:xfrm rot="18737264">
              <a:off x="6406692" y="4503065"/>
              <a:ext cx="176001" cy="408673"/>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4" name="Oval 13"/>
            <p:cNvSpPr/>
            <p:nvPr/>
          </p:nvSpPr>
          <p:spPr bwMode="auto">
            <a:xfrm rot="3603715">
              <a:off x="6854384" y="4594791"/>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5" name="Oval 14"/>
            <p:cNvSpPr/>
            <p:nvPr/>
          </p:nvSpPr>
          <p:spPr bwMode="auto">
            <a:xfrm rot="20283192">
              <a:off x="5458654" y="4811686"/>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7" name="Rectangle 16"/>
            <p:cNvSpPr/>
            <p:nvPr/>
          </p:nvSpPr>
          <p:spPr bwMode="auto">
            <a:xfrm rot="18577073">
              <a:off x="5306452" y="4546048"/>
              <a:ext cx="176001" cy="408674"/>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8" name="Oval 17"/>
            <p:cNvSpPr/>
            <p:nvPr/>
          </p:nvSpPr>
          <p:spPr bwMode="auto">
            <a:xfrm rot="18575179">
              <a:off x="5128137" y="4535040"/>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9" name="Rectangle 18"/>
            <p:cNvSpPr/>
            <p:nvPr/>
          </p:nvSpPr>
          <p:spPr bwMode="auto">
            <a:xfrm rot="3801812">
              <a:off x="6694326" y="4573480"/>
              <a:ext cx="176001" cy="362845"/>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0" name="Oval 19"/>
            <p:cNvSpPr/>
            <p:nvPr/>
          </p:nvSpPr>
          <p:spPr bwMode="auto">
            <a:xfrm>
              <a:off x="6536841" y="4769466"/>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4" name="Rounded Rectangle 23"/>
            <p:cNvSpPr/>
            <p:nvPr/>
          </p:nvSpPr>
          <p:spPr bwMode="auto">
            <a:xfrm rot="20530945">
              <a:off x="5916044" y="4569797"/>
              <a:ext cx="541136" cy="195451"/>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5" name="Rounded Rectangle 24"/>
            <p:cNvSpPr/>
            <p:nvPr/>
          </p:nvSpPr>
          <p:spPr bwMode="auto">
            <a:xfrm rot="1141014">
              <a:off x="5708721" y="4553128"/>
              <a:ext cx="409816" cy="195451"/>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Tree>
    <p:custDataLst>
      <p:tags r:id="rId1"/>
    </p:custData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a:off x="514350" y="394790"/>
            <a:ext cx="8134350" cy="1815882"/>
          </a:xfrm>
          <a:prstGeom prst="rect">
            <a:avLst/>
          </a:prstGeom>
          <a:noFill/>
        </p:spPr>
        <p:txBody>
          <a:bodyPr wrap="square" rtlCol="0">
            <a:spAutoFit/>
          </a:bodyPr>
          <a:lstStyle/>
          <a:p>
            <a:pPr algn="ctr"/>
            <a:r>
              <a:rPr lang="en-US" sz="5600" dirty="0" smtClean="0"/>
              <a:t>Confusing (or just plain ugly) graphic design</a:t>
            </a:r>
            <a:endParaRPr lang="en-US" sz="5600" dirty="0"/>
          </a:p>
        </p:txBody>
      </p:sp>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43692" y="2769779"/>
            <a:ext cx="3273282" cy="3760921"/>
          </a:xfrm>
          <a:prstGeom prst="rect">
            <a:avLst/>
          </a:prstGeom>
          <a:effectLst>
            <a:outerShdw blurRad="76200" dir="18900000" sy="23000" kx="-1200000" algn="bl" rotWithShape="0">
              <a:prstClr val="black">
                <a:alpha val="20000"/>
              </a:prstClr>
            </a:outerShdw>
          </a:effectLst>
        </p:spPr>
      </p:pic>
      <p:grpSp>
        <p:nvGrpSpPr>
          <p:cNvPr id="45" name="Group 44"/>
          <p:cNvGrpSpPr/>
          <p:nvPr/>
        </p:nvGrpSpPr>
        <p:grpSpPr>
          <a:xfrm>
            <a:off x="1024867" y="4250623"/>
            <a:ext cx="1655956" cy="2199763"/>
            <a:chOff x="1968269" y="3988285"/>
            <a:chExt cx="1655956" cy="2199763"/>
          </a:xfrm>
          <a:effectLst>
            <a:outerShdw blurRad="76200" dir="18900000" sy="23000" kx="-1200000" algn="bl" rotWithShape="0">
              <a:prstClr val="black">
                <a:alpha val="20000"/>
              </a:prstClr>
            </a:outerShdw>
          </a:effectLst>
        </p:grpSpPr>
        <p:sp>
          <p:nvSpPr>
            <p:cNvPr id="6" name="Oval 5"/>
            <p:cNvSpPr/>
            <p:nvPr/>
          </p:nvSpPr>
          <p:spPr bwMode="auto">
            <a:xfrm rot="944321">
              <a:off x="2519543" y="3988285"/>
              <a:ext cx="648399" cy="58498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7" name="Rounded Rectangle 6"/>
            <p:cNvSpPr/>
            <p:nvPr/>
          </p:nvSpPr>
          <p:spPr bwMode="auto">
            <a:xfrm rot="602717">
              <a:off x="2368479" y="4581000"/>
              <a:ext cx="648399" cy="977253"/>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3" name="Rectangle 12"/>
            <p:cNvSpPr/>
            <p:nvPr/>
          </p:nvSpPr>
          <p:spPr bwMode="auto">
            <a:xfrm rot="13459021">
              <a:off x="3162646" y="4139692"/>
              <a:ext cx="176001" cy="746373"/>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4" name="Oval 13"/>
            <p:cNvSpPr/>
            <p:nvPr/>
          </p:nvSpPr>
          <p:spPr bwMode="auto">
            <a:xfrm rot="2604956">
              <a:off x="3443263" y="4156076"/>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8" name="Oval 17"/>
            <p:cNvSpPr/>
            <p:nvPr/>
          </p:nvSpPr>
          <p:spPr bwMode="auto">
            <a:xfrm rot="19400886">
              <a:off x="2009183" y="4043713"/>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nvGrpSpPr>
            <p:cNvPr id="38" name="Group 37"/>
            <p:cNvGrpSpPr/>
            <p:nvPr/>
          </p:nvGrpSpPr>
          <p:grpSpPr>
            <a:xfrm>
              <a:off x="1968269" y="5386178"/>
              <a:ext cx="589738" cy="801870"/>
              <a:chOff x="1968269" y="5386178"/>
              <a:chExt cx="589738" cy="801870"/>
            </a:xfrm>
          </p:grpSpPr>
          <p:sp>
            <p:nvSpPr>
              <p:cNvPr id="9" name="Rectangle 8"/>
              <p:cNvSpPr/>
              <p:nvPr/>
            </p:nvSpPr>
            <p:spPr bwMode="auto">
              <a:xfrm rot="19756677">
                <a:off x="2096384" y="5565876"/>
                <a:ext cx="244305" cy="540161"/>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0" name="Oval 9"/>
              <p:cNvSpPr/>
              <p:nvPr/>
            </p:nvSpPr>
            <p:spPr bwMode="auto">
              <a:xfrm rot="19649676">
                <a:off x="2247248" y="5992597"/>
                <a:ext cx="243150" cy="19545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4" name="Rectangle 33"/>
              <p:cNvSpPr/>
              <p:nvPr/>
            </p:nvSpPr>
            <p:spPr bwMode="auto">
              <a:xfrm rot="3152413">
                <a:off x="2165774" y="5238250"/>
                <a:ext cx="244305" cy="540161"/>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6" name="Oval 35"/>
              <p:cNvSpPr/>
              <p:nvPr/>
            </p:nvSpPr>
            <p:spPr bwMode="auto">
              <a:xfrm rot="568665">
                <a:off x="1968269" y="5545683"/>
                <a:ext cx="243150" cy="19545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39" name="Group 38"/>
            <p:cNvGrpSpPr/>
            <p:nvPr/>
          </p:nvGrpSpPr>
          <p:grpSpPr>
            <a:xfrm rot="17357019">
              <a:off x="2806442" y="5399184"/>
              <a:ext cx="589738" cy="801870"/>
              <a:chOff x="1906489" y="5466492"/>
              <a:chExt cx="589738" cy="801870"/>
            </a:xfrm>
          </p:grpSpPr>
          <p:sp>
            <p:nvSpPr>
              <p:cNvPr id="40" name="Rectangle 39"/>
              <p:cNvSpPr/>
              <p:nvPr/>
            </p:nvSpPr>
            <p:spPr bwMode="auto">
              <a:xfrm rot="19756677">
                <a:off x="2034604" y="5646190"/>
                <a:ext cx="244305" cy="540161"/>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1" name="Oval 40"/>
              <p:cNvSpPr/>
              <p:nvPr/>
            </p:nvSpPr>
            <p:spPr bwMode="auto">
              <a:xfrm rot="19649676">
                <a:off x="2185468" y="6072911"/>
                <a:ext cx="243150" cy="19545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2" name="Rectangle 41"/>
              <p:cNvSpPr/>
              <p:nvPr/>
            </p:nvSpPr>
            <p:spPr bwMode="auto">
              <a:xfrm rot="3152413">
                <a:off x="2103994" y="5318564"/>
                <a:ext cx="244305" cy="540161"/>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3" name="Oval 42"/>
              <p:cNvSpPr/>
              <p:nvPr/>
            </p:nvSpPr>
            <p:spPr bwMode="auto">
              <a:xfrm rot="568665">
                <a:off x="1906489" y="5625997"/>
                <a:ext cx="243150" cy="19545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44" name="Rectangle 43"/>
            <p:cNvSpPr/>
            <p:nvPr/>
          </p:nvSpPr>
          <p:spPr bwMode="auto">
            <a:xfrm rot="8447403">
              <a:off x="2244164" y="4032826"/>
              <a:ext cx="176001" cy="746373"/>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cxnSp>
        <p:nvCxnSpPr>
          <p:cNvPr id="47" name="Straight Connector 46"/>
          <p:cNvCxnSpPr/>
          <p:nvPr/>
        </p:nvCxnSpPr>
        <p:spPr>
          <a:xfrm>
            <a:off x="2307244" y="5115150"/>
            <a:ext cx="1357924" cy="0"/>
          </a:xfrm>
          <a:prstGeom prst="line">
            <a:avLst/>
          </a:prstGeom>
          <a:ln w="38100">
            <a:solidFill>
              <a:srgbClr val="494949">
                <a:alpha val="49020"/>
              </a:srgbClr>
            </a:solidFill>
          </a:ln>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a:off x="2189282" y="5267550"/>
            <a:ext cx="1663416" cy="0"/>
          </a:xfrm>
          <a:prstGeom prst="line">
            <a:avLst/>
          </a:prstGeom>
          <a:ln w="38100">
            <a:solidFill>
              <a:srgbClr val="494949">
                <a:alpha val="49020"/>
              </a:srgbClr>
            </a:solidFill>
          </a:ln>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2173516" y="5456736"/>
            <a:ext cx="1868368" cy="0"/>
          </a:xfrm>
          <a:prstGeom prst="line">
            <a:avLst/>
          </a:prstGeom>
          <a:ln w="38100">
            <a:solidFill>
              <a:srgbClr val="494949">
                <a:alpha val="49020"/>
              </a:srgbClr>
            </a:solidFill>
          </a:ln>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flipV="1">
            <a:off x="2141984" y="5620752"/>
            <a:ext cx="1663416" cy="17633"/>
          </a:xfrm>
          <a:prstGeom prst="line">
            <a:avLst/>
          </a:prstGeom>
          <a:ln w="38100">
            <a:solidFill>
              <a:srgbClr val="494949">
                <a:alpha val="49020"/>
              </a:srgbClr>
            </a:solidFill>
          </a:ln>
        </p:spPr>
        <p:style>
          <a:lnRef idx="1">
            <a:schemeClr val="dk1"/>
          </a:lnRef>
          <a:fillRef idx="0">
            <a:schemeClr val="dk1"/>
          </a:fillRef>
          <a:effectRef idx="0">
            <a:schemeClr val="dk1"/>
          </a:effectRef>
          <a:fontRef idx="minor">
            <a:schemeClr val="tx1"/>
          </a:fontRef>
        </p:style>
      </p:cxnSp>
      <p:sp>
        <p:nvSpPr>
          <p:cNvPr id="54" name="Oval Callout 53"/>
          <p:cNvSpPr/>
          <p:nvPr/>
        </p:nvSpPr>
        <p:spPr>
          <a:xfrm>
            <a:off x="2479009" y="2821227"/>
            <a:ext cx="1929360" cy="1265051"/>
          </a:xfrm>
          <a:prstGeom prst="wedgeEllipseCallout">
            <a:avLst>
              <a:gd name="adj1" fmla="val -60908"/>
              <a:gd name="adj2" fmla="val 67394"/>
            </a:avLst>
          </a:prstGeom>
          <a:solidFill>
            <a:schemeClr val="bg1"/>
          </a:solidFill>
          <a:ln w="57150" cmpd="sng">
            <a:solidFill>
              <a:schemeClr val="accent3"/>
            </a:solid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p:cNvSpPr txBox="1"/>
          <p:nvPr/>
        </p:nvSpPr>
        <p:spPr>
          <a:xfrm>
            <a:off x="2530900" y="3071969"/>
            <a:ext cx="1825578" cy="707886"/>
          </a:xfrm>
          <a:prstGeom prst="rect">
            <a:avLst/>
          </a:prstGeom>
          <a:noFill/>
        </p:spPr>
        <p:txBody>
          <a:bodyPr wrap="square" rtlCol="0">
            <a:spAutoFit/>
          </a:bodyPr>
          <a:lstStyle/>
          <a:p>
            <a:pPr algn="ctr"/>
            <a:r>
              <a:rPr lang="en-US" sz="2000" dirty="0" err="1" smtClean="0"/>
              <a:t>Ahhh</a:t>
            </a:r>
            <a:r>
              <a:rPr lang="en-US" sz="2000" dirty="0" smtClean="0"/>
              <a:t>! My eyes!</a:t>
            </a:r>
            <a:endParaRPr lang="en-US" sz="2000" dirty="0"/>
          </a:p>
        </p:txBody>
      </p:sp>
    </p:spTree>
    <p:custDataLst>
      <p:tags r:id="rId1"/>
    </p:custData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Rounded Rectangle 12"/>
          <p:cNvSpPr/>
          <p:nvPr/>
        </p:nvSpPr>
        <p:spPr>
          <a:xfrm>
            <a:off x="838200" y="635000"/>
            <a:ext cx="7518400" cy="5283200"/>
          </a:xfrm>
          <a:prstGeom prst="round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bg2"/>
              </a:solidFill>
            </a:endParaRPr>
          </a:p>
        </p:txBody>
      </p:sp>
      <p:sp>
        <p:nvSpPr>
          <p:cNvPr id="14" name="Title 1"/>
          <p:cNvSpPr txBox="1">
            <a:spLocks/>
          </p:cNvSpPr>
          <p:nvPr/>
        </p:nvSpPr>
        <p:spPr>
          <a:xfrm>
            <a:off x="482600" y="1197022"/>
            <a:ext cx="8229599"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900" b="1" dirty="0" smtClean="0">
                <a:solidFill>
                  <a:schemeClr val="bg1"/>
                </a:solidFill>
              </a:rPr>
              <a:t>Discussion</a:t>
            </a:r>
            <a:endParaRPr lang="en-US" sz="7900" b="1" dirty="0">
              <a:solidFill>
                <a:schemeClr val="bg1"/>
              </a:solidFill>
            </a:endParaRPr>
          </a:p>
        </p:txBody>
      </p:sp>
      <p:sp>
        <p:nvSpPr>
          <p:cNvPr id="15" name="Subtitle 2"/>
          <p:cNvSpPr txBox="1">
            <a:spLocks/>
          </p:cNvSpPr>
          <p:nvPr/>
        </p:nvSpPr>
        <p:spPr>
          <a:xfrm>
            <a:off x="1159879" y="2800350"/>
            <a:ext cx="6824241" cy="2603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500" dirty="0" smtClean="0">
                <a:solidFill>
                  <a:schemeClr val="accent3">
                    <a:lumMod val="20000"/>
                    <a:lumOff val="80000"/>
                  </a:schemeClr>
                </a:solidFill>
              </a:rPr>
              <a:t>How about </a:t>
            </a:r>
            <a:r>
              <a:rPr lang="en-US" sz="4500" b="1" dirty="0" smtClean="0">
                <a:solidFill>
                  <a:schemeClr val="accent3">
                    <a:lumMod val="20000"/>
                    <a:lumOff val="80000"/>
                  </a:schemeClr>
                </a:solidFill>
              </a:rPr>
              <a:t>great </a:t>
            </a:r>
            <a:r>
              <a:rPr lang="en-US" sz="4500" dirty="0" smtClean="0">
                <a:solidFill>
                  <a:schemeClr val="accent3">
                    <a:lumMod val="20000"/>
                    <a:lumOff val="80000"/>
                  </a:schemeClr>
                </a:solidFill>
              </a:rPr>
              <a:t>infographics? What about them stuck out as particularly effective?</a:t>
            </a:r>
            <a:endParaRPr lang="en-US" sz="4500" dirty="0">
              <a:solidFill>
                <a:schemeClr val="accent3">
                  <a:lumMod val="20000"/>
                  <a:lumOff val="80000"/>
                </a:schemeClr>
              </a:solidFill>
            </a:endParaRPr>
          </a:p>
        </p:txBody>
      </p:sp>
    </p:spTree>
    <p:custDataLst>
      <p:tags r:id="rId1"/>
    </p:custData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0892" y="-1618378"/>
            <a:ext cx="8534400" cy="8229600"/>
          </a:xfrm>
          <a:prstGeom prst="roundRect">
            <a:avLst/>
          </a:prstGeom>
          <a:solidFill>
            <a:schemeClr val="bg1"/>
          </a:solidFill>
          <a:ln w="107950">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47" name="Group 46"/>
          <p:cNvGrpSpPr/>
          <p:nvPr/>
        </p:nvGrpSpPr>
        <p:grpSpPr>
          <a:xfrm>
            <a:off x="978573" y="3995033"/>
            <a:ext cx="4799034" cy="2014716"/>
            <a:chOff x="982641" y="3924603"/>
            <a:chExt cx="4799034" cy="2014716"/>
          </a:xfrm>
          <a:effectLst>
            <a:outerShdw blurRad="50800" dist="38100" dir="18900000" algn="bl" rotWithShape="0">
              <a:prstClr val="black">
                <a:alpha val="40000"/>
              </a:prstClr>
            </a:outerShdw>
          </a:effectLst>
        </p:grpSpPr>
        <p:sp>
          <p:nvSpPr>
            <p:cNvPr id="46" name="Rectangle 45"/>
            <p:cNvSpPr/>
            <p:nvPr/>
          </p:nvSpPr>
          <p:spPr>
            <a:xfrm>
              <a:off x="3200400" y="3932641"/>
              <a:ext cx="2554343" cy="2006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3597640" y="4341220"/>
              <a:ext cx="598519" cy="733483"/>
            </a:xfrm>
            <a:custGeom>
              <a:avLst/>
              <a:gdLst/>
              <a:ahLst/>
              <a:cxnLst/>
              <a:rect l="l" t="t" r="r" b="b"/>
              <a:pathLst>
                <a:path w="598519" h="733483">
                  <a:moveTo>
                    <a:pt x="482559" y="0"/>
                  </a:moveTo>
                  <a:lnTo>
                    <a:pt x="507912" y="8215"/>
                  </a:lnTo>
                  <a:lnTo>
                    <a:pt x="530632" y="73586"/>
                  </a:lnTo>
                  <a:lnTo>
                    <a:pt x="598519" y="642977"/>
                  </a:lnTo>
                  <a:lnTo>
                    <a:pt x="540555" y="611626"/>
                  </a:lnTo>
                  <a:lnTo>
                    <a:pt x="564170" y="733483"/>
                  </a:lnTo>
                  <a:lnTo>
                    <a:pt x="51698" y="406039"/>
                  </a:lnTo>
                  <a:lnTo>
                    <a:pt x="22594" y="364465"/>
                  </a:lnTo>
                  <a:lnTo>
                    <a:pt x="24131" y="363420"/>
                  </a:lnTo>
                  <a:lnTo>
                    <a:pt x="21862" y="363420"/>
                  </a:lnTo>
                  <a:lnTo>
                    <a:pt x="0" y="332191"/>
                  </a:lnTo>
                  <a:lnTo>
                    <a:pt x="0" y="299184"/>
                  </a:lnTo>
                  <a:lnTo>
                    <a:pt x="42251" y="299184"/>
                  </a:ln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2" name="Chart 1"/>
            <p:cNvGraphicFramePr/>
            <p:nvPr>
              <p:extLst>
                <p:ext uri="{D42A27DB-BD31-4B8C-83A1-F6EECF244321}">
                  <p14:modId xmlns:p14="http://schemas.microsoft.com/office/powerpoint/2010/main" val="2425294131"/>
                </p:ext>
              </p:extLst>
            </p:nvPr>
          </p:nvGraphicFramePr>
          <p:xfrm>
            <a:off x="3362325" y="3924603"/>
            <a:ext cx="2419350" cy="2000066"/>
          </p:xfrm>
          <a:graphic>
            <a:graphicData uri="http://schemas.openxmlformats.org/drawingml/2006/chart">
              <c:chart xmlns:c="http://schemas.openxmlformats.org/drawingml/2006/chart" xmlns:r="http://schemas.openxmlformats.org/officeDocument/2006/relationships" r:id="rId4"/>
            </a:graphicData>
          </a:graphic>
        </p:graphicFrame>
        <p:sp>
          <p:nvSpPr>
            <p:cNvPr id="17" name="Oval 16"/>
            <p:cNvSpPr/>
            <p:nvPr/>
          </p:nvSpPr>
          <p:spPr>
            <a:xfrm>
              <a:off x="3586631" y="4341219"/>
              <a:ext cx="500975" cy="332831"/>
            </a:xfrm>
            <a:custGeom>
              <a:avLst/>
              <a:gdLst/>
              <a:ahLst/>
              <a:cxnLst/>
              <a:rect l="l" t="t" r="r" b="b"/>
              <a:pathLst>
                <a:path w="435012" h="298995">
                  <a:moveTo>
                    <a:pt x="435012" y="0"/>
                  </a:moveTo>
                  <a:lnTo>
                    <a:pt x="435012" y="19293"/>
                  </a:lnTo>
                  <a:cubicBezTo>
                    <a:pt x="252858" y="36201"/>
                    <a:pt x="97517" y="144114"/>
                    <a:pt x="17222" y="298995"/>
                  </a:cubicBezTo>
                  <a:lnTo>
                    <a:pt x="0" y="290961"/>
                  </a:lnTo>
                  <a:cubicBezTo>
                    <a:pt x="81667" y="128295"/>
                    <a:pt x="244299" y="14628"/>
                    <a:pt x="435012" y="0"/>
                  </a:cubicBezTo>
                  <a:close/>
                </a:path>
              </a:pathLst>
            </a:custGeom>
            <a:noFill/>
            <a:ln>
              <a:solidFill>
                <a:srgbClr val="BB7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ound Same Side Corner Rectangle 40"/>
            <p:cNvSpPr/>
            <p:nvPr/>
          </p:nvSpPr>
          <p:spPr>
            <a:xfrm rot="16200000">
              <a:off x="1173482" y="3741799"/>
              <a:ext cx="2006679" cy="2388361"/>
            </a:xfrm>
            <a:prstGeom prst="round2SameRect">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TextBox 43"/>
            <p:cNvSpPr txBox="1"/>
            <p:nvPr/>
          </p:nvSpPr>
          <p:spPr>
            <a:xfrm>
              <a:off x="1093914" y="4050287"/>
              <a:ext cx="2176609" cy="1200329"/>
            </a:xfrm>
            <a:prstGeom prst="rect">
              <a:avLst/>
            </a:prstGeom>
            <a:noFill/>
          </p:spPr>
          <p:txBody>
            <a:bodyPr wrap="square" rtlCol="0">
              <a:spAutoFit/>
            </a:bodyPr>
            <a:lstStyle/>
            <a:p>
              <a:r>
                <a:rPr lang="en-CA" sz="2400" b="1" dirty="0" smtClean="0">
                  <a:solidFill>
                    <a:schemeClr val="bg1"/>
                  </a:solidFill>
                </a:rPr>
                <a:t>How much pie have I eaten so far?</a:t>
              </a:r>
              <a:endParaRPr lang="en-CA" sz="2400" b="1" dirty="0">
                <a:solidFill>
                  <a:schemeClr val="bg1"/>
                </a:solidFill>
              </a:endParaRPr>
            </a:p>
          </p:txBody>
        </p:sp>
        <p:sp>
          <p:nvSpPr>
            <p:cNvPr id="45" name="TextBox 44"/>
            <p:cNvSpPr txBox="1"/>
            <p:nvPr/>
          </p:nvSpPr>
          <p:spPr>
            <a:xfrm>
              <a:off x="1093914" y="5258919"/>
              <a:ext cx="2176609" cy="430887"/>
            </a:xfrm>
            <a:prstGeom prst="rect">
              <a:avLst/>
            </a:prstGeom>
            <a:noFill/>
          </p:spPr>
          <p:txBody>
            <a:bodyPr wrap="square" rtlCol="0">
              <a:spAutoFit/>
            </a:bodyPr>
            <a:lstStyle/>
            <a:p>
              <a:r>
                <a:rPr lang="en-CA" sz="1100" dirty="0" smtClean="0">
                  <a:solidFill>
                    <a:schemeClr val="bg2">
                      <a:lumMod val="75000"/>
                    </a:schemeClr>
                  </a:solidFill>
                </a:rPr>
                <a:t>a history of pie consumption up to this point of time</a:t>
              </a:r>
              <a:endParaRPr lang="en-CA" sz="1100" dirty="0">
                <a:solidFill>
                  <a:schemeClr val="bg2">
                    <a:lumMod val="75000"/>
                  </a:schemeClr>
                </a:solidFill>
              </a:endParaRPr>
            </a:p>
          </p:txBody>
        </p:sp>
      </p:grpSp>
      <p:sp>
        <p:nvSpPr>
          <p:cNvPr id="6" name="TextBox 5"/>
          <p:cNvSpPr txBox="1"/>
          <p:nvPr/>
        </p:nvSpPr>
        <p:spPr>
          <a:xfrm>
            <a:off x="762000" y="680540"/>
            <a:ext cx="7620000" cy="1815882"/>
          </a:xfrm>
          <a:prstGeom prst="rect">
            <a:avLst/>
          </a:prstGeom>
          <a:noFill/>
        </p:spPr>
        <p:txBody>
          <a:bodyPr wrap="square" rtlCol="0">
            <a:spAutoFit/>
          </a:bodyPr>
          <a:lstStyle/>
          <a:p>
            <a:pPr algn="ctr"/>
            <a:r>
              <a:rPr lang="en-US" sz="5600" dirty="0" smtClean="0"/>
              <a:t>So what does a GOOD infographic have?</a:t>
            </a:r>
            <a:endParaRPr lang="en-US" sz="5600" dirty="0"/>
          </a:p>
        </p:txBody>
      </p:sp>
      <p:sp>
        <p:nvSpPr>
          <p:cNvPr id="7" name="TextBox 6"/>
          <p:cNvSpPr txBox="1"/>
          <p:nvPr/>
        </p:nvSpPr>
        <p:spPr>
          <a:xfrm>
            <a:off x="3657600" y="2895600"/>
            <a:ext cx="1828800" cy="800219"/>
          </a:xfrm>
          <a:prstGeom prst="rect">
            <a:avLst/>
          </a:prstGeom>
          <a:noFill/>
        </p:spPr>
        <p:txBody>
          <a:bodyPr wrap="square" rtlCol="0">
            <a:spAutoFit/>
          </a:bodyPr>
          <a:lstStyle/>
          <a:p>
            <a:pPr algn="ctr"/>
            <a:r>
              <a:rPr lang="en-US" sz="2300" dirty="0" smtClean="0"/>
              <a:t>Logical information</a:t>
            </a:r>
            <a:endParaRPr lang="en-US" sz="2300" dirty="0"/>
          </a:p>
        </p:txBody>
      </p:sp>
      <p:sp>
        <p:nvSpPr>
          <p:cNvPr id="8" name="TextBox 7"/>
          <p:cNvSpPr txBox="1"/>
          <p:nvPr/>
        </p:nvSpPr>
        <p:spPr>
          <a:xfrm>
            <a:off x="5867400" y="2842974"/>
            <a:ext cx="2438400" cy="800219"/>
          </a:xfrm>
          <a:prstGeom prst="rect">
            <a:avLst/>
          </a:prstGeom>
          <a:noFill/>
        </p:spPr>
        <p:txBody>
          <a:bodyPr wrap="square" rtlCol="0">
            <a:spAutoFit/>
          </a:bodyPr>
          <a:lstStyle/>
          <a:p>
            <a:pPr algn="ctr"/>
            <a:r>
              <a:rPr lang="en-US" sz="2300" dirty="0" smtClean="0"/>
              <a:t>Well-designed graphics</a:t>
            </a:r>
            <a:endParaRPr lang="en-US" sz="2300" dirty="0"/>
          </a:p>
        </p:txBody>
      </p:sp>
      <p:sp>
        <p:nvSpPr>
          <p:cNvPr id="9" name="TextBox 8"/>
          <p:cNvSpPr txBox="1"/>
          <p:nvPr/>
        </p:nvSpPr>
        <p:spPr>
          <a:xfrm>
            <a:off x="762000" y="2895600"/>
            <a:ext cx="2438400" cy="800219"/>
          </a:xfrm>
          <a:prstGeom prst="rect">
            <a:avLst/>
          </a:prstGeom>
          <a:noFill/>
        </p:spPr>
        <p:txBody>
          <a:bodyPr wrap="square" rtlCol="0">
            <a:spAutoFit/>
          </a:bodyPr>
          <a:lstStyle/>
          <a:p>
            <a:pPr algn="ctr"/>
            <a:r>
              <a:rPr lang="en-US" sz="2300" dirty="0" smtClean="0"/>
              <a:t>Clear narrative and point</a:t>
            </a:r>
            <a:endParaRPr lang="en-US" sz="2300" dirty="0"/>
          </a:p>
        </p:txBody>
      </p:sp>
      <p:grpSp>
        <p:nvGrpSpPr>
          <p:cNvPr id="22" name="Group 21"/>
          <p:cNvGrpSpPr/>
          <p:nvPr/>
        </p:nvGrpSpPr>
        <p:grpSpPr>
          <a:xfrm flipH="1">
            <a:off x="5630065" y="4688176"/>
            <a:ext cx="942291" cy="1535001"/>
            <a:chOff x="2681750" y="3930871"/>
            <a:chExt cx="1550962" cy="2604635"/>
          </a:xfrm>
          <a:effectLst>
            <a:outerShdw blurRad="76200" dir="18900000" sy="23000" kx="-1200000" algn="bl" rotWithShape="0">
              <a:prstClr val="black">
                <a:alpha val="20000"/>
              </a:prstClr>
            </a:outerShdw>
          </a:effectLst>
        </p:grpSpPr>
        <p:sp>
          <p:nvSpPr>
            <p:cNvPr id="23" name="Oval 22"/>
            <p:cNvSpPr/>
            <p:nvPr/>
          </p:nvSpPr>
          <p:spPr bwMode="auto">
            <a:xfrm rot="20352523">
              <a:off x="2956558" y="3930871"/>
              <a:ext cx="648399" cy="58498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4" name="Rounded Rectangle 23"/>
            <p:cNvSpPr/>
            <p:nvPr/>
          </p:nvSpPr>
          <p:spPr bwMode="auto">
            <a:xfrm rot="21130329">
              <a:off x="3016179" y="4581000"/>
              <a:ext cx="648399" cy="977253"/>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5" name="Rectangle 24"/>
            <p:cNvSpPr/>
            <p:nvPr/>
          </p:nvSpPr>
          <p:spPr bwMode="auto">
            <a:xfrm rot="297044">
              <a:off x="3036329" y="5427953"/>
              <a:ext cx="243150" cy="1021128"/>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6" name="Rectangle 25"/>
            <p:cNvSpPr/>
            <p:nvPr/>
          </p:nvSpPr>
          <p:spPr bwMode="auto">
            <a:xfrm rot="243463">
              <a:off x="3441577" y="5427953"/>
              <a:ext cx="243150" cy="1021128"/>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7" name="Oval 26"/>
            <p:cNvSpPr/>
            <p:nvPr/>
          </p:nvSpPr>
          <p:spPr bwMode="auto">
            <a:xfrm>
              <a:off x="2995685" y="6340055"/>
              <a:ext cx="243150" cy="19545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8" name="Oval 27"/>
            <p:cNvSpPr/>
            <p:nvPr/>
          </p:nvSpPr>
          <p:spPr bwMode="auto">
            <a:xfrm>
              <a:off x="3410982" y="6340055"/>
              <a:ext cx="243150" cy="19545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9" name="Rectangle 28"/>
            <p:cNvSpPr/>
            <p:nvPr/>
          </p:nvSpPr>
          <p:spPr bwMode="auto">
            <a:xfrm rot="1493871">
              <a:off x="2780497" y="4668151"/>
              <a:ext cx="176001" cy="411841"/>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0" name="Rectangle 29"/>
            <p:cNvSpPr/>
            <p:nvPr/>
          </p:nvSpPr>
          <p:spPr bwMode="auto">
            <a:xfrm rot="18560079">
              <a:off x="3657632" y="4518846"/>
              <a:ext cx="176001" cy="408673"/>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1" name="Oval 30"/>
            <p:cNvSpPr/>
            <p:nvPr/>
          </p:nvSpPr>
          <p:spPr bwMode="auto">
            <a:xfrm rot="2301550">
              <a:off x="4051750" y="4506228"/>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2" name="Oval 31"/>
            <p:cNvSpPr/>
            <p:nvPr/>
          </p:nvSpPr>
          <p:spPr bwMode="auto">
            <a:xfrm>
              <a:off x="2681750" y="4996895"/>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3" name="Rounded Rectangle 32"/>
            <p:cNvSpPr/>
            <p:nvPr/>
          </p:nvSpPr>
          <p:spPr bwMode="auto">
            <a:xfrm rot="21083217">
              <a:off x="2868416" y="4585873"/>
              <a:ext cx="819632" cy="195451"/>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4" name="Rectangle 33"/>
            <p:cNvSpPr/>
            <p:nvPr/>
          </p:nvSpPr>
          <p:spPr bwMode="auto">
            <a:xfrm rot="18639669">
              <a:off x="2811442" y="4956117"/>
              <a:ext cx="176001" cy="408674"/>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5" name="Oval 34"/>
            <p:cNvSpPr/>
            <p:nvPr/>
          </p:nvSpPr>
          <p:spPr bwMode="auto">
            <a:xfrm>
              <a:off x="2949879" y="5254688"/>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6" name="Rectangle 35"/>
            <p:cNvSpPr/>
            <p:nvPr/>
          </p:nvSpPr>
          <p:spPr bwMode="auto">
            <a:xfrm rot="2627071">
              <a:off x="3919496" y="4533762"/>
              <a:ext cx="176001" cy="362845"/>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7" name="Oval 36"/>
            <p:cNvSpPr/>
            <p:nvPr/>
          </p:nvSpPr>
          <p:spPr bwMode="auto">
            <a:xfrm>
              <a:off x="3791742" y="4786760"/>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39" name="Oval Callout 38"/>
          <p:cNvSpPr/>
          <p:nvPr/>
        </p:nvSpPr>
        <p:spPr>
          <a:xfrm>
            <a:off x="6715517" y="3924603"/>
            <a:ext cx="1840663" cy="1303721"/>
          </a:xfrm>
          <a:prstGeom prst="wedgeEllipseCallout">
            <a:avLst>
              <a:gd name="adj1" fmla="val -64087"/>
              <a:gd name="adj2" fmla="val 29503"/>
            </a:avLst>
          </a:prstGeom>
          <a:solidFill>
            <a:schemeClr val="bg1"/>
          </a:solidFill>
          <a:ln w="57150" cmpd="sng">
            <a:solidFill>
              <a:schemeClr val="accent3"/>
            </a:solid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6940791" y="4133209"/>
            <a:ext cx="1418790" cy="830997"/>
          </a:xfrm>
          <a:prstGeom prst="rect">
            <a:avLst/>
          </a:prstGeom>
          <a:noFill/>
        </p:spPr>
        <p:txBody>
          <a:bodyPr wrap="square" rtlCol="0">
            <a:spAutoFit/>
          </a:bodyPr>
          <a:lstStyle/>
          <a:p>
            <a:pPr algn="ctr"/>
            <a:r>
              <a:rPr lang="en-US" sz="1600" dirty="0" smtClean="0"/>
              <a:t>That’s some good looking pie!</a:t>
            </a:r>
            <a:endParaRPr lang="en-US" sz="1600" dirty="0"/>
          </a:p>
        </p:txBody>
      </p:sp>
    </p:spTree>
    <p:custDataLst>
      <p:tags r:id="rId1"/>
    </p:custData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304800"/>
            <a:ext cx="8534400" cy="8229600"/>
          </a:xfrm>
          <a:prstGeom prst="roundRect">
            <a:avLst/>
          </a:prstGeom>
          <a:solidFill>
            <a:schemeClr val="bg1"/>
          </a:solidFill>
          <a:ln w="107950">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ounded Rectangle 6"/>
          <p:cNvSpPr/>
          <p:nvPr/>
        </p:nvSpPr>
        <p:spPr>
          <a:xfrm>
            <a:off x="304800" y="304801"/>
            <a:ext cx="8534400" cy="2786931"/>
          </a:xfrm>
          <a:custGeom>
            <a:avLst/>
            <a:gdLst/>
            <a:ahLst/>
            <a:cxnLst/>
            <a:rect l="l" t="t" r="r" b="b"/>
            <a:pathLst>
              <a:path w="8534400" h="2786931">
                <a:moveTo>
                  <a:pt x="1371627" y="0"/>
                </a:moveTo>
                <a:lnTo>
                  <a:pt x="7162773" y="0"/>
                </a:lnTo>
                <a:cubicBezTo>
                  <a:pt x="7920302" y="0"/>
                  <a:pt x="8534400" y="614098"/>
                  <a:pt x="8534400" y="1371627"/>
                </a:cubicBezTo>
                <a:lnTo>
                  <a:pt x="8534400" y="2786931"/>
                </a:lnTo>
                <a:lnTo>
                  <a:pt x="0" y="2786931"/>
                </a:lnTo>
                <a:lnTo>
                  <a:pt x="0" y="1371627"/>
                </a:lnTo>
                <a:cubicBezTo>
                  <a:pt x="0" y="614098"/>
                  <a:pt x="614098" y="0"/>
                  <a:pt x="1371627" y="0"/>
                </a:cubicBezTo>
                <a:close/>
              </a:path>
            </a:pathLst>
          </a:custGeom>
          <a:solidFill>
            <a:schemeClr val="accent1">
              <a:lumMod val="75000"/>
            </a:schemeClr>
          </a:solidFill>
          <a:ln w="107950">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a:off x="664780" y="1128879"/>
            <a:ext cx="7814441" cy="1138773"/>
          </a:xfrm>
          <a:prstGeom prst="rect">
            <a:avLst/>
          </a:prstGeom>
          <a:noFill/>
        </p:spPr>
        <p:txBody>
          <a:bodyPr wrap="square" rtlCol="0">
            <a:spAutoFit/>
          </a:bodyPr>
          <a:lstStyle/>
          <a:p>
            <a:pPr algn="ctr"/>
            <a:r>
              <a:rPr lang="en-US" sz="6800" b="1" dirty="0" smtClean="0">
                <a:solidFill>
                  <a:schemeClr val="bg1"/>
                </a:solidFill>
                <a:latin typeface="+mj-lt"/>
              </a:rPr>
              <a:t>What’s my story?</a:t>
            </a:r>
            <a:endParaRPr lang="en-US" sz="6800" b="1" dirty="0">
              <a:solidFill>
                <a:schemeClr val="bg1"/>
              </a:solidFill>
              <a:latin typeface="+mj-lt"/>
            </a:endParaRPr>
          </a:p>
        </p:txBody>
      </p:sp>
      <p:sp>
        <p:nvSpPr>
          <p:cNvPr id="5" name="Down Arrow 4"/>
          <p:cNvSpPr/>
          <p:nvPr/>
        </p:nvSpPr>
        <p:spPr>
          <a:xfrm rot="16200000">
            <a:off x="3984771" y="4846290"/>
            <a:ext cx="910004" cy="8838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2" name="Group 11"/>
          <p:cNvGrpSpPr/>
          <p:nvPr/>
        </p:nvGrpSpPr>
        <p:grpSpPr>
          <a:xfrm>
            <a:off x="1166649" y="4253946"/>
            <a:ext cx="2207366" cy="2207366"/>
            <a:chOff x="1166648" y="3923115"/>
            <a:chExt cx="2443655" cy="2443655"/>
          </a:xfrm>
        </p:grpSpPr>
        <p:sp>
          <p:nvSpPr>
            <p:cNvPr id="2" name="Oval 1"/>
            <p:cNvSpPr/>
            <p:nvPr/>
          </p:nvSpPr>
          <p:spPr>
            <a:xfrm>
              <a:off x="1166648" y="3923115"/>
              <a:ext cx="2443655" cy="244365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1166648" y="4729444"/>
              <a:ext cx="2443655" cy="851806"/>
            </a:xfrm>
            <a:prstGeom prst="rect">
              <a:avLst/>
            </a:prstGeom>
            <a:noFill/>
          </p:spPr>
          <p:txBody>
            <a:bodyPr wrap="square" rtlCol="0">
              <a:spAutoFit/>
            </a:bodyPr>
            <a:lstStyle/>
            <a:p>
              <a:pPr algn="ctr"/>
              <a:r>
                <a:rPr lang="en-CA" sz="4400" dirty="0" smtClean="0">
                  <a:solidFill>
                    <a:schemeClr val="bg1"/>
                  </a:solidFill>
                </a:rPr>
                <a:t>Topic</a:t>
              </a:r>
              <a:endParaRPr lang="en-CA" sz="4400" dirty="0">
                <a:solidFill>
                  <a:schemeClr val="bg1"/>
                </a:solidFill>
              </a:endParaRPr>
            </a:p>
          </p:txBody>
        </p:sp>
      </p:grpSp>
      <p:grpSp>
        <p:nvGrpSpPr>
          <p:cNvPr id="11" name="Group 10"/>
          <p:cNvGrpSpPr/>
          <p:nvPr/>
        </p:nvGrpSpPr>
        <p:grpSpPr>
          <a:xfrm>
            <a:off x="5446986" y="4253946"/>
            <a:ext cx="2207366" cy="2207366"/>
            <a:chOff x="5446985" y="3873662"/>
            <a:chExt cx="2443655" cy="2443655"/>
          </a:xfrm>
        </p:grpSpPr>
        <p:sp>
          <p:nvSpPr>
            <p:cNvPr id="6" name="Rounded Rectangle 5"/>
            <p:cNvSpPr/>
            <p:nvPr/>
          </p:nvSpPr>
          <p:spPr>
            <a:xfrm>
              <a:off x="5446985" y="3873662"/>
              <a:ext cx="2443655" cy="2443655"/>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5446985" y="4301810"/>
              <a:ext cx="2443655" cy="1601397"/>
            </a:xfrm>
            <a:prstGeom prst="rect">
              <a:avLst/>
            </a:prstGeom>
            <a:noFill/>
          </p:spPr>
          <p:txBody>
            <a:bodyPr wrap="square" rtlCol="0">
              <a:spAutoFit/>
            </a:bodyPr>
            <a:lstStyle/>
            <a:p>
              <a:pPr algn="ctr"/>
              <a:r>
                <a:rPr lang="en-CA" sz="4400" dirty="0" smtClean="0">
                  <a:solidFill>
                    <a:schemeClr val="bg1"/>
                  </a:solidFill>
                </a:rPr>
                <a:t>Data &amp; Info</a:t>
              </a:r>
              <a:endParaRPr lang="en-CA" sz="4400" dirty="0">
                <a:solidFill>
                  <a:schemeClr val="bg1"/>
                </a:solidFill>
              </a:endParaRPr>
            </a:p>
          </p:txBody>
        </p:sp>
      </p:grpSp>
      <p:sp>
        <p:nvSpPr>
          <p:cNvPr id="13" name="Essay"/>
          <p:cNvSpPr txBox="1"/>
          <p:nvPr/>
        </p:nvSpPr>
        <p:spPr>
          <a:xfrm>
            <a:off x="1732029" y="3373227"/>
            <a:ext cx="5679942" cy="707886"/>
          </a:xfrm>
          <a:prstGeom prst="rect">
            <a:avLst/>
          </a:prstGeom>
          <a:noFill/>
        </p:spPr>
        <p:txBody>
          <a:bodyPr wrap="square" rtlCol="0">
            <a:spAutoFit/>
          </a:bodyPr>
          <a:lstStyle/>
          <a:p>
            <a:pPr algn="ctr"/>
            <a:r>
              <a:rPr lang="en-CA" sz="4000" dirty="0" smtClean="0"/>
              <a:t>Essay Approach</a:t>
            </a:r>
            <a:endParaRPr lang="en-CA" sz="4000" dirty="0"/>
          </a:p>
        </p:txBody>
      </p:sp>
      <p:sp>
        <p:nvSpPr>
          <p:cNvPr id="14" name="Report"/>
          <p:cNvSpPr txBox="1"/>
          <p:nvPr/>
        </p:nvSpPr>
        <p:spPr>
          <a:xfrm>
            <a:off x="1732029" y="3373227"/>
            <a:ext cx="5679942" cy="707886"/>
          </a:xfrm>
          <a:prstGeom prst="rect">
            <a:avLst/>
          </a:prstGeom>
          <a:noFill/>
        </p:spPr>
        <p:txBody>
          <a:bodyPr wrap="square" rtlCol="0">
            <a:spAutoFit/>
          </a:bodyPr>
          <a:lstStyle/>
          <a:p>
            <a:pPr algn="ctr"/>
            <a:r>
              <a:rPr lang="en-CA" sz="4000" dirty="0" smtClean="0"/>
              <a:t>Research Approach</a:t>
            </a:r>
            <a:endParaRPr lang="en-CA" sz="4000" dirty="0"/>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750"/>
                                        <p:tgtEl>
                                          <p:spTgt spid="13"/>
                                        </p:tgtEl>
                                        <p:attrNameLst>
                                          <p:attrName>ppt_x</p:attrName>
                                        </p:attrNameLst>
                                      </p:cBhvr>
                                      <p:tavLst>
                                        <p:tav tm="0">
                                          <p:val>
                                            <p:strVal val="ppt_x"/>
                                          </p:val>
                                        </p:tav>
                                        <p:tav tm="100000">
                                          <p:val>
                                            <p:strVal val="0-ppt_w/2"/>
                                          </p:val>
                                        </p:tav>
                                      </p:tavLst>
                                    </p:anim>
                                    <p:anim calcmode="lin" valueType="num">
                                      <p:cBhvr additive="base">
                                        <p:cTn id="7" dur="750"/>
                                        <p:tgtEl>
                                          <p:spTgt spid="13"/>
                                        </p:tgtEl>
                                        <p:attrNameLst>
                                          <p:attrName>ppt_y</p:attrName>
                                        </p:attrNameLst>
                                      </p:cBhvr>
                                      <p:tavLst>
                                        <p:tav tm="0">
                                          <p:val>
                                            <p:strVal val="ppt_y"/>
                                          </p:val>
                                        </p:tav>
                                        <p:tav tm="100000">
                                          <p:val>
                                            <p:strVal val="ppt_y"/>
                                          </p:val>
                                        </p:tav>
                                      </p:tavLst>
                                    </p:anim>
                                    <p:set>
                                      <p:cBhvr>
                                        <p:cTn id="8" dur="1" fill="hold">
                                          <p:stCondLst>
                                            <p:cond delay="749"/>
                                          </p:stCondLst>
                                        </p:cTn>
                                        <p:tgtEl>
                                          <p:spTgt spid="13"/>
                                        </p:tgtEl>
                                        <p:attrNameLst>
                                          <p:attrName>style.visibility</p:attrName>
                                        </p:attrNameLst>
                                      </p:cBhvr>
                                      <p:to>
                                        <p:strVal val="hidden"/>
                                      </p:to>
                                    </p:set>
                                  </p:childTnLst>
                                </p:cTn>
                              </p:par>
                            </p:childTnLst>
                          </p:cTn>
                        </p:par>
                        <p:par>
                          <p:cTn id="9" fill="hold">
                            <p:stCondLst>
                              <p:cond delay="750"/>
                            </p:stCondLst>
                            <p:childTnLst>
                              <p:par>
                                <p:cTn id="10" presetID="8" presetClass="emph" presetSubtype="0" fill="hold" grpId="0" nodeType="afterEffect">
                                  <p:stCondLst>
                                    <p:cond delay="250"/>
                                  </p:stCondLst>
                                  <p:childTnLst>
                                    <p:animRot by="10800000">
                                      <p:cBhvr>
                                        <p:cTn id="11" dur="750" fill="hold"/>
                                        <p:tgtEl>
                                          <p:spTgt spid="5"/>
                                        </p:tgtEl>
                                        <p:attrNameLst>
                                          <p:attrName>r</p:attrName>
                                        </p:attrNameLst>
                                      </p:cBhvr>
                                    </p:animRot>
                                  </p:childTnLst>
                                </p:cTn>
                              </p:par>
                              <p:par>
                                <p:cTn id="12" presetID="2" presetClass="entr" presetSubtype="2" fill="hold" grpId="0" nodeType="withEffect">
                                  <p:stCondLst>
                                    <p:cond delay="25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750" fill="hold"/>
                                        <p:tgtEl>
                                          <p:spTgt spid="14"/>
                                        </p:tgtEl>
                                        <p:attrNameLst>
                                          <p:attrName>ppt_x</p:attrName>
                                        </p:attrNameLst>
                                      </p:cBhvr>
                                      <p:tavLst>
                                        <p:tav tm="0">
                                          <p:val>
                                            <p:strVal val="1+#ppt_w/2"/>
                                          </p:val>
                                        </p:tav>
                                        <p:tav tm="100000">
                                          <p:val>
                                            <p:strVal val="#ppt_x"/>
                                          </p:val>
                                        </p:tav>
                                      </p:tavLst>
                                    </p:anim>
                                    <p:anim calcmode="lin" valueType="num">
                                      <p:cBhvr additive="base">
                                        <p:cTn id="15"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a:off x="762000" y="680540"/>
            <a:ext cx="7620000" cy="1815882"/>
          </a:xfrm>
          <a:prstGeom prst="rect">
            <a:avLst/>
          </a:prstGeom>
          <a:noFill/>
        </p:spPr>
        <p:txBody>
          <a:bodyPr wrap="square" rtlCol="0">
            <a:spAutoFit/>
          </a:bodyPr>
          <a:lstStyle/>
          <a:p>
            <a:pPr algn="ctr"/>
            <a:r>
              <a:rPr lang="en-US" sz="5600" dirty="0" smtClean="0"/>
              <a:t>Can I thoroughly support my story?</a:t>
            </a:r>
            <a:endParaRPr lang="en-US" sz="5600" dirty="0"/>
          </a:p>
        </p:txBody>
      </p:sp>
      <p:sp>
        <p:nvSpPr>
          <p:cNvPr id="2" name="Rectangle 1"/>
          <p:cNvSpPr/>
          <p:nvPr/>
        </p:nvSpPr>
        <p:spPr>
          <a:xfrm>
            <a:off x="1540280" y="3352800"/>
            <a:ext cx="6110119" cy="15173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1977887" y="3757543"/>
            <a:ext cx="5188226" cy="707886"/>
          </a:xfrm>
          <a:prstGeom prst="rect">
            <a:avLst/>
          </a:prstGeom>
          <a:noFill/>
        </p:spPr>
        <p:txBody>
          <a:bodyPr wrap="square" rtlCol="0">
            <a:spAutoFit/>
          </a:bodyPr>
          <a:lstStyle/>
          <a:p>
            <a:pPr algn="ctr"/>
            <a:r>
              <a:rPr lang="en-CA" sz="4000" b="1" dirty="0" smtClean="0">
                <a:solidFill>
                  <a:schemeClr val="bg1"/>
                </a:solidFill>
              </a:rPr>
              <a:t>Main Idea</a:t>
            </a:r>
            <a:endParaRPr lang="en-CA" sz="4000" b="1" dirty="0">
              <a:solidFill>
                <a:schemeClr val="bg1"/>
              </a:solidFill>
            </a:endParaRPr>
          </a:p>
        </p:txBody>
      </p:sp>
      <p:grpSp>
        <p:nvGrpSpPr>
          <p:cNvPr id="8" name="Group 7"/>
          <p:cNvGrpSpPr/>
          <p:nvPr/>
        </p:nvGrpSpPr>
        <p:grpSpPr>
          <a:xfrm>
            <a:off x="4142683" y="4870174"/>
            <a:ext cx="858633" cy="1371600"/>
            <a:chOff x="3782942" y="4870174"/>
            <a:chExt cx="858633" cy="1371600"/>
          </a:xfrm>
        </p:grpSpPr>
        <p:sp>
          <p:nvSpPr>
            <p:cNvPr id="6" name="Right Arrow 5"/>
            <p:cNvSpPr/>
            <p:nvPr/>
          </p:nvSpPr>
          <p:spPr>
            <a:xfrm rot="16200000">
              <a:off x="3526459" y="5126657"/>
              <a:ext cx="1371600" cy="858633"/>
            </a:xfrm>
            <a:prstGeom prst="rightArrow">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rot="16200000">
              <a:off x="3764059" y="5403718"/>
              <a:ext cx="896399" cy="461665"/>
            </a:xfrm>
            <a:prstGeom prst="rect">
              <a:avLst/>
            </a:prstGeom>
            <a:noFill/>
          </p:spPr>
          <p:txBody>
            <a:bodyPr wrap="none" rtlCol="0">
              <a:spAutoFit/>
            </a:bodyPr>
            <a:lstStyle/>
            <a:p>
              <a:r>
                <a:rPr lang="en-CA" sz="2400" b="1" dirty="0" smtClean="0">
                  <a:solidFill>
                    <a:schemeClr val="bg1"/>
                  </a:solidFill>
                </a:rPr>
                <a:t>Data</a:t>
              </a:r>
              <a:endParaRPr lang="en-CA" sz="2400" b="1" dirty="0">
                <a:solidFill>
                  <a:schemeClr val="bg1"/>
                </a:solidFill>
              </a:endParaRPr>
            </a:p>
          </p:txBody>
        </p:sp>
      </p:grpSp>
      <p:grpSp>
        <p:nvGrpSpPr>
          <p:cNvPr id="9" name="Group 8"/>
          <p:cNvGrpSpPr/>
          <p:nvPr/>
        </p:nvGrpSpPr>
        <p:grpSpPr>
          <a:xfrm>
            <a:off x="5054619" y="4870174"/>
            <a:ext cx="858633" cy="1371600"/>
            <a:chOff x="3782942" y="4870174"/>
            <a:chExt cx="858633" cy="1371600"/>
          </a:xfrm>
        </p:grpSpPr>
        <p:sp>
          <p:nvSpPr>
            <p:cNvPr id="10" name="Right Arrow 9"/>
            <p:cNvSpPr/>
            <p:nvPr/>
          </p:nvSpPr>
          <p:spPr>
            <a:xfrm rot="16200000">
              <a:off x="3526459" y="5126657"/>
              <a:ext cx="1371600" cy="858633"/>
            </a:xfrm>
            <a:prstGeom prst="rightArrow">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rot="16200000">
              <a:off x="3764059" y="5403718"/>
              <a:ext cx="896399" cy="461665"/>
            </a:xfrm>
            <a:prstGeom prst="rect">
              <a:avLst/>
            </a:prstGeom>
            <a:noFill/>
          </p:spPr>
          <p:txBody>
            <a:bodyPr wrap="none" rtlCol="0">
              <a:spAutoFit/>
            </a:bodyPr>
            <a:lstStyle/>
            <a:p>
              <a:r>
                <a:rPr lang="en-CA" sz="2400" b="1" dirty="0" smtClean="0">
                  <a:solidFill>
                    <a:schemeClr val="bg1"/>
                  </a:solidFill>
                </a:rPr>
                <a:t>Data</a:t>
              </a:r>
              <a:endParaRPr lang="en-CA" sz="2400" b="1" dirty="0">
                <a:solidFill>
                  <a:schemeClr val="bg1"/>
                </a:solidFill>
              </a:endParaRPr>
            </a:p>
          </p:txBody>
        </p:sp>
      </p:grpSp>
      <p:grpSp>
        <p:nvGrpSpPr>
          <p:cNvPr id="12" name="Group 11"/>
          <p:cNvGrpSpPr/>
          <p:nvPr/>
        </p:nvGrpSpPr>
        <p:grpSpPr>
          <a:xfrm>
            <a:off x="5933131" y="4863550"/>
            <a:ext cx="858633" cy="1371600"/>
            <a:chOff x="3782942" y="4870174"/>
            <a:chExt cx="858633" cy="1371600"/>
          </a:xfrm>
        </p:grpSpPr>
        <p:sp>
          <p:nvSpPr>
            <p:cNvPr id="13" name="Right Arrow 12"/>
            <p:cNvSpPr/>
            <p:nvPr/>
          </p:nvSpPr>
          <p:spPr>
            <a:xfrm rot="16200000">
              <a:off x="3526459" y="5126657"/>
              <a:ext cx="1371600" cy="858633"/>
            </a:xfrm>
            <a:prstGeom prst="rightArrow">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p:cNvSpPr txBox="1"/>
            <p:nvPr/>
          </p:nvSpPr>
          <p:spPr>
            <a:xfrm rot="16200000">
              <a:off x="3764059" y="5403718"/>
              <a:ext cx="896399" cy="461665"/>
            </a:xfrm>
            <a:prstGeom prst="rect">
              <a:avLst/>
            </a:prstGeom>
            <a:noFill/>
          </p:spPr>
          <p:txBody>
            <a:bodyPr wrap="none" rtlCol="0">
              <a:spAutoFit/>
            </a:bodyPr>
            <a:lstStyle/>
            <a:p>
              <a:r>
                <a:rPr lang="en-CA" sz="2400" b="1" dirty="0" smtClean="0">
                  <a:solidFill>
                    <a:schemeClr val="bg1"/>
                  </a:solidFill>
                </a:rPr>
                <a:t>Data</a:t>
              </a:r>
              <a:endParaRPr lang="en-CA" sz="2400" b="1" dirty="0">
                <a:solidFill>
                  <a:schemeClr val="bg1"/>
                </a:solidFill>
              </a:endParaRPr>
            </a:p>
          </p:txBody>
        </p:sp>
      </p:grpSp>
      <p:grpSp>
        <p:nvGrpSpPr>
          <p:cNvPr id="15" name="Group 14"/>
          <p:cNvGrpSpPr/>
          <p:nvPr/>
        </p:nvGrpSpPr>
        <p:grpSpPr>
          <a:xfrm>
            <a:off x="3257546" y="4870174"/>
            <a:ext cx="858633" cy="1371600"/>
            <a:chOff x="3782942" y="4870174"/>
            <a:chExt cx="858633" cy="1371600"/>
          </a:xfrm>
        </p:grpSpPr>
        <p:sp>
          <p:nvSpPr>
            <p:cNvPr id="16" name="Right Arrow 15"/>
            <p:cNvSpPr/>
            <p:nvPr/>
          </p:nvSpPr>
          <p:spPr>
            <a:xfrm rot="16200000">
              <a:off x="3526459" y="5126657"/>
              <a:ext cx="1371600" cy="858633"/>
            </a:xfrm>
            <a:prstGeom prst="rightArrow">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rot="16200000">
              <a:off x="3764059" y="5403718"/>
              <a:ext cx="896399" cy="461665"/>
            </a:xfrm>
            <a:prstGeom prst="rect">
              <a:avLst/>
            </a:prstGeom>
            <a:noFill/>
          </p:spPr>
          <p:txBody>
            <a:bodyPr wrap="none" rtlCol="0">
              <a:spAutoFit/>
            </a:bodyPr>
            <a:lstStyle/>
            <a:p>
              <a:r>
                <a:rPr lang="en-CA" sz="2400" b="1" dirty="0" smtClean="0">
                  <a:solidFill>
                    <a:schemeClr val="bg1"/>
                  </a:solidFill>
                </a:rPr>
                <a:t>Data</a:t>
              </a:r>
              <a:endParaRPr lang="en-CA" sz="2400" b="1" dirty="0">
                <a:solidFill>
                  <a:schemeClr val="bg1"/>
                </a:solidFill>
              </a:endParaRPr>
            </a:p>
          </p:txBody>
        </p:sp>
      </p:grpSp>
      <p:grpSp>
        <p:nvGrpSpPr>
          <p:cNvPr id="18" name="Group 17"/>
          <p:cNvGrpSpPr/>
          <p:nvPr/>
        </p:nvGrpSpPr>
        <p:grpSpPr>
          <a:xfrm>
            <a:off x="2398913" y="4863549"/>
            <a:ext cx="858633" cy="1371600"/>
            <a:chOff x="3782942" y="4870174"/>
            <a:chExt cx="858633" cy="1371600"/>
          </a:xfrm>
        </p:grpSpPr>
        <p:sp>
          <p:nvSpPr>
            <p:cNvPr id="19" name="Right Arrow 18"/>
            <p:cNvSpPr/>
            <p:nvPr/>
          </p:nvSpPr>
          <p:spPr>
            <a:xfrm rot="16200000">
              <a:off x="3526459" y="5126657"/>
              <a:ext cx="1371600" cy="858633"/>
            </a:xfrm>
            <a:prstGeom prst="rightArrow">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p:cNvSpPr txBox="1"/>
            <p:nvPr/>
          </p:nvSpPr>
          <p:spPr>
            <a:xfrm rot="16200000">
              <a:off x="3764059" y="5403718"/>
              <a:ext cx="896399" cy="461665"/>
            </a:xfrm>
            <a:prstGeom prst="rect">
              <a:avLst/>
            </a:prstGeom>
            <a:noFill/>
          </p:spPr>
          <p:txBody>
            <a:bodyPr wrap="none" rtlCol="0">
              <a:spAutoFit/>
            </a:bodyPr>
            <a:lstStyle/>
            <a:p>
              <a:r>
                <a:rPr lang="en-CA" sz="2400" b="1" dirty="0" smtClean="0">
                  <a:solidFill>
                    <a:schemeClr val="bg1"/>
                  </a:solidFill>
                </a:rPr>
                <a:t>Data</a:t>
              </a:r>
              <a:endParaRPr lang="en-CA" sz="2400" b="1" dirty="0">
                <a:solidFill>
                  <a:schemeClr val="bg1"/>
                </a:solidFill>
              </a:endParaRPr>
            </a:p>
          </p:txBody>
        </p:sp>
      </p:grpSp>
      <p:grpSp>
        <p:nvGrpSpPr>
          <p:cNvPr id="21" name="Group 20"/>
          <p:cNvGrpSpPr/>
          <p:nvPr/>
        </p:nvGrpSpPr>
        <p:grpSpPr>
          <a:xfrm>
            <a:off x="1540280" y="4863548"/>
            <a:ext cx="858633" cy="1371600"/>
            <a:chOff x="3782942" y="4870174"/>
            <a:chExt cx="858633" cy="1371600"/>
          </a:xfrm>
        </p:grpSpPr>
        <p:sp>
          <p:nvSpPr>
            <p:cNvPr id="22" name="Right Arrow 21"/>
            <p:cNvSpPr/>
            <p:nvPr/>
          </p:nvSpPr>
          <p:spPr>
            <a:xfrm rot="16200000">
              <a:off x="3526459" y="5126657"/>
              <a:ext cx="1371600" cy="858633"/>
            </a:xfrm>
            <a:prstGeom prst="rightArrow">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TextBox 22"/>
            <p:cNvSpPr txBox="1"/>
            <p:nvPr/>
          </p:nvSpPr>
          <p:spPr>
            <a:xfrm rot="16200000">
              <a:off x="3764059" y="5403718"/>
              <a:ext cx="896399" cy="461665"/>
            </a:xfrm>
            <a:prstGeom prst="rect">
              <a:avLst/>
            </a:prstGeom>
            <a:noFill/>
          </p:spPr>
          <p:txBody>
            <a:bodyPr wrap="none" rtlCol="0">
              <a:spAutoFit/>
            </a:bodyPr>
            <a:lstStyle/>
            <a:p>
              <a:r>
                <a:rPr lang="en-CA" sz="2400" b="1" dirty="0" smtClean="0">
                  <a:solidFill>
                    <a:schemeClr val="bg1"/>
                  </a:solidFill>
                </a:rPr>
                <a:t>Data</a:t>
              </a:r>
              <a:endParaRPr lang="en-CA" sz="2400" b="1" dirty="0">
                <a:solidFill>
                  <a:schemeClr val="bg1"/>
                </a:solidFill>
              </a:endParaRPr>
            </a:p>
          </p:txBody>
        </p:sp>
      </p:grpSp>
      <p:grpSp>
        <p:nvGrpSpPr>
          <p:cNvPr id="24" name="Group 23"/>
          <p:cNvGrpSpPr/>
          <p:nvPr/>
        </p:nvGrpSpPr>
        <p:grpSpPr>
          <a:xfrm>
            <a:off x="6791765" y="4870174"/>
            <a:ext cx="858633" cy="1371600"/>
            <a:chOff x="3782942" y="4870174"/>
            <a:chExt cx="858633" cy="1371600"/>
          </a:xfrm>
        </p:grpSpPr>
        <p:sp>
          <p:nvSpPr>
            <p:cNvPr id="25" name="Right Arrow 24"/>
            <p:cNvSpPr/>
            <p:nvPr/>
          </p:nvSpPr>
          <p:spPr>
            <a:xfrm rot="16200000">
              <a:off x="3526459" y="5126657"/>
              <a:ext cx="1371600" cy="858633"/>
            </a:xfrm>
            <a:prstGeom prst="rightArrow">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TextBox 25"/>
            <p:cNvSpPr txBox="1"/>
            <p:nvPr/>
          </p:nvSpPr>
          <p:spPr>
            <a:xfrm rot="16200000">
              <a:off x="3764059" y="5403718"/>
              <a:ext cx="896399" cy="461665"/>
            </a:xfrm>
            <a:prstGeom prst="rect">
              <a:avLst/>
            </a:prstGeom>
            <a:noFill/>
          </p:spPr>
          <p:txBody>
            <a:bodyPr wrap="none" rtlCol="0">
              <a:spAutoFit/>
            </a:bodyPr>
            <a:lstStyle/>
            <a:p>
              <a:r>
                <a:rPr lang="en-CA" sz="2400" b="1" dirty="0" smtClean="0">
                  <a:solidFill>
                    <a:schemeClr val="bg1"/>
                  </a:solidFill>
                </a:rPr>
                <a:t>Data</a:t>
              </a:r>
              <a:endParaRPr lang="en-CA" sz="2400" b="1" dirty="0">
                <a:solidFill>
                  <a:schemeClr val="bg1"/>
                </a:solidFill>
              </a:endParaRPr>
            </a:p>
          </p:txBody>
        </p:sp>
      </p:gr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Rectangle 24"/>
          <p:cNvSpPr/>
          <p:nvPr/>
        </p:nvSpPr>
        <p:spPr>
          <a:xfrm>
            <a:off x="395150" y="2787539"/>
            <a:ext cx="8378615" cy="3904972"/>
          </a:xfrm>
          <a:prstGeom prst="rect">
            <a:avLst/>
          </a:prstGeom>
          <a:solidFill>
            <a:srgbClr val="0095CB">
              <a:alpha val="5098"/>
            </a:srgbClr>
          </a:solid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p:nvSpPr>
        <p:spPr>
          <a:xfrm>
            <a:off x="762000" y="680540"/>
            <a:ext cx="7620000" cy="1815882"/>
          </a:xfrm>
          <a:prstGeom prst="rect">
            <a:avLst/>
          </a:prstGeom>
          <a:noFill/>
        </p:spPr>
        <p:txBody>
          <a:bodyPr wrap="square" rtlCol="0">
            <a:spAutoFit/>
          </a:bodyPr>
          <a:lstStyle/>
          <a:p>
            <a:pPr algn="ctr"/>
            <a:r>
              <a:rPr lang="en-US" sz="5600" dirty="0" smtClean="0"/>
              <a:t>The hard task </a:t>
            </a:r>
          </a:p>
          <a:p>
            <a:pPr algn="ctr"/>
            <a:r>
              <a:rPr lang="en-US" sz="5600" dirty="0" smtClean="0"/>
              <a:t>of sorting</a:t>
            </a:r>
            <a:endParaRPr lang="en-US" sz="5600" dirty="0"/>
          </a:p>
        </p:txBody>
      </p:sp>
      <p:sp>
        <p:nvSpPr>
          <p:cNvPr id="7" name="Oval 6"/>
          <p:cNvSpPr/>
          <p:nvPr/>
        </p:nvSpPr>
        <p:spPr>
          <a:xfrm>
            <a:off x="2272954" y="2787539"/>
            <a:ext cx="6507250" cy="3904972"/>
          </a:xfrm>
          <a:custGeom>
            <a:avLst/>
            <a:gdLst/>
            <a:ahLst/>
            <a:cxnLst/>
            <a:rect l="l" t="t" r="r" b="b"/>
            <a:pathLst>
              <a:path w="6507250" h="3904972">
                <a:moveTo>
                  <a:pt x="301731" y="0"/>
                </a:moveTo>
                <a:lnTo>
                  <a:pt x="6507250" y="0"/>
                </a:lnTo>
                <a:lnTo>
                  <a:pt x="6507250" y="3904972"/>
                </a:lnTo>
                <a:lnTo>
                  <a:pt x="312944" y="3904972"/>
                </a:lnTo>
                <a:cubicBezTo>
                  <a:pt x="109304" y="3285421"/>
                  <a:pt x="0" y="2623434"/>
                  <a:pt x="0" y="1935917"/>
                </a:cubicBezTo>
                <a:cubicBezTo>
                  <a:pt x="0" y="1260692"/>
                  <a:pt x="105430" y="610091"/>
                  <a:pt x="301731" y="0"/>
                </a:cubicBezTo>
                <a:close/>
              </a:path>
            </a:pathLst>
          </a:custGeom>
          <a:solidFill>
            <a:schemeClr val="accent4">
              <a:alpha val="25098"/>
            </a:schemeClr>
          </a:solid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p:cNvSpPr/>
          <p:nvPr/>
        </p:nvSpPr>
        <p:spPr>
          <a:xfrm>
            <a:off x="4747455" y="2788090"/>
            <a:ext cx="4026311" cy="3907136"/>
          </a:xfrm>
          <a:custGeom>
            <a:avLst/>
            <a:gdLst/>
            <a:ahLst/>
            <a:cxnLst/>
            <a:rect l="l" t="t" r="r" b="b"/>
            <a:pathLst>
              <a:path w="4026311" h="3907136">
                <a:moveTo>
                  <a:pt x="518765" y="0"/>
                </a:moveTo>
                <a:lnTo>
                  <a:pt x="4026311" y="0"/>
                </a:lnTo>
                <a:lnTo>
                  <a:pt x="4026311" y="3907136"/>
                </a:lnTo>
                <a:lnTo>
                  <a:pt x="539694" y="3907136"/>
                </a:lnTo>
                <a:cubicBezTo>
                  <a:pt x="196581" y="3329883"/>
                  <a:pt x="0" y="2655583"/>
                  <a:pt x="0" y="1935369"/>
                </a:cubicBezTo>
                <a:cubicBezTo>
                  <a:pt x="0" y="1230165"/>
                  <a:pt x="188473" y="568980"/>
                  <a:pt x="518765" y="0"/>
                </a:cubicBezTo>
                <a:close/>
              </a:path>
            </a:pathLst>
          </a:custGeom>
          <a:solidFill>
            <a:schemeClr val="accent4">
              <a:alpha val="50196"/>
            </a:schemeClr>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Oval 4"/>
          <p:cNvSpPr/>
          <p:nvPr/>
        </p:nvSpPr>
        <p:spPr>
          <a:xfrm>
            <a:off x="6786766" y="2889690"/>
            <a:ext cx="1992806" cy="3667536"/>
          </a:xfrm>
          <a:custGeom>
            <a:avLst/>
            <a:gdLst/>
            <a:ahLst/>
            <a:cxnLst/>
            <a:rect l="l" t="t" r="r" b="b"/>
            <a:pathLst>
              <a:path w="1992806" h="3667536">
                <a:moveTo>
                  <a:pt x="1833768" y="0"/>
                </a:moveTo>
                <a:lnTo>
                  <a:pt x="1992806" y="9396"/>
                </a:lnTo>
                <a:lnTo>
                  <a:pt x="1992806" y="3658140"/>
                </a:lnTo>
                <a:cubicBezTo>
                  <a:pt x="1940545" y="3665232"/>
                  <a:pt x="1887426" y="3667536"/>
                  <a:pt x="1833768" y="3667536"/>
                </a:cubicBezTo>
                <a:cubicBezTo>
                  <a:pt x="821006" y="3667536"/>
                  <a:pt x="0" y="2846530"/>
                  <a:pt x="0" y="1833768"/>
                </a:cubicBezTo>
                <a:cubicBezTo>
                  <a:pt x="0" y="821006"/>
                  <a:pt x="821006" y="0"/>
                  <a:pt x="1833768" y="0"/>
                </a:cubicBezTo>
                <a:close/>
              </a:path>
            </a:pathLst>
          </a:custGeom>
          <a:solidFill>
            <a:schemeClr val="accent4">
              <a:alpha val="74902"/>
            </a:schemeClr>
          </a:solid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Oval 1"/>
          <p:cNvSpPr/>
          <p:nvPr/>
        </p:nvSpPr>
        <p:spPr>
          <a:xfrm>
            <a:off x="8103703" y="4206624"/>
            <a:ext cx="675869" cy="1033670"/>
          </a:xfrm>
          <a:custGeom>
            <a:avLst/>
            <a:gdLst/>
            <a:ahLst/>
            <a:cxnLst/>
            <a:rect l="l" t="t" r="r" b="b"/>
            <a:pathLst>
              <a:path w="675869" h="1033670">
                <a:moveTo>
                  <a:pt x="516835" y="0"/>
                </a:moveTo>
                <a:cubicBezTo>
                  <a:pt x="572606" y="0"/>
                  <a:pt x="626313" y="8834"/>
                  <a:pt x="675869" y="27534"/>
                </a:cubicBezTo>
                <a:lnTo>
                  <a:pt x="675869" y="1006136"/>
                </a:lnTo>
                <a:cubicBezTo>
                  <a:pt x="626313" y="1024837"/>
                  <a:pt x="572606" y="1033670"/>
                  <a:pt x="516835" y="1033670"/>
                </a:cubicBezTo>
                <a:cubicBezTo>
                  <a:pt x="231395" y="1033670"/>
                  <a:pt x="0" y="802275"/>
                  <a:pt x="0" y="516835"/>
                </a:cubicBezTo>
                <a:cubicBezTo>
                  <a:pt x="0" y="231395"/>
                  <a:pt x="231395" y="0"/>
                  <a:pt x="516835" y="0"/>
                </a:cubicBezTo>
                <a:close/>
              </a:path>
            </a:pathLst>
          </a:custGeom>
          <a:solidFill>
            <a:schemeClr val="accent4">
              <a:lumMod val="75000"/>
            </a:schemeClr>
          </a:solid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TextBox 25"/>
          <p:cNvSpPr txBox="1"/>
          <p:nvPr/>
        </p:nvSpPr>
        <p:spPr>
          <a:xfrm>
            <a:off x="8122754" y="4555875"/>
            <a:ext cx="811696" cy="338554"/>
          </a:xfrm>
          <a:prstGeom prst="rect">
            <a:avLst/>
          </a:prstGeom>
          <a:noFill/>
        </p:spPr>
        <p:txBody>
          <a:bodyPr wrap="square" rtlCol="0">
            <a:spAutoFit/>
          </a:bodyPr>
          <a:lstStyle/>
          <a:p>
            <a:r>
              <a:rPr lang="en-CA" sz="1600" dirty="0" smtClean="0">
                <a:solidFill>
                  <a:schemeClr val="bg1"/>
                </a:solidFill>
              </a:rPr>
              <a:t>Story</a:t>
            </a:r>
            <a:endParaRPr lang="en-CA" sz="1600" dirty="0">
              <a:solidFill>
                <a:schemeClr val="bg1"/>
              </a:solidFill>
            </a:endParaRPr>
          </a:p>
        </p:txBody>
      </p:sp>
      <p:sp>
        <p:nvSpPr>
          <p:cNvPr id="27" name="TextBox 26"/>
          <p:cNvSpPr txBox="1"/>
          <p:nvPr/>
        </p:nvSpPr>
        <p:spPr>
          <a:xfrm>
            <a:off x="7678805" y="3165909"/>
            <a:ext cx="1123950" cy="646331"/>
          </a:xfrm>
          <a:prstGeom prst="rect">
            <a:avLst/>
          </a:prstGeom>
          <a:noFill/>
        </p:spPr>
        <p:txBody>
          <a:bodyPr wrap="square" rtlCol="0">
            <a:spAutoFit/>
          </a:bodyPr>
          <a:lstStyle/>
          <a:p>
            <a:r>
              <a:rPr lang="en-CA" b="1" dirty="0" smtClean="0">
                <a:solidFill>
                  <a:schemeClr val="accent4">
                    <a:lumMod val="50000"/>
                  </a:schemeClr>
                </a:solidFill>
              </a:rPr>
              <a:t>Strongly Related</a:t>
            </a:r>
            <a:endParaRPr lang="en-CA" b="1" dirty="0">
              <a:solidFill>
                <a:schemeClr val="accent4">
                  <a:lumMod val="50000"/>
                </a:schemeClr>
              </a:solidFill>
            </a:endParaRPr>
          </a:p>
        </p:txBody>
      </p:sp>
      <p:sp>
        <p:nvSpPr>
          <p:cNvPr id="28" name="TextBox 27"/>
          <p:cNvSpPr txBox="1"/>
          <p:nvPr/>
        </p:nvSpPr>
        <p:spPr>
          <a:xfrm>
            <a:off x="5526579" y="3165909"/>
            <a:ext cx="1123950" cy="646331"/>
          </a:xfrm>
          <a:prstGeom prst="rect">
            <a:avLst/>
          </a:prstGeom>
          <a:noFill/>
        </p:spPr>
        <p:txBody>
          <a:bodyPr wrap="square" rtlCol="0">
            <a:spAutoFit/>
          </a:bodyPr>
          <a:lstStyle/>
          <a:p>
            <a:r>
              <a:rPr lang="en-CA" b="1" dirty="0" smtClean="0">
                <a:solidFill>
                  <a:schemeClr val="accent4">
                    <a:lumMod val="50000"/>
                  </a:schemeClr>
                </a:solidFill>
              </a:rPr>
              <a:t>Mostly Related</a:t>
            </a:r>
            <a:endParaRPr lang="en-CA" b="1" dirty="0">
              <a:solidFill>
                <a:schemeClr val="accent4">
                  <a:lumMod val="50000"/>
                </a:schemeClr>
              </a:solidFill>
            </a:endParaRPr>
          </a:p>
        </p:txBody>
      </p:sp>
      <p:sp>
        <p:nvSpPr>
          <p:cNvPr id="29" name="TextBox 28"/>
          <p:cNvSpPr txBox="1"/>
          <p:nvPr/>
        </p:nvSpPr>
        <p:spPr>
          <a:xfrm>
            <a:off x="2935353" y="3165908"/>
            <a:ext cx="1812101" cy="646331"/>
          </a:xfrm>
          <a:prstGeom prst="rect">
            <a:avLst/>
          </a:prstGeom>
          <a:noFill/>
        </p:spPr>
        <p:txBody>
          <a:bodyPr wrap="square" rtlCol="0">
            <a:spAutoFit/>
          </a:bodyPr>
          <a:lstStyle/>
          <a:p>
            <a:r>
              <a:rPr lang="en-CA" b="1" dirty="0" smtClean="0">
                <a:solidFill>
                  <a:schemeClr val="accent4">
                    <a:lumMod val="50000"/>
                  </a:schemeClr>
                </a:solidFill>
              </a:rPr>
              <a:t>Somewhat</a:t>
            </a:r>
          </a:p>
          <a:p>
            <a:r>
              <a:rPr lang="en-CA" b="1" dirty="0" smtClean="0">
                <a:solidFill>
                  <a:schemeClr val="accent4">
                    <a:lumMod val="50000"/>
                  </a:schemeClr>
                </a:solidFill>
              </a:rPr>
              <a:t>Related</a:t>
            </a:r>
            <a:endParaRPr lang="en-CA" b="1" dirty="0">
              <a:solidFill>
                <a:schemeClr val="accent4">
                  <a:lumMod val="50000"/>
                </a:schemeClr>
              </a:solidFill>
            </a:endParaRPr>
          </a:p>
        </p:txBody>
      </p:sp>
      <p:sp>
        <p:nvSpPr>
          <p:cNvPr id="30" name="TextBox 29"/>
          <p:cNvSpPr txBox="1"/>
          <p:nvPr/>
        </p:nvSpPr>
        <p:spPr>
          <a:xfrm>
            <a:off x="762000" y="3165909"/>
            <a:ext cx="1123950" cy="646331"/>
          </a:xfrm>
          <a:prstGeom prst="rect">
            <a:avLst/>
          </a:prstGeom>
          <a:noFill/>
        </p:spPr>
        <p:txBody>
          <a:bodyPr wrap="square" rtlCol="0">
            <a:spAutoFit/>
          </a:bodyPr>
          <a:lstStyle/>
          <a:p>
            <a:r>
              <a:rPr lang="en-CA" b="1" dirty="0" err="1" smtClean="0">
                <a:solidFill>
                  <a:schemeClr val="accent4">
                    <a:lumMod val="50000"/>
                  </a:schemeClr>
                </a:solidFill>
              </a:rPr>
              <a:t>SlightlyRelated</a:t>
            </a:r>
            <a:endParaRPr lang="en-CA" b="1" dirty="0">
              <a:solidFill>
                <a:schemeClr val="accent4">
                  <a:lumMod val="50000"/>
                </a:schemeClr>
              </a:solidFill>
            </a:endParaRPr>
          </a:p>
        </p:txBody>
      </p:sp>
      <p:grpSp>
        <p:nvGrpSpPr>
          <p:cNvPr id="35" name="Group 34"/>
          <p:cNvGrpSpPr/>
          <p:nvPr/>
        </p:nvGrpSpPr>
        <p:grpSpPr>
          <a:xfrm>
            <a:off x="7337560" y="4284829"/>
            <a:ext cx="609600" cy="609600"/>
            <a:chOff x="-4286250" y="1352550"/>
            <a:chExt cx="609600" cy="609600"/>
          </a:xfrm>
        </p:grpSpPr>
        <p:sp>
          <p:nvSpPr>
            <p:cNvPr id="33" name="Rounded Rectangle 32"/>
            <p:cNvSpPr/>
            <p:nvPr/>
          </p:nvSpPr>
          <p:spPr>
            <a:xfrm>
              <a:off x="-4286250" y="1352550"/>
              <a:ext cx="609600" cy="609600"/>
            </a:xfrm>
            <a:prstGeom prst="roundRect">
              <a:avLst/>
            </a:prstGeom>
            <a:solidFill>
              <a:schemeClr val="accent3">
                <a:lumMod val="60000"/>
                <a:lumOff val="4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TextBox 33"/>
            <p:cNvSpPr txBox="1"/>
            <p:nvPr/>
          </p:nvSpPr>
          <p:spPr>
            <a:xfrm>
              <a:off x="-4286250" y="1504950"/>
              <a:ext cx="609600" cy="307777"/>
            </a:xfrm>
            <a:prstGeom prst="rect">
              <a:avLst/>
            </a:prstGeom>
            <a:noFill/>
          </p:spPr>
          <p:txBody>
            <a:bodyPr wrap="square" rtlCol="0">
              <a:spAutoFit/>
            </a:bodyPr>
            <a:lstStyle/>
            <a:p>
              <a:r>
                <a:rPr lang="en-CA" sz="1400" b="1" dirty="0" smtClean="0"/>
                <a:t>Data</a:t>
              </a:r>
              <a:endParaRPr lang="en-CA" sz="1400" b="1" dirty="0"/>
            </a:p>
          </p:txBody>
        </p:sp>
      </p:grpSp>
      <p:grpSp>
        <p:nvGrpSpPr>
          <p:cNvPr id="36" name="Group 35"/>
          <p:cNvGrpSpPr/>
          <p:nvPr/>
        </p:nvGrpSpPr>
        <p:grpSpPr>
          <a:xfrm>
            <a:off x="6549904" y="5917137"/>
            <a:ext cx="609600" cy="609600"/>
            <a:chOff x="-4286250" y="1352550"/>
            <a:chExt cx="609600" cy="609600"/>
          </a:xfrm>
        </p:grpSpPr>
        <p:sp>
          <p:nvSpPr>
            <p:cNvPr id="37" name="Rounded Rectangle 36"/>
            <p:cNvSpPr/>
            <p:nvPr/>
          </p:nvSpPr>
          <p:spPr>
            <a:xfrm>
              <a:off x="-4286250" y="1352550"/>
              <a:ext cx="609600" cy="609600"/>
            </a:xfrm>
            <a:prstGeom prst="roundRect">
              <a:avLst/>
            </a:prstGeom>
            <a:solidFill>
              <a:schemeClr val="accent3">
                <a:lumMod val="60000"/>
                <a:lumOff val="4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TextBox 37"/>
            <p:cNvSpPr txBox="1"/>
            <p:nvPr/>
          </p:nvSpPr>
          <p:spPr>
            <a:xfrm>
              <a:off x="-4286250" y="1504950"/>
              <a:ext cx="609600" cy="307777"/>
            </a:xfrm>
            <a:prstGeom prst="rect">
              <a:avLst/>
            </a:prstGeom>
            <a:noFill/>
          </p:spPr>
          <p:txBody>
            <a:bodyPr wrap="square" rtlCol="0">
              <a:spAutoFit/>
            </a:bodyPr>
            <a:lstStyle/>
            <a:p>
              <a:r>
                <a:rPr lang="en-CA" sz="1400" b="1" dirty="0" smtClean="0"/>
                <a:t>Data</a:t>
              </a:r>
              <a:endParaRPr lang="en-CA" sz="1400" b="1" dirty="0"/>
            </a:p>
          </p:txBody>
        </p:sp>
      </p:grpSp>
      <p:grpSp>
        <p:nvGrpSpPr>
          <p:cNvPr id="39" name="Group 38"/>
          <p:cNvGrpSpPr/>
          <p:nvPr/>
        </p:nvGrpSpPr>
        <p:grpSpPr>
          <a:xfrm>
            <a:off x="4630011" y="4608679"/>
            <a:ext cx="609600" cy="609600"/>
            <a:chOff x="-4286250" y="1352550"/>
            <a:chExt cx="609600" cy="609600"/>
          </a:xfrm>
        </p:grpSpPr>
        <p:sp>
          <p:nvSpPr>
            <p:cNvPr id="40" name="Rounded Rectangle 39"/>
            <p:cNvSpPr/>
            <p:nvPr/>
          </p:nvSpPr>
          <p:spPr>
            <a:xfrm>
              <a:off x="-4286250" y="1352550"/>
              <a:ext cx="609600" cy="609600"/>
            </a:xfrm>
            <a:prstGeom prst="roundRect">
              <a:avLst/>
            </a:prstGeom>
            <a:solidFill>
              <a:schemeClr val="accent3">
                <a:lumMod val="60000"/>
                <a:lumOff val="4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TextBox 40"/>
            <p:cNvSpPr txBox="1"/>
            <p:nvPr/>
          </p:nvSpPr>
          <p:spPr>
            <a:xfrm>
              <a:off x="-4286250" y="1504950"/>
              <a:ext cx="609600" cy="307777"/>
            </a:xfrm>
            <a:prstGeom prst="rect">
              <a:avLst/>
            </a:prstGeom>
            <a:noFill/>
          </p:spPr>
          <p:txBody>
            <a:bodyPr wrap="square" rtlCol="0">
              <a:spAutoFit/>
            </a:bodyPr>
            <a:lstStyle/>
            <a:p>
              <a:r>
                <a:rPr lang="en-CA" sz="1400" b="1" dirty="0" smtClean="0"/>
                <a:t>Data</a:t>
              </a:r>
              <a:endParaRPr lang="en-CA" sz="1400" b="1" dirty="0"/>
            </a:p>
          </p:txBody>
        </p:sp>
      </p:grpSp>
      <p:grpSp>
        <p:nvGrpSpPr>
          <p:cNvPr id="42" name="Group 41"/>
          <p:cNvGrpSpPr/>
          <p:nvPr/>
        </p:nvGrpSpPr>
        <p:grpSpPr>
          <a:xfrm>
            <a:off x="4061094" y="5907056"/>
            <a:ext cx="609600" cy="609600"/>
            <a:chOff x="-4286250" y="1352550"/>
            <a:chExt cx="609600" cy="609600"/>
          </a:xfrm>
        </p:grpSpPr>
        <p:sp>
          <p:nvSpPr>
            <p:cNvPr id="43" name="Rounded Rectangle 42"/>
            <p:cNvSpPr/>
            <p:nvPr/>
          </p:nvSpPr>
          <p:spPr>
            <a:xfrm>
              <a:off x="-4286250" y="1352550"/>
              <a:ext cx="609600" cy="609600"/>
            </a:xfrm>
            <a:prstGeom prst="roundRect">
              <a:avLst/>
            </a:prstGeom>
            <a:solidFill>
              <a:schemeClr val="accent3">
                <a:lumMod val="60000"/>
                <a:lumOff val="4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TextBox 43"/>
            <p:cNvSpPr txBox="1"/>
            <p:nvPr/>
          </p:nvSpPr>
          <p:spPr>
            <a:xfrm>
              <a:off x="-4286250" y="1504950"/>
              <a:ext cx="609600" cy="307777"/>
            </a:xfrm>
            <a:prstGeom prst="rect">
              <a:avLst/>
            </a:prstGeom>
            <a:noFill/>
          </p:spPr>
          <p:txBody>
            <a:bodyPr wrap="square" rtlCol="0">
              <a:spAutoFit/>
            </a:bodyPr>
            <a:lstStyle/>
            <a:p>
              <a:r>
                <a:rPr lang="en-CA" sz="1400" b="1" dirty="0" smtClean="0"/>
                <a:t>Data</a:t>
              </a:r>
              <a:endParaRPr lang="en-CA" sz="1400" b="1" dirty="0"/>
            </a:p>
          </p:txBody>
        </p:sp>
      </p:grpSp>
      <p:grpSp>
        <p:nvGrpSpPr>
          <p:cNvPr id="45" name="Group 44"/>
          <p:cNvGrpSpPr/>
          <p:nvPr/>
        </p:nvGrpSpPr>
        <p:grpSpPr>
          <a:xfrm>
            <a:off x="3661043" y="4170648"/>
            <a:ext cx="609600" cy="609600"/>
            <a:chOff x="-4286250" y="1352550"/>
            <a:chExt cx="609600" cy="609600"/>
          </a:xfrm>
        </p:grpSpPr>
        <p:sp>
          <p:nvSpPr>
            <p:cNvPr id="46" name="Rounded Rectangle 45"/>
            <p:cNvSpPr/>
            <p:nvPr/>
          </p:nvSpPr>
          <p:spPr>
            <a:xfrm>
              <a:off x="-4286250" y="1352550"/>
              <a:ext cx="609600" cy="609600"/>
            </a:xfrm>
            <a:prstGeom prst="roundRect">
              <a:avLst/>
            </a:prstGeom>
            <a:solidFill>
              <a:schemeClr val="accent3">
                <a:lumMod val="60000"/>
                <a:lumOff val="4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TextBox 46"/>
            <p:cNvSpPr txBox="1"/>
            <p:nvPr/>
          </p:nvSpPr>
          <p:spPr>
            <a:xfrm>
              <a:off x="-4286250" y="1504950"/>
              <a:ext cx="609600" cy="307777"/>
            </a:xfrm>
            <a:prstGeom prst="rect">
              <a:avLst/>
            </a:prstGeom>
            <a:noFill/>
          </p:spPr>
          <p:txBody>
            <a:bodyPr wrap="square" rtlCol="0">
              <a:spAutoFit/>
            </a:bodyPr>
            <a:lstStyle/>
            <a:p>
              <a:r>
                <a:rPr lang="en-CA" sz="1400" b="1" dirty="0" smtClean="0"/>
                <a:t>Data</a:t>
              </a:r>
              <a:endParaRPr lang="en-CA" sz="1400" b="1" dirty="0"/>
            </a:p>
          </p:txBody>
        </p:sp>
      </p:grpSp>
      <p:grpSp>
        <p:nvGrpSpPr>
          <p:cNvPr id="48" name="Group 47"/>
          <p:cNvGrpSpPr/>
          <p:nvPr/>
        </p:nvGrpSpPr>
        <p:grpSpPr>
          <a:xfrm>
            <a:off x="2935354" y="5294479"/>
            <a:ext cx="609600" cy="609600"/>
            <a:chOff x="-4286250" y="1352550"/>
            <a:chExt cx="609600" cy="609600"/>
          </a:xfrm>
        </p:grpSpPr>
        <p:sp>
          <p:nvSpPr>
            <p:cNvPr id="49" name="Rounded Rectangle 48"/>
            <p:cNvSpPr/>
            <p:nvPr/>
          </p:nvSpPr>
          <p:spPr>
            <a:xfrm>
              <a:off x="-4286250" y="1352550"/>
              <a:ext cx="609600" cy="609600"/>
            </a:xfrm>
            <a:prstGeom prst="roundRect">
              <a:avLst/>
            </a:prstGeom>
            <a:solidFill>
              <a:schemeClr val="accent3">
                <a:lumMod val="60000"/>
                <a:lumOff val="4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TextBox 49"/>
            <p:cNvSpPr txBox="1"/>
            <p:nvPr/>
          </p:nvSpPr>
          <p:spPr>
            <a:xfrm>
              <a:off x="-4286250" y="1504950"/>
              <a:ext cx="609600" cy="307777"/>
            </a:xfrm>
            <a:prstGeom prst="rect">
              <a:avLst/>
            </a:prstGeom>
            <a:noFill/>
          </p:spPr>
          <p:txBody>
            <a:bodyPr wrap="square" rtlCol="0">
              <a:spAutoFit/>
            </a:bodyPr>
            <a:lstStyle/>
            <a:p>
              <a:r>
                <a:rPr lang="en-CA" sz="1400" b="1" dirty="0" smtClean="0"/>
                <a:t>Data</a:t>
              </a:r>
              <a:endParaRPr lang="en-CA" sz="1400" b="1" dirty="0"/>
            </a:p>
          </p:txBody>
        </p:sp>
      </p:grpSp>
      <p:grpSp>
        <p:nvGrpSpPr>
          <p:cNvPr id="51" name="Group 50"/>
          <p:cNvGrpSpPr/>
          <p:nvPr/>
        </p:nvGrpSpPr>
        <p:grpSpPr>
          <a:xfrm>
            <a:off x="1968154" y="4723458"/>
            <a:ext cx="609600" cy="609600"/>
            <a:chOff x="-4286250" y="1352550"/>
            <a:chExt cx="609600" cy="609600"/>
          </a:xfrm>
        </p:grpSpPr>
        <p:sp>
          <p:nvSpPr>
            <p:cNvPr id="52" name="Rounded Rectangle 51"/>
            <p:cNvSpPr/>
            <p:nvPr/>
          </p:nvSpPr>
          <p:spPr>
            <a:xfrm>
              <a:off x="-4286250" y="1352550"/>
              <a:ext cx="609600" cy="609600"/>
            </a:xfrm>
            <a:prstGeom prst="roundRect">
              <a:avLst/>
            </a:prstGeom>
            <a:solidFill>
              <a:schemeClr val="accent3">
                <a:lumMod val="60000"/>
                <a:lumOff val="4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TextBox 52"/>
            <p:cNvSpPr txBox="1"/>
            <p:nvPr/>
          </p:nvSpPr>
          <p:spPr>
            <a:xfrm>
              <a:off x="-4286250" y="1504950"/>
              <a:ext cx="609600" cy="307777"/>
            </a:xfrm>
            <a:prstGeom prst="rect">
              <a:avLst/>
            </a:prstGeom>
            <a:noFill/>
          </p:spPr>
          <p:txBody>
            <a:bodyPr wrap="square" rtlCol="0">
              <a:spAutoFit/>
            </a:bodyPr>
            <a:lstStyle/>
            <a:p>
              <a:r>
                <a:rPr lang="en-CA" sz="1400" b="1" dirty="0" smtClean="0"/>
                <a:t>Data</a:t>
              </a:r>
              <a:endParaRPr lang="en-CA" sz="1400" b="1" dirty="0"/>
            </a:p>
          </p:txBody>
        </p:sp>
      </p:grpSp>
      <p:grpSp>
        <p:nvGrpSpPr>
          <p:cNvPr id="54" name="Group 53"/>
          <p:cNvGrpSpPr/>
          <p:nvPr/>
        </p:nvGrpSpPr>
        <p:grpSpPr>
          <a:xfrm>
            <a:off x="1449455" y="5732748"/>
            <a:ext cx="609600" cy="609600"/>
            <a:chOff x="-4286250" y="1352550"/>
            <a:chExt cx="609600" cy="609600"/>
          </a:xfrm>
        </p:grpSpPr>
        <p:sp>
          <p:nvSpPr>
            <p:cNvPr id="55" name="Rounded Rectangle 54"/>
            <p:cNvSpPr/>
            <p:nvPr/>
          </p:nvSpPr>
          <p:spPr>
            <a:xfrm>
              <a:off x="-4286250" y="1352550"/>
              <a:ext cx="609600" cy="609600"/>
            </a:xfrm>
            <a:prstGeom prst="roundRect">
              <a:avLst/>
            </a:prstGeom>
            <a:solidFill>
              <a:schemeClr val="accent3">
                <a:lumMod val="60000"/>
                <a:lumOff val="4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TextBox 55"/>
            <p:cNvSpPr txBox="1"/>
            <p:nvPr/>
          </p:nvSpPr>
          <p:spPr>
            <a:xfrm>
              <a:off x="-4286250" y="1504950"/>
              <a:ext cx="609600" cy="307777"/>
            </a:xfrm>
            <a:prstGeom prst="rect">
              <a:avLst/>
            </a:prstGeom>
            <a:noFill/>
          </p:spPr>
          <p:txBody>
            <a:bodyPr wrap="square" rtlCol="0">
              <a:spAutoFit/>
            </a:bodyPr>
            <a:lstStyle/>
            <a:p>
              <a:r>
                <a:rPr lang="en-CA" sz="1400" b="1" dirty="0" smtClean="0"/>
                <a:t>Data</a:t>
              </a:r>
              <a:endParaRPr lang="en-CA" sz="1400" b="1" dirty="0"/>
            </a:p>
          </p:txBody>
        </p:sp>
      </p:grpSp>
      <p:grpSp>
        <p:nvGrpSpPr>
          <p:cNvPr id="57" name="Group 56"/>
          <p:cNvGrpSpPr/>
          <p:nvPr/>
        </p:nvGrpSpPr>
        <p:grpSpPr>
          <a:xfrm>
            <a:off x="704850" y="4516406"/>
            <a:ext cx="609600" cy="609600"/>
            <a:chOff x="-4286250" y="1352550"/>
            <a:chExt cx="609600" cy="609600"/>
          </a:xfrm>
        </p:grpSpPr>
        <p:sp>
          <p:nvSpPr>
            <p:cNvPr id="58" name="Rounded Rectangle 57"/>
            <p:cNvSpPr/>
            <p:nvPr/>
          </p:nvSpPr>
          <p:spPr>
            <a:xfrm>
              <a:off x="-4286250" y="1352550"/>
              <a:ext cx="609600" cy="609600"/>
            </a:xfrm>
            <a:prstGeom prst="roundRect">
              <a:avLst/>
            </a:prstGeom>
            <a:solidFill>
              <a:schemeClr val="accent3">
                <a:lumMod val="60000"/>
                <a:lumOff val="4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TextBox 58"/>
            <p:cNvSpPr txBox="1"/>
            <p:nvPr/>
          </p:nvSpPr>
          <p:spPr>
            <a:xfrm>
              <a:off x="-4286250" y="1504950"/>
              <a:ext cx="609600" cy="307777"/>
            </a:xfrm>
            <a:prstGeom prst="rect">
              <a:avLst/>
            </a:prstGeom>
            <a:noFill/>
          </p:spPr>
          <p:txBody>
            <a:bodyPr wrap="square" rtlCol="0">
              <a:spAutoFit/>
            </a:bodyPr>
            <a:lstStyle/>
            <a:p>
              <a:r>
                <a:rPr lang="en-CA" sz="1400" b="1" dirty="0" smtClean="0"/>
                <a:t>Data</a:t>
              </a:r>
              <a:endParaRPr lang="en-CA" sz="1400" b="1" dirty="0"/>
            </a:p>
          </p:txBody>
        </p:sp>
      </p:grpSp>
      <p:grpSp>
        <p:nvGrpSpPr>
          <p:cNvPr id="60" name="Group 59"/>
          <p:cNvGrpSpPr/>
          <p:nvPr/>
        </p:nvGrpSpPr>
        <p:grpSpPr>
          <a:xfrm>
            <a:off x="6994660" y="5127395"/>
            <a:ext cx="609600" cy="609600"/>
            <a:chOff x="-4286250" y="1352550"/>
            <a:chExt cx="609600" cy="609600"/>
          </a:xfrm>
        </p:grpSpPr>
        <p:sp>
          <p:nvSpPr>
            <p:cNvPr id="61" name="Rounded Rectangle 60"/>
            <p:cNvSpPr/>
            <p:nvPr/>
          </p:nvSpPr>
          <p:spPr>
            <a:xfrm>
              <a:off x="-4286250" y="1352550"/>
              <a:ext cx="609600" cy="609600"/>
            </a:xfrm>
            <a:prstGeom prst="roundRect">
              <a:avLst/>
            </a:prstGeom>
            <a:solidFill>
              <a:schemeClr val="accent3">
                <a:lumMod val="60000"/>
                <a:lumOff val="4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TextBox 61"/>
            <p:cNvSpPr txBox="1"/>
            <p:nvPr/>
          </p:nvSpPr>
          <p:spPr>
            <a:xfrm>
              <a:off x="-4286250" y="1504950"/>
              <a:ext cx="609600" cy="307777"/>
            </a:xfrm>
            <a:prstGeom prst="rect">
              <a:avLst/>
            </a:prstGeom>
            <a:noFill/>
          </p:spPr>
          <p:txBody>
            <a:bodyPr wrap="square" rtlCol="0">
              <a:spAutoFit/>
            </a:bodyPr>
            <a:lstStyle/>
            <a:p>
              <a:r>
                <a:rPr lang="en-CA" sz="1400" b="1" dirty="0" smtClean="0"/>
                <a:t>Data</a:t>
              </a:r>
              <a:endParaRPr lang="en-CA" sz="1400" b="1" dirty="0"/>
            </a:p>
          </p:txBody>
        </p:sp>
      </p:grpSp>
      <p:grpSp>
        <p:nvGrpSpPr>
          <p:cNvPr id="63" name="Group 62"/>
          <p:cNvGrpSpPr/>
          <p:nvPr/>
        </p:nvGrpSpPr>
        <p:grpSpPr>
          <a:xfrm>
            <a:off x="6104712" y="4913598"/>
            <a:ext cx="609600" cy="609600"/>
            <a:chOff x="-4286250" y="1352550"/>
            <a:chExt cx="609600" cy="609600"/>
          </a:xfrm>
        </p:grpSpPr>
        <p:sp>
          <p:nvSpPr>
            <p:cNvPr id="64" name="Rounded Rectangle 63"/>
            <p:cNvSpPr/>
            <p:nvPr/>
          </p:nvSpPr>
          <p:spPr>
            <a:xfrm>
              <a:off x="-4286250" y="1352550"/>
              <a:ext cx="609600" cy="609600"/>
            </a:xfrm>
            <a:prstGeom prst="roundRect">
              <a:avLst/>
            </a:prstGeom>
            <a:solidFill>
              <a:schemeClr val="accent3">
                <a:lumMod val="60000"/>
                <a:lumOff val="4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TextBox 64"/>
            <p:cNvSpPr txBox="1"/>
            <p:nvPr/>
          </p:nvSpPr>
          <p:spPr>
            <a:xfrm>
              <a:off x="-4286250" y="1504950"/>
              <a:ext cx="609600" cy="307777"/>
            </a:xfrm>
            <a:prstGeom prst="rect">
              <a:avLst/>
            </a:prstGeom>
            <a:noFill/>
          </p:spPr>
          <p:txBody>
            <a:bodyPr wrap="square" rtlCol="0">
              <a:spAutoFit/>
            </a:bodyPr>
            <a:lstStyle/>
            <a:p>
              <a:r>
                <a:rPr lang="en-CA" sz="1400" b="1" dirty="0" smtClean="0"/>
                <a:t>Data</a:t>
              </a:r>
              <a:endParaRPr lang="en-CA" sz="1400" b="1" dirty="0"/>
            </a:p>
          </p:txBody>
        </p:sp>
      </p:grpSp>
      <p:grpSp>
        <p:nvGrpSpPr>
          <p:cNvPr id="66" name="Group 65"/>
          <p:cNvGrpSpPr/>
          <p:nvPr/>
        </p:nvGrpSpPr>
        <p:grpSpPr>
          <a:xfrm>
            <a:off x="5631354" y="4128682"/>
            <a:ext cx="609600" cy="609600"/>
            <a:chOff x="-4286250" y="1352550"/>
            <a:chExt cx="609600" cy="609600"/>
          </a:xfrm>
        </p:grpSpPr>
        <p:sp>
          <p:nvSpPr>
            <p:cNvPr id="67" name="Rounded Rectangle 66"/>
            <p:cNvSpPr/>
            <p:nvPr/>
          </p:nvSpPr>
          <p:spPr>
            <a:xfrm>
              <a:off x="-4286250" y="1352550"/>
              <a:ext cx="609600" cy="609600"/>
            </a:xfrm>
            <a:prstGeom prst="roundRect">
              <a:avLst/>
            </a:prstGeom>
            <a:solidFill>
              <a:schemeClr val="accent3">
                <a:lumMod val="60000"/>
                <a:lumOff val="4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TextBox 67"/>
            <p:cNvSpPr txBox="1"/>
            <p:nvPr/>
          </p:nvSpPr>
          <p:spPr>
            <a:xfrm>
              <a:off x="-4286250" y="1504950"/>
              <a:ext cx="609600" cy="307777"/>
            </a:xfrm>
            <a:prstGeom prst="rect">
              <a:avLst/>
            </a:prstGeom>
            <a:noFill/>
          </p:spPr>
          <p:txBody>
            <a:bodyPr wrap="square" rtlCol="0">
              <a:spAutoFit/>
            </a:bodyPr>
            <a:lstStyle/>
            <a:p>
              <a:r>
                <a:rPr lang="en-CA" sz="1400" b="1" dirty="0" smtClean="0"/>
                <a:t>Data</a:t>
              </a:r>
              <a:endParaRPr lang="en-CA" sz="1400" b="1" dirty="0"/>
            </a:p>
          </p:txBody>
        </p:sp>
      </p:grpSp>
      <p:grpSp>
        <p:nvGrpSpPr>
          <p:cNvPr id="69" name="Group 68"/>
          <p:cNvGrpSpPr/>
          <p:nvPr/>
        </p:nvGrpSpPr>
        <p:grpSpPr>
          <a:xfrm>
            <a:off x="6522977" y="3980029"/>
            <a:ext cx="609600" cy="609600"/>
            <a:chOff x="-4286250" y="1352550"/>
            <a:chExt cx="609600" cy="609600"/>
          </a:xfrm>
        </p:grpSpPr>
        <p:sp>
          <p:nvSpPr>
            <p:cNvPr id="70" name="Rounded Rectangle 69"/>
            <p:cNvSpPr/>
            <p:nvPr/>
          </p:nvSpPr>
          <p:spPr>
            <a:xfrm>
              <a:off x="-4286250" y="1352550"/>
              <a:ext cx="609600" cy="609600"/>
            </a:xfrm>
            <a:prstGeom prst="roundRect">
              <a:avLst/>
            </a:prstGeom>
            <a:solidFill>
              <a:schemeClr val="accent3">
                <a:lumMod val="60000"/>
                <a:lumOff val="4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1" name="TextBox 70"/>
            <p:cNvSpPr txBox="1"/>
            <p:nvPr/>
          </p:nvSpPr>
          <p:spPr>
            <a:xfrm>
              <a:off x="-4286250" y="1504950"/>
              <a:ext cx="609600" cy="307777"/>
            </a:xfrm>
            <a:prstGeom prst="rect">
              <a:avLst/>
            </a:prstGeom>
            <a:noFill/>
          </p:spPr>
          <p:txBody>
            <a:bodyPr wrap="square" rtlCol="0">
              <a:spAutoFit/>
            </a:bodyPr>
            <a:lstStyle/>
            <a:p>
              <a:r>
                <a:rPr lang="en-CA" sz="1400" b="1" dirty="0" smtClean="0"/>
                <a:t>Data</a:t>
              </a:r>
              <a:endParaRPr lang="en-CA" sz="1400" b="1" dirty="0"/>
            </a:p>
          </p:txBody>
        </p:sp>
      </p:grpSp>
      <p:grpSp>
        <p:nvGrpSpPr>
          <p:cNvPr id="72" name="Group 71"/>
          <p:cNvGrpSpPr/>
          <p:nvPr/>
        </p:nvGrpSpPr>
        <p:grpSpPr>
          <a:xfrm>
            <a:off x="7985260" y="5449856"/>
            <a:ext cx="609600" cy="609600"/>
            <a:chOff x="-4286250" y="1352550"/>
            <a:chExt cx="609600" cy="609600"/>
          </a:xfrm>
        </p:grpSpPr>
        <p:sp>
          <p:nvSpPr>
            <p:cNvPr id="73" name="Rounded Rectangle 72"/>
            <p:cNvSpPr/>
            <p:nvPr/>
          </p:nvSpPr>
          <p:spPr>
            <a:xfrm>
              <a:off x="-4286250" y="1352550"/>
              <a:ext cx="609600" cy="609600"/>
            </a:xfrm>
            <a:prstGeom prst="roundRect">
              <a:avLst/>
            </a:prstGeom>
            <a:solidFill>
              <a:schemeClr val="accent3">
                <a:lumMod val="60000"/>
                <a:lumOff val="4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4" name="TextBox 73"/>
            <p:cNvSpPr txBox="1"/>
            <p:nvPr/>
          </p:nvSpPr>
          <p:spPr>
            <a:xfrm>
              <a:off x="-4286250" y="1504950"/>
              <a:ext cx="609600" cy="307777"/>
            </a:xfrm>
            <a:prstGeom prst="rect">
              <a:avLst/>
            </a:prstGeom>
            <a:noFill/>
          </p:spPr>
          <p:txBody>
            <a:bodyPr wrap="square" rtlCol="0">
              <a:spAutoFit/>
            </a:bodyPr>
            <a:lstStyle/>
            <a:p>
              <a:r>
                <a:rPr lang="en-CA" sz="1400" b="1" dirty="0" smtClean="0"/>
                <a:t>Data</a:t>
              </a:r>
              <a:endParaRPr lang="en-CA" sz="1400" b="1" dirty="0"/>
            </a:p>
          </p:txBody>
        </p:sp>
      </p:grpSp>
      <p:grpSp>
        <p:nvGrpSpPr>
          <p:cNvPr id="75" name="Group 74"/>
          <p:cNvGrpSpPr/>
          <p:nvPr/>
        </p:nvGrpSpPr>
        <p:grpSpPr>
          <a:xfrm>
            <a:off x="5478954" y="5754656"/>
            <a:ext cx="609600" cy="609600"/>
            <a:chOff x="-4286250" y="1352550"/>
            <a:chExt cx="609600" cy="609600"/>
          </a:xfrm>
        </p:grpSpPr>
        <p:sp>
          <p:nvSpPr>
            <p:cNvPr id="76" name="Rounded Rectangle 75"/>
            <p:cNvSpPr/>
            <p:nvPr/>
          </p:nvSpPr>
          <p:spPr>
            <a:xfrm>
              <a:off x="-4286250" y="1352550"/>
              <a:ext cx="609600" cy="609600"/>
            </a:xfrm>
            <a:prstGeom prst="roundRect">
              <a:avLst/>
            </a:prstGeom>
            <a:solidFill>
              <a:schemeClr val="accent3">
                <a:lumMod val="60000"/>
                <a:lumOff val="4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7" name="TextBox 76"/>
            <p:cNvSpPr txBox="1"/>
            <p:nvPr/>
          </p:nvSpPr>
          <p:spPr>
            <a:xfrm>
              <a:off x="-4286250" y="1504950"/>
              <a:ext cx="609600" cy="307777"/>
            </a:xfrm>
            <a:prstGeom prst="rect">
              <a:avLst/>
            </a:prstGeom>
            <a:noFill/>
          </p:spPr>
          <p:txBody>
            <a:bodyPr wrap="square" rtlCol="0">
              <a:spAutoFit/>
            </a:bodyPr>
            <a:lstStyle/>
            <a:p>
              <a:r>
                <a:rPr lang="en-CA" sz="1400" b="1" dirty="0" smtClean="0"/>
                <a:t>Data</a:t>
              </a:r>
              <a:endParaRPr lang="en-CA" sz="1400" b="1" dirty="0"/>
            </a:p>
          </p:txBody>
        </p:sp>
      </p:grpSp>
    </p:spTree>
    <p:custDataLst>
      <p:tags r:id="rId1"/>
    </p:custData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ounded Rectangle 5"/>
          <p:cNvSpPr/>
          <p:nvPr/>
        </p:nvSpPr>
        <p:spPr>
          <a:xfrm>
            <a:off x="4379495" y="288757"/>
            <a:ext cx="4451684" cy="6288505"/>
          </a:xfrm>
          <a:prstGeom prst="round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bg2"/>
              </a:solidFill>
            </a:endParaRPr>
          </a:p>
        </p:txBody>
      </p:sp>
      <p:sp>
        <p:nvSpPr>
          <p:cNvPr id="5" name="Title 1"/>
          <p:cNvSpPr txBox="1">
            <a:spLocks/>
          </p:cNvSpPr>
          <p:nvPr/>
        </p:nvSpPr>
        <p:spPr>
          <a:xfrm>
            <a:off x="457200" y="465219"/>
            <a:ext cx="4098758"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7900" b="1" dirty="0" smtClean="0">
                <a:solidFill>
                  <a:schemeClr val="bg1"/>
                </a:solidFill>
              </a:rPr>
              <a:t>Poll!</a:t>
            </a:r>
            <a:endParaRPr lang="en-US" sz="7900" b="1" dirty="0">
              <a:solidFill>
                <a:schemeClr val="bg1"/>
              </a:solidFill>
            </a:endParaRPr>
          </a:p>
        </p:txBody>
      </p:sp>
      <p:sp>
        <p:nvSpPr>
          <p:cNvPr id="8" name="Subtitle 2"/>
          <p:cNvSpPr txBox="1">
            <a:spLocks/>
          </p:cNvSpPr>
          <p:nvPr/>
        </p:nvSpPr>
        <p:spPr>
          <a:xfrm>
            <a:off x="457200" y="1935244"/>
            <a:ext cx="3801979" cy="30431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400" dirty="0" smtClean="0">
                <a:solidFill>
                  <a:schemeClr val="accent6">
                    <a:lumMod val="60000"/>
                    <a:lumOff val="40000"/>
                  </a:schemeClr>
                </a:solidFill>
              </a:rPr>
              <a:t>What’s </a:t>
            </a:r>
            <a:r>
              <a:rPr lang="en-US" sz="4400" dirty="0" smtClean="0">
                <a:solidFill>
                  <a:schemeClr val="bg1"/>
                </a:solidFill>
              </a:rPr>
              <a:t>your</a:t>
            </a:r>
            <a:r>
              <a:rPr lang="en-US" sz="4400" dirty="0" smtClean="0">
                <a:solidFill>
                  <a:schemeClr val="accent6">
                    <a:lumMod val="60000"/>
                    <a:lumOff val="40000"/>
                  </a:schemeClr>
                </a:solidFill>
              </a:rPr>
              <a:t> experience with infographics?</a:t>
            </a:r>
            <a:endParaRPr lang="en-US" sz="4400" dirty="0">
              <a:solidFill>
                <a:schemeClr val="accent6">
                  <a:lumMod val="60000"/>
                  <a:lumOff val="40000"/>
                </a:schemeClr>
              </a:solidFill>
            </a:endParaRPr>
          </a:p>
        </p:txBody>
      </p:sp>
      <p:sp>
        <p:nvSpPr>
          <p:cNvPr id="2" name="Rectangle 1"/>
          <p:cNvSpPr/>
          <p:nvPr/>
        </p:nvSpPr>
        <p:spPr>
          <a:xfrm>
            <a:off x="5229725" y="694527"/>
            <a:ext cx="3465096" cy="5601533"/>
          </a:xfrm>
          <a:prstGeom prst="rect">
            <a:avLst/>
          </a:prstGeom>
        </p:spPr>
        <p:txBody>
          <a:bodyPr wrap="square">
            <a:spAutoFit/>
          </a:bodyPr>
          <a:lstStyle/>
          <a:p>
            <a:pPr>
              <a:spcAft>
                <a:spcPts val="3000"/>
              </a:spcAft>
            </a:pPr>
            <a:r>
              <a:rPr lang="en-US" sz="2800" dirty="0"/>
              <a:t>I don’t know much about them beyond the </a:t>
            </a:r>
            <a:r>
              <a:rPr lang="en-US" sz="2800" dirty="0" smtClean="0"/>
              <a:t>name</a:t>
            </a:r>
            <a:endParaRPr lang="en-US" sz="2800" dirty="0"/>
          </a:p>
          <a:p>
            <a:pPr>
              <a:spcAft>
                <a:spcPts val="3000"/>
              </a:spcAft>
            </a:pPr>
            <a:r>
              <a:rPr lang="en-US" sz="2800" dirty="0" smtClean="0"/>
              <a:t>I’ve get the gist of how they work but aren’t sure how to make them myself</a:t>
            </a:r>
            <a:endParaRPr lang="en-US" sz="2800" dirty="0"/>
          </a:p>
          <a:p>
            <a:pPr>
              <a:spcAft>
                <a:spcPts val="3000"/>
              </a:spcAft>
            </a:pPr>
            <a:r>
              <a:rPr lang="en-US" sz="2800" dirty="0" smtClean="0"/>
              <a:t>I’ve </a:t>
            </a:r>
            <a:r>
              <a:rPr lang="en-US" sz="2800" dirty="0"/>
              <a:t>created my own </a:t>
            </a:r>
            <a:r>
              <a:rPr lang="en-US" sz="2800" dirty="0" smtClean="0"/>
              <a:t>infographics and want tips for refining them</a:t>
            </a:r>
            <a:endParaRPr lang="en-US" sz="2800" dirty="0"/>
          </a:p>
        </p:txBody>
      </p:sp>
      <p:sp>
        <p:nvSpPr>
          <p:cNvPr id="9" name="Title 1"/>
          <p:cNvSpPr txBox="1">
            <a:spLocks/>
          </p:cNvSpPr>
          <p:nvPr/>
        </p:nvSpPr>
        <p:spPr>
          <a:xfrm>
            <a:off x="4455694" y="2216105"/>
            <a:ext cx="874295" cy="12407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900" b="1" smtClean="0">
                <a:solidFill>
                  <a:srgbClr val="A692C4"/>
                </a:solidFill>
              </a:rPr>
              <a:t>2</a:t>
            </a:r>
            <a:endParaRPr lang="en-US" sz="7900" b="1" dirty="0">
              <a:solidFill>
                <a:srgbClr val="A692C4"/>
              </a:solidFill>
            </a:endParaRPr>
          </a:p>
        </p:txBody>
      </p:sp>
      <p:sp>
        <p:nvSpPr>
          <p:cNvPr id="10" name="Title 1"/>
          <p:cNvSpPr txBox="1">
            <a:spLocks/>
          </p:cNvSpPr>
          <p:nvPr/>
        </p:nvSpPr>
        <p:spPr>
          <a:xfrm>
            <a:off x="4455694" y="550336"/>
            <a:ext cx="874295" cy="12407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900" b="1" dirty="0" smtClean="0">
                <a:solidFill>
                  <a:srgbClr val="A692C4"/>
                </a:solidFill>
              </a:rPr>
              <a:t>1</a:t>
            </a:r>
            <a:endParaRPr lang="en-US" sz="7900" b="1" dirty="0">
              <a:solidFill>
                <a:srgbClr val="A692C4"/>
              </a:solidFill>
            </a:endParaRPr>
          </a:p>
        </p:txBody>
      </p:sp>
      <p:sp>
        <p:nvSpPr>
          <p:cNvPr id="11" name="Title 1"/>
          <p:cNvSpPr txBox="1">
            <a:spLocks/>
          </p:cNvSpPr>
          <p:nvPr/>
        </p:nvSpPr>
        <p:spPr>
          <a:xfrm>
            <a:off x="4455694" y="4309915"/>
            <a:ext cx="874295" cy="12407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900" b="1" smtClean="0">
                <a:solidFill>
                  <a:srgbClr val="A692C4"/>
                </a:solidFill>
              </a:rPr>
              <a:t>3</a:t>
            </a:r>
            <a:endParaRPr lang="en-US" sz="7900" b="1" dirty="0">
              <a:solidFill>
                <a:srgbClr val="A692C4"/>
              </a:solidFill>
            </a:endParaRPr>
          </a:p>
        </p:txBody>
      </p:sp>
    </p:spTree>
    <p:custDataLst>
      <p:tags r:id="rId1"/>
    </p:custData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27" name="Group 26"/>
          <p:cNvGrpSpPr/>
          <p:nvPr/>
        </p:nvGrpSpPr>
        <p:grpSpPr>
          <a:xfrm>
            <a:off x="4152900" y="2248296"/>
            <a:ext cx="3143250" cy="4209373"/>
            <a:chOff x="4152900" y="2248296"/>
            <a:chExt cx="3143250" cy="4209373"/>
          </a:xfrm>
        </p:grpSpPr>
        <p:sp>
          <p:nvSpPr>
            <p:cNvPr id="2" name="Rounded Rectangle 1"/>
            <p:cNvSpPr/>
            <p:nvPr/>
          </p:nvSpPr>
          <p:spPr>
            <a:xfrm>
              <a:off x="4152900" y="2287369"/>
              <a:ext cx="3143250" cy="4170300"/>
            </a:xfrm>
            <a:prstGeom prst="roundRect">
              <a:avLst/>
            </a:prstGeom>
            <a:solidFill>
              <a:schemeClr val="tx2">
                <a:lumMod val="20000"/>
                <a:lumOff val="80000"/>
              </a:schemeClr>
            </a:solid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ound Same Side Corner Rectangle 23"/>
            <p:cNvSpPr/>
            <p:nvPr/>
          </p:nvSpPr>
          <p:spPr>
            <a:xfrm>
              <a:off x="4152900" y="2248296"/>
              <a:ext cx="3143250" cy="1183045"/>
            </a:xfrm>
            <a:prstGeom prst="round2SameRect">
              <a:avLst/>
            </a:prstGeom>
            <a:solidFill>
              <a:schemeClr val="tx2"/>
            </a:solid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TextBox 24"/>
            <p:cNvSpPr txBox="1"/>
            <p:nvPr/>
          </p:nvSpPr>
          <p:spPr>
            <a:xfrm>
              <a:off x="4419600" y="2438400"/>
              <a:ext cx="2609850" cy="830997"/>
            </a:xfrm>
            <a:prstGeom prst="rect">
              <a:avLst/>
            </a:prstGeom>
            <a:noFill/>
          </p:spPr>
          <p:txBody>
            <a:bodyPr wrap="square" rtlCol="0">
              <a:spAutoFit/>
            </a:bodyPr>
            <a:lstStyle/>
            <a:p>
              <a:pPr algn="ctr"/>
              <a:r>
                <a:rPr lang="en-CA" sz="4800" b="1" dirty="0" smtClean="0">
                  <a:solidFill>
                    <a:schemeClr val="bg2"/>
                  </a:solidFill>
                  <a:effectLst>
                    <a:outerShdw blurRad="38100" dist="38100" dir="2700000" algn="tl">
                      <a:srgbClr val="000000">
                        <a:alpha val="43137"/>
                      </a:srgbClr>
                    </a:outerShdw>
                  </a:effectLst>
                </a:rPr>
                <a:t>Topic</a:t>
              </a:r>
              <a:endParaRPr lang="en-CA" sz="4800" b="1" dirty="0">
                <a:solidFill>
                  <a:schemeClr val="bg2"/>
                </a:solidFill>
                <a:effectLst>
                  <a:outerShdw blurRad="38100" dist="38100" dir="2700000" algn="tl">
                    <a:srgbClr val="000000">
                      <a:alpha val="43137"/>
                    </a:srgbClr>
                  </a:outerShdw>
                </a:effectLst>
              </a:endParaRPr>
            </a:p>
          </p:txBody>
        </p:sp>
        <p:sp>
          <p:nvSpPr>
            <p:cNvPr id="26" name="TextBox 25"/>
            <p:cNvSpPr txBox="1"/>
            <p:nvPr/>
          </p:nvSpPr>
          <p:spPr>
            <a:xfrm>
              <a:off x="4419600" y="3676650"/>
              <a:ext cx="2609850" cy="2554545"/>
            </a:xfrm>
            <a:prstGeom prst="rect">
              <a:avLst/>
            </a:prstGeom>
            <a:noFill/>
          </p:spPr>
          <p:txBody>
            <a:bodyPr wrap="square" rtlCol="0">
              <a:spAutoFit/>
            </a:bodyPr>
            <a:lstStyle/>
            <a:p>
              <a:pPr algn="ctr"/>
              <a:r>
                <a:rPr lang="en-CA" sz="3200" dirty="0" smtClean="0"/>
                <a:t>“How conferences help you build your skills.”</a:t>
              </a:r>
              <a:endParaRPr lang="en-CA" sz="3200" dirty="0"/>
            </a:p>
          </p:txBody>
        </p:sp>
      </p:grpSp>
      <p:sp>
        <p:nvSpPr>
          <p:cNvPr id="3" name="TextBox 2"/>
          <p:cNvSpPr txBox="1"/>
          <p:nvPr/>
        </p:nvSpPr>
        <p:spPr>
          <a:xfrm>
            <a:off x="762000" y="680540"/>
            <a:ext cx="7620000" cy="954107"/>
          </a:xfrm>
          <a:prstGeom prst="rect">
            <a:avLst/>
          </a:prstGeom>
          <a:noFill/>
        </p:spPr>
        <p:txBody>
          <a:bodyPr wrap="square" rtlCol="0">
            <a:spAutoFit/>
          </a:bodyPr>
          <a:lstStyle/>
          <a:p>
            <a:pPr algn="ctr"/>
            <a:r>
              <a:rPr lang="en-US" sz="5600" dirty="0" smtClean="0"/>
              <a:t>Try it out for yourself</a:t>
            </a:r>
            <a:endParaRPr lang="en-US" sz="5600" dirty="0"/>
          </a:p>
        </p:txBody>
      </p:sp>
      <p:grpSp>
        <p:nvGrpSpPr>
          <p:cNvPr id="31" name="Group 30"/>
          <p:cNvGrpSpPr/>
          <p:nvPr/>
        </p:nvGrpSpPr>
        <p:grpSpPr>
          <a:xfrm>
            <a:off x="1828800" y="2373793"/>
            <a:ext cx="2228617" cy="4161714"/>
            <a:chOff x="2662623" y="3930871"/>
            <a:chExt cx="1394794" cy="2604635"/>
          </a:xfrm>
        </p:grpSpPr>
        <p:sp>
          <p:nvSpPr>
            <p:cNvPr id="6" name="Oval 5"/>
            <p:cNvSpPr/>
            <p:nvPr/>
          </p:nvSpPr>
          <p:spPr bwMode="auto">
            <a:xfrm>
              <a:off x="2670808" y="3930871"/>
              <a:ext cx="648399" cy="58498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7" name="Rounded Rectangle 6"/>
            <p:cNvSpPr/>
            <p:nvPr/>
          </p:nvSpPr>
          <p:spPr bwMode="auto">
            <a:xfrm rot="21130329">
              <a:off x="2730429" y="4581000"/>
              <a:ext cx="648399" cy="977253"/>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8" name="Rectangle 7"/>
            <p:cNvSpPr/>
            <p:nvPr/>
          </p:nvSpPr>
          <p:spPr bwMode="auto">
            <a:xfrm rot="297044">
              <a:off x="2750579" y="5427953"/>
              <a:ext cx="243150" cy="1021128"/>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9" name="Rectangle 8"/>
            <p:cNvSpPr/>
            <p:nvPr/>
          </p:nvSpPr>
          <p:spPr bwMode="auto">
            <a:xfrm rot="20967710">
              <a:off x="3279147" y="5404728"/>
              <a:ext cx="243150" cy="1021128"/>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0" name="Oval 9"/>
            <p:cNvSpPr/>
            <p:nvPr/>
          </p:nvSpPr>
          <p:spPr bwMode="auto">
            <a:xfrm>
              <a:off x="2709935" y="6340055"/>
              <a:ext cx="243150" cy="19545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1" name="Oval 10"/>
            <p:cNvSpPr/>
            <p:nvPr/>
          </p:nvSpPr>
          <p:spPr bwMode="auto">
            <a:xfrm rot="20302493">
              <a:off x="3373776" y="6304729"/>
              <a:ext cx="243150" cy="19545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3" name="Rectangle 12"/>
            <p:cNvSpPr/>
            <p:nvPr/>
          </p:nvSpPr>
          <p:spPr bwMode="auto">
            <a:xfrm rot="16649475">
              <a:off x="3427364" y="4445904"/>
              <a:ext cx="176001" cy="408673"/>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4" name="Oval 13"/>
            <p:cNvSpPr/>
            <p:nvPr/>
          </p:nvSpPr>
          <p:spPr bwMode="auto">
            <a:xfrm rot="2301550">
              <a:off x="3876455" y="4342150"/>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6" name="Rounded Rectangle 15"/>
            <p:cNvSpPr/>
            <p:nvPr/>
          </p:nvSpPr>
          <p:spPr bwMode="auto">
            <a:xfrm rot="21083217">
              <a:off x="2662623" y="4582348"/>
              <a:ext cx="706250" cy="195451"/>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9" name="Rectangle 18"/>
            <p:cNvSpPr/>
            <p:nvPr/>
          </p:nvSpPr>
          <p:spPr bwMode="auto">
            <a:xfrm rot="2627071">
              <a:off x="3762851" y="4361611"/>
              <a:ext cx="176001" cy="362845"/>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0" name="Oval 19"/>
            <p:cNvSpPr/>
            <p:nvPr/>
          </p:nvSpPr>
          <p:spPr bwMode="auto">
            <a:xfrm rot="15410664">
              <a:off x="3634939" y="4606728"/>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2" name="Rectangle 11"/>
            <p:cNvSpPr/>
            <p:nvPr/>
          </p:nvSpPr>
          <p:spPr bwMode="auto">
            <a:xfrm rot="18038015">
              <a:off x="2937304" y="4362173"/>
              <a:ext cx="419900" cy="949478"/>
            </a:xfrm>
            <a:custGeom>
              <a:avLst/>
              <a:gdLst/>
              <a:ahLst/>
              <a:cxnLst/>
              <a:rect l="l" t="t" r="r" b="b"/>
              <a:pathLst>
                <a:path w="419900" h="949478">
                  <a:moveTo>
                    <a:pt x="167790" y="28674"/>
                  </a:moveTo>
                  <a:cubicBezTo>
                    <a:pt x="174067" y="36242"/>
                    <a:pt x="178520" y="45079"/>
                    <a:pt x="180595" y="54905"/>
                  </a:cubicBezTo>
                  <a:cubicBezTo>
                    <a:pt x="183202" y="67256"/>
                    <a:pt x="181740" y="79698"/>
                    <a:pt x="175886" y="90822"/>
                  </a:cubicBezTo>
                  <a:lnTo>
                    <a:pt x="176001" y="90822"/>
                  </a:lnTo>
                  <a:lnTo>
                    <a:pt x="176001" y="477716"/>
                  </a:lnTo>
                  <a:lnTo>
                    <a:pt x="403839" y="811345"/>
                  </a:lnTo>
                  <a:lnTo>
                    <a:pt x="401286" y="813089"/>
                  </a:lnTo>
                  <a:cubicBezTo>
                    <a:pt x="405205" y="814603"/>
                    <a:pt x="407662" y="817604"/>
                    <a:pt x="409835" y="820880"/>
                  </a:cubicBezTo>
                  <a:cubicBezTo>
                    <a:pt x="432039" y="854353"/>
                    <a:pt x="416280" y="903882"/>
                    <a:pt x="374638" y="931504"/>
                  </a:cubicBezTo>
                  <a:cubicBezTo>
                    <a:pt x="332995" y="959126"/>
                    <a:pt x="281237" y="954384"/>
                    <a:pt x="259034" y="920910"/>
                  </a:cubicBezTo>
                  <a:lnTo>
                    <a:pt x="252063" y="901181"/>
                  </a:lnTo>
                  <a:lnTo>
                    <a:pt x="28024" y="573116"/>
                  </a:lnTo>
                  <a:lnTo>
                    <a:pt x="31231" y="570925"/>
                  </a:lnTo>
                  <a:cubicBezTo>
                    <a:pt x="13629" y="555878"/>
                    <a:pt x="3653" y="530572"/>
                    <a:pt x="5682" y="502664"/>
                  </a:cubicBezTo>
                  <a:lnTo>
                    <a:pt x="0" y="502663"/>
                  </a:lnTo>
                  <a:lnTo>
                    <a:pt x="0" y="90822"/>
                  </a:lnTo>
                  <a:lnTo>
                    <a:pt x="3590" y="90822"/>
                  </a:lnTo>
                  <a:cubicBezTo>
                    <a:pt x="-3980" y="52031"/>
                    <a:pt x="28728" y="12630"/>
                    <a:pt x="77042" y="2431"/>
                  </a:cubicBezTo>
                  <a:cubicBezTo>
                    <a:pt x="113712" y="-5310"/>
                    <a:pt x="148958" y="5970"/>
                    <a:pt x="167790" y="28674"/>
                  </a:cubicBezTo>
                  <a:close/>
                </a:path>
              </a:pathLst>
            </a:custGeom>
            <a:solidFill>
              <a:schemeClr val="tx1">
                <a:lumMod val="60000"/>
                <a:lumOff val="4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Tree>
    <p:custDataLst>
      <p:tags r:id="rId1"/>
    </p:custData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676400"/>
            <a:ext cx="8534400" cy="8229600"/>
          </a:xfrm>
          <a:prstGeom prst="roundRect">
            <a:avLst/>
          </a:prstGeom>
          <a:solidFill>
            <a:schemeClr val="bg1"/>
          </a:solidFill>
          <a:ln w="107950">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23" name="Group 22"/>
          <p:cNvGrpSpPr/>
          <p:nvPr/>
        </p:nvGrpSpPr>
        <p:grpSpPr>
          <a:xfrm>
            <a:off x="530577" y="1724067"/>
            <a:ext cx="7876273" cy="707886"/>
            <a:chOff x="530577" y="1792307"/>
            <a:chExt cx="7876273" cy="707886"/>
          </a:xfrm>
        </p:grpSpPr>
        <p:sp>
          <p:nvSpPr>
            <p:cNvPr id="2" name="TextBox 1"/>
            <p:cNvSpPr txBox="1"/>
            <p:nvPr/>
          </p:nvSpPr>
          <p:spPr>
            <a:xfrm>
              <a:off x="530577" y="1792307"/>
              <a:ext cx="790223" cy="707886"/>
            </a:xfrm>
            <a:prstGeom prst="rect">
              <a:avLst/>
            </a:prstGeom>
            <a:noFill/>
          </p:spPr>
          <p:txBody>
            <a:bodyPr wrap="square" rtlCol="0">
              <a:spAutoFit/>
            </a:bodyPr>
            <a:lstStyle/>
            <a:p>
              <a:r>
                <a:rPr lang="en-CA" sz="4000" b="1" dirty="0" smtClean="0">
                  <a:solidFill>
                    <a:schemeClr val="accent3"/>
                  </a:solidFill>
                  <a:effectLst>
                    <a:outerShdw blurRad="38100" dist="38100" dir="2700000" algn="tl">
                      <a:srgbClr val="000000">
                        <a:alpha val="43137"/>
                      </a:srgbClr>
                    </a:outerShdw>
                  </a:effectLst>
                </a:rPr>
                <a:t>1.</a:t>
              </a:r>
              <a:endParaRPr lang="en-CA" sz="4000" b="1" dirty="0">
                <a:solidFill>
                  <a:schemeClr val="accent3"/>
                </a:solidFill>
                <a:effectLst>
                  <a:outerShdw blurRad="38100" dist="38100" dir="2700000" algn="tl">
                    <a:srgbClr val="000000">
                      <a:alpha val="43137"/>
                    </a:srgbClr>
                  </a:outerShdw>
                </a:effectLst>
              </a:endParaRPr>
            </a:p>
          </p:txBody>
        </p:sp>
        <p:sp>
          <p:nvSpPr>
            <p:cNvPr id="22" name="TextBox 21"/>
            <p:cNvSpPr txBox="1"/>
            <p:nvPr/>
          </p:nvSpPr>
          <p:spPr>
            <a:xfrm>
              <a:off x="1035205" y="1853862"/>
              <a:ext cx="7371645" cy="584775"/>
            </a:xfrm>
            <a:prstGeom prst="rect">
              <a:avLst/>
            </a:prstGeom>
            <a:noFill/>
          </p:spPr>
          <p:txBody>
            <a:bodyPr wrap="square" rtlCol="0">
              <a:spAutoFit/>
            </a:bodyPr>
            <a:lstStyle/>
            <a:p>
              <a:r>
                <a:rPr lang="en-CA" sz="1600" dirty="0" smtClean="0"/>
                <a:t>The percentage of people from your company who attended conferences over the past 5 years</a:t>
              </a:r>
              <a:endParaRPr lang="en-CA" sz="1600" dirty="0"/>
            </a:p>
          </p:txBody>
        </p:sp>
      </p:grpSp>
      <p:grpSp>
        <p:nvGrpSpPr>
          <p:cNvPr id="24" name="Group 23"/>
          <p:cNvGrpSpPr/>
          <p:nvPr/>
        </p:nvGrpSpPr>
        <p:grpSpPr>
          <a:xfrm>
            <a:off x="530577" y="2431953"/>
            <a:ext cx="7876273" cy="707886"/>
            <a:chOff x="530577" y="1792307"/>
            <a:chExt cx="7876273" cy="707886"/>
          </a:xfrm>
        </p:grpSpPr>
        <p:sp>
          <p:nvSpPr>
            <p:cNvPr id="25" name="TextBox 24"/>
            <p:cNvSpPr txBox="1"/>
            <p:nvPr/>
          </p:nvSpPr>
          <p:spPr>
            <a:xfrm>
              <a:off x="530577" y="1792307"/>
              <a:ext cx="790223" cy="707886"/>
            </a:xfrm>
            <a:prstGeom prst="rect">
              <a:avLst/>
            </a:prstGeom>
            <a:noFill/>
          </p:spPr>
          <p:txBody>
            <a:bodyPr wrap="square" rtlCol="0">
              <a:spAutoFit/>
            </a:bodyPr>
            <a:lstStyle/>
            <a:p>
              <a:r>
                <a:rPr lang="en-CA" sz="4000" b="1" dirty="0" smtClean="0">
                  <a:solidFill>
                    <a:schemeClr val="accent3"/>
                  </a:solidFill>
                  <a:effectLst>
                    <a:outerShdw blurRad="38100" dist="38100" dir="2700000" algn="tl">
                      <a:srgbClr val="000000">
                        <a:alpha val="43137"/>
                      </a:srgbClr>
                    </a:outerShdw>
                  </a:effectLst>
                </a:rPr>
                <a:t>2.</a:t>
              </a:r>
              <a:endParaRPr lang="en-CA" sz="4000" b="1" dirty="0">
                <a:solidFill>
                  <a:schemeClr val="accent3"/>
                </a:solidFill>
                <a:effectLst>
                  <a:outerShdw blurRad="38100" dist="38100" dir="2700000" algn="tl">
                    <a:srgbClr val="000000">
                      <a:alpha val="43137"/>
                    </a:srgbClr>
                  </a:outerShdw>
                </a:effectLst>
              </a:endParaRPr>
            </a:p>
          </p:txBody>
        </p:sp>
        <p:sp>
          <p:nvSpPr>
            <p:cNvPr id="26" name="TextBox 25"/>
            <p:cNvSpPr txBox="1"/>
            <p:nvPr/>
          </p:nvSpPr>
          <p:spPr>
            <a:xfrm>
              <a:off x="1035205" y="1853862"/>
              <a:ext cx="7371645" cy="584775"/>
            </a:xfrm>
            <a:prstGeom prst="rect">
              <a:avLst/>
            </a:prstGeom>
            <a:noFill/>
          </p:spPr>
          <p:txBody>
            <a:bodyPr wrap="square" rtlCol="0">
              <a:spAutoFit/>
            </a:bodyPr>
            <a:lstStyle/>
            <a:p>
              <a:r>
                <a:rPr lang="en-CA" sz="1600" dirty="0" smtClean="0"/>
                <a:t>Quotes from employees about what memorable things they learned at recent conferences</a:t>
              </a:r>
              <a:endParaRPr lang="en-CA" sz="1600" dirty="0"/>
            </a:p>
          </p:txBody>
        </p:sp>
      </p:grpSp>
      <p:grpSp>
        <p:nvGrpSpPr>
          <p:cNvPr id="27" name="Group 26"/>
          <p:cNvGrpSpPr/>
          <p:nvPr/>
        </p:nvGrpSpPr>
        <p:grpSpPr>
          <a:xfrm>
            <a:off x="530577" y="3139839"/>
            <a:ext cx="7876273" cy="707886"/>
            <a:chOff x="530577" y="1792307"/>
            <a:chExt cx="7876273" cy="707886"/>
          </a:xfrm>
        </p:grpSpPr>
        <p:sp>
          <p:nvSpPr>
            <p:cNvPr id="28" name="TextBox 27"/>
            <p:cNvSpPr txBox="1"/>
            <p:nvPr/>
          </p:nvSpPr>
          <p:spPr>
            <a:xfrm>
              <a:off x="530577" y="1792307"/>
              <a:ext cx="790223" cy="707886"/>
            </a:xfrm>
            <a:prstGeom prst="rect">
              <a:avLst/>
            </a:prstGeom>
            <a:noFill/>
          </p:spPr>
          <p:txBody>
            <a:bodyPr wrap="square" rtlCol="0">
              <a:spAutoFit/>
            </a:bodyPr>
            <a:lstStyle/>
            <a:p>
              <a:r>
                <a:rPr lang="en-CA" sz="4000" b="1" dirty="0" smtClean="0">
                  <a:solidFill>
                    <a:schemeClr val="accent3"/>
                  </a:solidFill>
                  <a:effectLst>
                    <a:outerShdw blurRad="38100" dist="38100" dir="2700000" algn="tl">
                      <a:srgbClr val="000000">
                        <a:alpha val="43137"/>
                      </a:srgbClr>
                    </a:outerShdw>
                  </a:effectLst>
                </a:rPr>
                <a:t>3.</a:t>
              </a:r>
              <a:endParaRPr lang="en-CA" sz="4000" b="1" dirty="0">
                <a:solidFill>
                  <a:schemeClr val="accent3"/>
                </a:solidFill>
                <a:effectLst>
                  <a:outerShdw blurRad="38100" dist="38100" dir="2700000" algn="tl">
                    <a:srgbClr val="000000">
                      <a:alpha val="43137"/>
                    </a:srgbClr>
                  </a:outerShdw>
                </a:effectLst>
              </a:endParaRPr>
            </a:p>
          </p:txBody>
        </p:sp>
        <p:sp>
          <p:nvSpPr>
            <p:cNvPr id="29" name="TextBox 28"/>
            <p:cNvSpPr txBox="1"/>
            <p:nvPr/>
          </p:nvSpPr>
          <p:spPr>
            <a:xfrm>
              <a:off x="1035205" y="1976973"/>
              <a:ext cx="7371645" cy="338554"/>
            </a:xfrm>
            <a:prstGeom prst="rect">
              <a:avLst/>
            </a:prstGeom>
            <a:noFill/>
          </p:spPr>
          <p:txBody>
            <a:bodyPr wrap="square" rtlCol="0">
              <a:spAutoFit/>
            </a:bodyPr>
            <a:lstStyle/>
            <a:p>
              <a:r>
                <a:rPr lang="en-CA" sz="1600" dirty="0" smtClean="0"/>
                <a:t>A set of statistics on how learning professionals rate the value of conferences</a:t>
              </a:r>
              <a:endParaRPr lang="en-CA" sz="1600" dirty="0"/>
            </a:p>
          </p:txBody>
        </p:sp>
      </p:grpSp>
      <p:grpSp>
        <p:nvGrpSpPr>
          <p:cNvPr id="30" name="Group 29"/>
          <p:cNvGrpSpPr/>
          <p:nvPr/>
        </p:nvGrpSpPr>
        <p:grpSpPr>
          <a:xfrm>
            <a:off x="530577" y="3847725"/>
            <a:ext cx="7876273" cy="707886"/>
            <a:chOff x="530577" y="1792307"/>
            <a:chExt cx="7876273" cy="707886"/>
          </a:xfrm>
        </p:grpSpPr>
        <p:sp>
          <p:nvSpPr>
            <p:cNvPr id="31" name="TextBox 30"/>
            <p:cNvSpPr txBox="1"/>
            <p:nvPr/>
          </p:nvSpPr>
          <p:spPr>
            <a:xfrm>
              <a:off x="530577" y="1792307"/>
              <a:ext cx="790223" cy="707886"/>
            </a:xfrm>
            <a:prstGeom prst="rect">
              <a:avLst/>
            </a:prstGeom>
            <a:noFill/>
          </p:spPr>
          <p:txBody>
            <a:bodyPr wrap="square" rtlCol="0">
              <a:spAutoFit/>
            </a:bodyPr>
            <a:lstStyle/>
            <a:p>
              <a:r>
                <a:rPr lang="en-CA" sz="4000" b="1" dirty="0" smtClean="0">
                  <a:solidFill>
                    <a:schemeClr val="accent3"/>
                  </a:solidFill>
                  <a:effectLst>
                    <a:outerShdw blurRad="38100" dist="38100" dir="2700000" algn="tl">
                      <a:srgbClr val="000000">
                        <a:alpha val="43137"/>
                      </a:srgbClr>
                    </a:outerShdw>
                  </a:effectLst>
                </a:rPr>
                <a:t>4.</a:t>
              </a:r>
              <a:endParaRPr lang="en-CA" sz="4000" b="1" dirty="0">
                <a:solidFill>
                  <a:schemeClr val="accent3"/>
                </a:solidFill>
                <a:effectLst>
                  <a:outerShdw blurRad="38100" dist="38100" dir="2700000" algn="tl">
                    <a:srgbClr val="000000">
                      <a:alpha val="43137"/>
                    </a:srgbClr>
                  </a:outerShdw>
                </a:effectLst>
              </a:endParaRPr>
            </a:p>
          </p:txBody>
        </p:sp>
        <p:sp>
          <p:nvSpPr>
            <p:cNvPr id="32" name="TextBox 31"/>
            <p:cNvSpPr txBox="1"/>
            <p:nvPr/>
          </p:nvSpPr>
          <p:spPr>
            <a:xfrm>
              <a:off x="1035205" y="1976973"/>
              <a:ext cx="7371645" cy="338554"/>
            </a:xfrm>
            <a:prstGeom prst="rect">
              <a:avLst/>
            </a:prstGeom>
            <a:noFill/>
          </p:spPr>
          <p:txBody>
            <a:bodyPr wrap="square" rtlCol="0">
              <a:spAutoFit/>
            </a:bodyPr>
            <a:lstStyle/>
            <a:p>
              <a:r>
                <a:rPr lang="en-CA" sz="1600" dirty="0" smtClean="0"/>
                <a:t>Study results on the value of conferences for people in executive roles</a:t>
              </a:r>
              <a:endParaRPr lang="en-CA" sz="1600" dirty="0"/>
            </a:p>
          </p:txBody>
        </p:sp>
      </p:grpSp>
      <p:grpSp>
        <p:nvGrpSpPr>
          <p:cNvPr id="33" name="Group 32"/>
          <p:cNvGrpSpPr/>
          <p:nvPr/>
        </p:nvGrpSpPr>
        <p:grpSpPr>
          <a:xfrm>
            <a:off x="530577" y="4580166"/>
            <a:ext cx="7876273" cy="707886"/>
            <a:chOff x="530577" y="1792307"/>
            <a:chExt cx="7876273" cy="707886"/>
          </a:xfrm>
        </p:grpSpPr>
        <p:sp>
          <p:nvSpPr>
            <p:cNvPr id="34" name="TextBox 33"/>
            <p:cNvSpPr txBox="1"/>
            <p:nvPr/>
          </p:nvSpPr>
          <p:spPr>
            <a:xfrm>
              <a:off x="530577" y="1792307"/>
              <a:ext cx="790223" cy="707886"/>
            </a:xfrm>
            <a:prstGeom prst="rect">
              <a:avLst/>
            </a:prstGeom>
            <a:noFill/>
          </p:spPr>
          <p:txBody>
            <a:bodyPr wrap="square" rtlCol="0">
              <a:spAutoFit/>
            </a:bodyPr>
            <a:lstStyle/>
            <a:p>
              <a:r>
                <a:rPr lang="en-CA" sz="4000" b="1" dirty="0" smtClean="0">
                  <a:solidFill>
                    <a:schemeClr val="accent3"/>
                  </a:solidFill>
                  <a:effectLst>
                    <a:outerShdw blurRad="38100" dist="38100" dir="2700000" algn="tl">
                      <a:srgbClr val="000000">
                        <a:alpha val="43137"/>
                      </a:srgbClr>
                    </a:outerShdw>
                  </a:effectLst>
                </a:rPr>
                <a:t>5.</a:t>
              </a:r>
              <a:endParaRPr lang="en-CA" sz="4000" b="1" dirty="0">
                <a:solidFill>
                  <a:schemeClr val="accent3"/>
                </a:solidFill>
                <a:effectLst>
                  <a:outerShdw blurRad="38100" dist="38100" dir="2700000" algn="tl">
                    <a:srgbClr val="000000">
                      <a:alpha val="43137"/>
                    </a:srgbClr>
                  </a:outerShdw>
                </a:effectLst>
              </a:endParaRPr>
            </a:p>
          </p:txBody>
        </p:sp>
        <p:sp>
          <p:nvSpPr>
            <p:cNvPr id="35" name="TextBox 34"/>
            <p:cNvSpPr txBox="1"/>
            <p:nvPr/>
          </p:nvSpPr>
          <p:spPr>
            <a:xfrm>
              <a:off x="1035205" y="1853862"/>
              <a:ext cx="7371645" cy="584775"/>
            </a:xfrm>
            <a:prstGeom prst="rect">
              <a:avLst/>
            </a:prstGeom>
            <a:noFill/>
          </p:spPr>
          <p:txBody>
            <a:bodyPr wrap="square" rtlCol="0">
              <a:spAutoFit/>
            </a:bodyPr>
            <a:lstStyle/>
            <a:p>
              <a:r>
                <a:rPr lang="en-CA" sz="1600" dirty="0" smtClean="0"/>
                <a:t>A chart showing how the number of conferences has increased over the past 10 years</a:t>
              </a:r>
              <a:endParaRPr lang="en-CA" sz="1600" dirty="0"/>
            </a:p>
          </p:txBody>
        </p:sp>
      </p:grpSp>
      <p:grpSp>
        <p:nvGrpSpPr>
          <p:cNvPr id="36" name="Group 35"/>
          <p:cNvGrpSpPr/>
          <p:nvPr/>
        </p:nvGrpSpPr>
        <p:grpSpPr>
          <a:xfrm>
            <a:off x="530577" y="5288052"/>
            <a:ext cx="7876273" cy="707886"/>
            <a:chOff x="530577" y="1792307"/>
            <a:chExt cx="7876273" cy="707886"/>
          </a:xfrm>
        </p:grpSpPr>
        <p:sp>
          <p:nvSpPr>
            <p:cNvPr id="37" name="TextBox 36"/>
            <p:cNvSpPr txBox="1"/>
            <p:nvPr/>
          </p:nvSpPr>
          <p:spPr>
            <a:xfrm>
              <a:off x="530577" y="1792307"/>
              <a:ext cx="790223" cy="707886"/>
            </a:xfrm>
            <a:prstGeom prst="rect">
              <a:avLst/>
            </a:prstGeom>
            <a:noFill/>
          </p:spPr>
          <p:txBody>
            <a:bodyPr wrap="square" rtlCol="0">
              <a:spAutoFit/>
            </a:bodyPr>
            <a:lstStyle/>
            <a:p>
              <a:r>
                <a:rPr lang="en-CA" sz="4000" b="1" dirty="0" smtClean="0">
                  <a:solidFill>
                    <a:schemeClr val="accent3"/>
                  </a:solidFill>
                  <a:effectLst>
                    <a:outerShdw blurRad="38100" dist="38100" dir="2700000" algn="tl">
                      <a:srgbClr val="000000">
                        <a:alpha val="43137"/>
                      </a:srgbClr>
                    </a:outerShdw>
                  </a:effectLst>
                </a:rPr>
                <a:t>6.</a:t>
              </a:r>
              <a:endParaRPr lang="en-CA" sz="4000" b="1" dirty="0">
                <a:solidFill>
                  <a:schemeClr val="accent3"/>
                </a:solidFill>
                <a:effectLst>
                  <a:outerShdw blurRad="38100" dist="38100" dir="2700000" algn="tl">
                    <a:srgbClr val="000000">
                      <a:alpha val="43137"/>
                    </a:srgbClr>
                  </a:outerShdw>
                </a:effectLst>
              </a:endParaRPr>
            </a:p>
          </p:txBody>
        </p:sp>
        <p:sp>
          <p:nvSpPr>
            <p:cNvPr id="38" name="TextBox 37"/>
            <p:cNvSpPr txBox="1"/>
            <p:nvPr/>
          </p:nvSpPr>
          <p:spPr>
            <a:xfrm>
              <a:off x="1035205" y="1853862"/>
              <a:ext cx="7371645" cy="584775"/>
            </a:xfrm>
            <a:prstGeom prst="rect">
              <a:avLst/>
            </a:prstGeom>
            <a:noFill/>
          </p:spPr>
          <p:txBody>
            <a:bodyPr wrap="square" rtlCol="0">
              <a:spAutoFit/>
            </a:bodyPr>
            <a:lstStyle/>
            <a:p>
              <a:r>
                <a:rPr lang="en-CA" sz="1600" dirty="0" smtClean="0"/>
                <a:t>A list showing a selection of industry conferences and when during the year they’re held</a:t>
              </a:r>
              <a:endParaRPr lang="en-CA" sz="1600" dirty="0"/>
            </a:p>
          </p:txBody>
        </p:sp>
      </p:grpSp>
      <p:sp>
        <p:nvSpPr>
          <p:cNvPr id="39" name="Rectangle 38"/>
          <p:cNvSpPr/>
          <p:nvPr/>
        </p:nvSpPr>
        <p:spPr>
          <a:xfrm>
            <a:off x="304800" y="0"/>
            <a:ext cx="8534400" cy="1173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p:nvSpPr>
        <p:spPr>
          <a:xfrm>
            <a:off x="762000" y="114856"/>
            <a:ext cx="7620000" cy="954107"/>
          </a:xfrm>
          <a:prstGeom prst="rect">
            <a:avLst/>
          </a:prstGeom>
          <a:noFill/>
        </p:spPr>
        <p:txBody>
          <a:bodyPr wrap="square" rtlCol="0">
            <a:spAutoFit/>
          </a:bodyPr>
          <a:lstStyle/>
          <a:p>
            <a:pPr algn="ctr"/>
            <a:r>
              <a:rPr lang="en-US" sz="5600" dirty="0" smtClean="0">
                <a:solidFill>
                  <a:schemeClr val="bg1"/>
                </a:solidFill>
                <a:effectLst>
                  <a:outerShdw blurRad="38100" dist="38100" dir="2700000" algn="tl">
                    <a:srgbClr val="000000">
                      <a:alpha val="43137"/>
                    </a:srgbClr>
                  </a:outerShdw>
                </a:effectLst>
              </a:rPr>
              <a:t>What do I keep?</a:t>
            </a:r>
            <a:endParaRPr lang="en-US" sz="5600" dirty="0">
              <a:solidFill>
                <a:schemeClr val="bg1"/>
              </a:solidFill>
              <a:effectLst>
                <a:outerShdw blurRad="38100" dist="38100" dir="2700000" algn="tl">
                  <a:srgbClr val="000000">
                    <a:alpha val="43137"/>
                  </a:srgbClr>
                </a:outerShdw>
              </a:effectLst>
            </a:endParaRPr>
          </a:p>
        </p:txBody>
      </p:sp>
      <p:sp>
        <p:nvSpPr>
          <p:cNvPr id="40" name="Rectangle 39"/>
          <p:cNvSpPr/>
          <p:nvPr/>
        </p:nvSpPr>
        <p:spPr>
          <a:xfrm>
            <a:off x="304800" y="1181500"/>
            <a:ext cx="8534399" cy="523220"/>
          </a:xfrm>
          <a:prstGeom prst="rect">
            <a:avLst/>
          </a:prstGeom>
        </p:spPr>
        <p:txBody>
          <a:bodyPr wrap="square">
            <a:spAutoFit/>
          </a:bodyPr>
          <a:lstStyle/>
          <a:p>
            <a:pPr algn="ctr"/>
            <a:r>
              <a:rPr lang="en-CA" sz="2800" dirty="0">
                <a:solidFill>
                  <a:schemeClr val="accent1">
                    <a:lumMod val="50000"/>
                  </a:schemeClr>
                </a:solidFill>
              </a:rPr>
              <a:t>“How conferences help you build your skills.”</a:t>
            </a:r>
          </a:p>
        </p:txBody>
      </p:sp>
    </p:spTree>
    <p:custDataLst>
      <p:tags r:id="rId1"/>
    </p:custData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13461" y="308226"/>
            <a:ext cx="8534400" cy="8229600"/>
          </a:xfrm>
          <a:prstGeom prst="roundRect">
            <a:avLst/>
          </a:prstGeom>
          <a:solidFill>
            <a:schemeClr val="bg1"/>
          </a:solidFill>
          <a:ln w="107950">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ounded Rectangle 6"/>
          <p:cNvSpPr/>
          <p:nvPr/>
        </p:nvSpPr>
        <p:spPr>
          <a:xfrm>
            <a:off x="304800" y="304801"/>
            <a:ext cx="8534400" cy="2786931"/>
          </a:xfrm>
          <a:custGeom>
            <a:avLst/>
            <a:gdLst/>
            <a:ahLst/>
            <a:cxnLst/>
            <a:rect l="l" t="t" r="r" b="b"/>
            <a:pathLst>
              <a:path w="8534400" h="2786931">
                <a:moveTo>
                  <a:pt x="1371627" y="0"/>
                </a:moveTo>
                <a:lnTo>
                  <a:pt x="7162773" y="0"/>
                </a:lnTo>
                <a:cubicBezTo>
                  <a:pt x="7920302" y="0"/>
                  <a:pt x="8534400" y="614098"/>
                  <a:pt x="8534400" y="1371627"/>
                </a:cubicBezTo>
                <a:lnTo>
                  <a:pt x="8534400" y="2786931"/>
                </a:lnTo>
                <a:lnTo>
                  <a:pt x="0" y="2786931"/>
                </a:lnTo>
                <a:lnTo>
                  <a:pt x="0" y="1371627"/>
                </a:lnTo>
                <a:cubicBezTo>
                  <a:pt x="0" y="614098"/>
                  <a:pt x="614098" y="0"/>
                  <a:pt x="1371627" y="0"/>
                </a:cubicBezTo>
                <a:close/>
              </a:path>
            </a:pathLst>
          </a:custGeom>
          <a:solidFill>
            <a:schemeClr val="accent2">
              <a:lumMod val="75000"/>
            </a:schemeClr>
          </a:solidFill>
          <a:ln w="107950">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a:off x="762000" y="685800"/>
            <a:ext cx="7805530" cy="1938992"/>
          </a:xfrm>
          <a:prstGeom prst="rect">
            <a:avLst/>
          </a:prstGeom>
          <a:noFill/>
        </p:spPr>
        <p:txBody>
          <a:bodyPr wrap="square" rtlCol="0">
            <a:spAutoFit/>
          </a:bodyPr>
          <a:lstStyle/>
          <a:p>
            <a:pPr algn="ctr"/>
            <a:r>
              <a:rPr lang="en-US" sz="6000" b="1" dirty="0" smtClean="0">
                <a:solidFill>
                  <a:schemeClr val="bg2"/>
                </a:solidFill>
                <a:latin typeface="+mj-lt"/>
              </a:rPr>
              <a:t>How exactly do I display my content?</a:t>
            </a:r>
            <a:endParaRPr lang="en-US" sz="6000" b="1" dirty="0">
              <a:solidFill>
                <a:schemeClr val="bg2"/>
              </a:solidFill>
              <a:latin typeface="+mj-lt"/>
            </a:endParaRPr>
          </a:p>
        </p:txBody>
      </p:sp>
      <p:grpSp>
        <p:nvGrpSpPr>
          <p:cNvPr id="6" name="Group 5"/>
          <p:cNvGrpSpPr/>
          <p:nvPr/>
        </p:nvGrpSpPr>
        <p:grpSpPr>
          <a:xfrm flipH="1">
            <a:off x="5562674" y="3574672"/>
            <a:ext cx="2931798" cy="6457226"/>
            <a:chOff x="3348371" y="3520670"/>
            <a:chExt cx="2355904" cy="5561974"/>
          </a:xfrm>
          <a:effectLst>
            <a:outerShdw blurRad="50800" dist="38100" dir="8100000" algn="tr" rotWithShape="0">
              <a:prstClr val="black">
                <a:alpha val="40000"/>
              </a:prstClr>
            </a:outerShdw>
          </a:effectLst>
        </p:grpSpPr>
        <p:sp>
          <p:nvSpPr>
            <p:cNvPr id="7" name="Oval 6"/>
            <p:cNvSpPr/>
            <p:nvPr/>
          </p:nvSpPr>
          <p:spPr bwMode="auto">
            <a:xfrm rot="20515823">
              <a:off x="3945744" y="3520670"/>
              <a:ext cx="1384600" cy="1249176"/>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8" name="Rounded Rectangle 7"/>
            <p:cNvSpPr/>
            <p:nvPr/>
          </p:nvSpPr>
          <p:spPr bwMode="auto">
            <a:xfrm>
              <a:off x="3945744" y="4908967"/>
              <a:ext cx="1384600" cy="2086839"/>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9" name="Rectangle 8"/>
            <p:cNvSpPr/>
            <p:nvPr/>
          </p:nvSpPr>
          <p:spPr bwMode="auto">
            <a:xfrm>
              <a:off x="3945744" y="6717560"/>
              <a:ext cx="519225" cy="2180529"/>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0" name="Rectangle 9"/>
            <p:cNvSpPr/>
            <p:nvPr/>
          </p:nvSpPr>
          <p:spPr bwMode="auto">
            <a:xfrm>
              <a:off x="4811119" y="6717560"/>
              <a:ext cx="519225" cy="2180529"/>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1" name="Oval 10"/>
            <p:cNvSpPr/>
            <p:nvPr/>
          </p:nvSpPr>
          <p:spPr bwMode="auto">
            <a:xfrm>
              <a:off x="3945744" y="8665276"/>
              <a:ext cx="519225" cy="417368"/>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2" name="Oval 11"/>
            <p:cNvSpPr/>
            <p:nvPr/>
          </p:nvSpPr>
          <p:spPr bwMode="auto">
            <a:xfrm>
              <a:off x="4811119" y="8665276"/>
              <a:ext cx="519225" cy="417368"/>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3" name="Rectangle 12"/>
            <p:cNvSpPr/>
            <p:nvPr/>
          </p:nvSpPr>
          <p:spPr bwMode="auto">
            <a:xfrm rot="20863102">
              <a:off x="5328441" y="4923272"/>
              <a:ext cx="375834" cy="1156209"/>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4" name="Rectangle 25"/>
            <p:cNvSpPr/>
            <p:nvPr/>
          </p:nvSpPr>
          <p:spPr bwMode="auto">
            <a:xfrm rot="19484533">
              <a:off x="3348371" y="5040645"/>
              <a:ext cx="1226156" cy="1747750"/>
            </a:xfrm>
            <a:custGeom>
              <a:avLst/>
              <a:gdLst/>
              <a:ahLst/>
              <a:cxnLst/>
              <a:rect l="l" t="t" r="r" b="b"/>
              <a:pathLst>
                <a:path w="1226156" h="1747750">
                  <a:moveTo>
                    <a:pt x="1076972" y="0"/>
                  </a:moveTo>
                  <a:lnTo>
                    <a:pt x="1226156" y="344957"/>
                  </a:lnTo>
                  <a:lnTo>
                    <a:pt x="399329" y="702536"/>
                  </a:lnTo>
                  <a:lnTo>
                    <a:pt x="399329" y="1570210"/>
                  </a:lnTo>
                  <a:lnTo>
                    <a:pt x="380282" y="1570210"/>
                  </a:lnTo>
                  <a:cubicBezTo>
                    <a:pt x="385765" y="1578487"/>
                    <a:pt x="386583" y="1587738"/>
                    <a:pt x="386351" y="1597160"/>
                  </a:cubicBezTo>
                  <a:cubicBezTo>
                    <a:pt x="384243" y="1682911"/>
                    <a:pt x="296055" y="1750299"/>
                    <a:pt x="189377" y="1747676"/>
                  </a:cubicBezTo>
                  <a:cubicBezTo>
                    <a:pt x="82699" y="1745054"/>
                    <a:pt x="-2071" y="1673414"/>
                    <a:pt x="38" y="1587663"/>
                  </a:cubicBezTo>
                  <a:cubicBezTo>
                    <a:pt x="649" y="1562774"/>
                    <a:pt x="8513" y="1539432"/>
                    <a:pt x="23495" y="1519895"/>
                  </a:cubicBezTo>
                  <a:lnTo>
                    <a:pt x="23495" y="476849"/>
                  </a:lnTo>
                  <a:lnTo>
                    <a:pt x="15753" y="458947"/>
                  </a:lnTo>
                  <a:close/>
                </a:path>
              </a:pathLst>
            </a:custGeom>
            <a:solidFill>
              <a:srgbClr val="7D7D7D"/>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5" name="Rounded Rectangle 14"/>
            <p:cNvSpPr/>
            <p:nvPr/>
          </p:nvSpPr>
          <p:spPr bwMode="auto">
            <a:xfrm>
              <a:off x="3859593" y="4895015"/>
              <a:ext cx="1740812" cy="417368"/>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6" name="Oval 15"/>
            <p:cNvSpPr/>
            <p:nvPr/>
          </p:nvSpPr>
          <p:spPr bwMode="auto">
            <a:xfrm rot="19302882">
              <a:off x="5002174" y="4627961"/>
              <a:ext cx="455979" cy="1679888"/>
            </a:xfrm>
            <a:custGeom>
              <a:avLst/>
              <a:gdLst/>
              <a:ahLst/>
              <a:cxnLst/>
              <a:rect l="l" t="t" r="r" b="b"/>
              <a:pathLst>
                <a:path w="455979" h="1679888">
                  <a:moveTo>
                    <a:pt x="399388" y="45490"/>
                  </a:moveTo>
                  <a:cubicBezTo>
                    <a:pt x="434353" y="73595"/>
                    <a:pt x="455979" y="112424"/>
                    <a:pt x="455979" y="155311"/>
                  </a:cubicBezTo>
                  <a:lnTo>
                    <a:pt x="448670" y="184415"/>
                  </a:lnTo>
                  <a:lnTo>
                    <a:pt x="451280" y="184553"/>
                  </a:lnTo>
                  <a:lnTo>
                    <a:pt x="382465" y="1485675"/>
                  </a:lnTo>
                  <a:cubicBezTo>
                    <a:pt x="396316" y="1510020"/>
                    <a:pt x="399972" y="1537435"/>
                    <a:pt x="394119" y="1564531"/>
                  </a:cubicBezTo>
                  <a:cubicBezTo>
                    <a:pt x="376010" y="1648373"/>
                    <a:pt x="273720" y="1697417"/>
                    <a:pt x="165649" y="1674074"/>
                  </a:cubicBezTo>
                  <a:cubicBezTo>
                    <a:pt x="57577" y="1650731"/>
                    <a:pt x="-15351" y="1563840"/>
                    <a:pt x="2759" y="1479998"/>
                  </a:cubicBezTo>
                  <a:lnTo>
                    <a:pt x="7043" y="1467961"/>
                  </a:lnTo>
                  <a:lnTo>
                    <a:pt x="75264" y="178066"/>
                  </a:lnTo>
                  <a:cubicBezTo>
                    <a:pt x="70294" y="171092"/>
                    <a:pt x="69549" y="163272"/>
                    <a:pt x="69549" y="155311"/>
                  </a:cubicBezTo>
                  <a:cubicBezTo>
                    <a:pt x="69549" y="69535"/>
                    <a:pt x="156054" y="0"/>
                    <a:pt x="262764" y="1"/>
                  </a:cubicBezTo>
                  <a:cubicBezTo>
                    <a:pt x="316119" y="0"/>
                    <a:pt x="364423" y="17384"/>
                    <a:pt x="399388" y="45490"/>
                  </a:cubicBezTo>
                  <a:close/>
                </a:path>
              </a:pathLst>
            </a:custGeom>
            <a:solidFill>
              <a:srgbClr val="7D7D7D"/>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205" name="Freeform 204"/>
          <p:cNvSpPr/>
          <p:nvPr/>
        </p:nvSpPr>
        <p:spPr>
          <a:xfrm>
            <a:off x="2517092" y="3367105"/>
            <a:ext cx="2567942" cy="1427215"/>
          </a:xfrm>
          <a:custGeom>
            <a:avLst/>
            <a:gdLst>
              <a:gd name="connsiteX0" fmla="*/ 1497140 w 2983047"/>
              <a:gd name="connsiteY0" fmla="*/ 0 h 1468716"/>
              <a:gd name="connsiteX1" fmla="*/ 2076211 w 2983047"/>
              <a:gd name="connsiteY1" fmla="*/ 238385 h 1468716"/>
              <a:gd name="connsiteX2" fmla="*/ 2122433 w 2983047"/>
              <a:gd name="connsiteY2" fmla="*/ 304318 h 1468716"/>
              <a:gd name="connsiteX3" fmla="*/ 2131283 w 2983047"/>
              <a:gd name="connsiteY3" fmla="*/ 301380 h 1468716"/>
              <a:gd name="connsiteX4" fmla="*/ 2208905 w 2983047"/>
              <a:gd name="connsiteY4" fmla="*/ 293012 h 1468716"/>
              <a:gd name="connsiteX5" fmla="*/ 2563794 w 2983047"/>
              <a:gd name="connsiteY5" fmla="*/ 544575 h 1468716"/>
              <a:gd name="connsiteX6" fmla="*/ 2585473 w 2983047"/>
              <a:gd name="connsiteY6" fmla="*/ 619260 h 1468716"/>
              <a:gd name="connsiteX7" fmla="*/ 2597891 w 2983047"/>
              <a:gd name="connsiteY7" fmla="*/ 618296 h 1468716"/>
              <a:gd name="connsiteX8" fmla="*/ 2983047 w 2983047"/>
              <a:gd name="connsiteY8" fmla="*/ 914907 h 1468716"/>
              <a:gd name="connsiteX9" fmla="*/ 2597891 w 2983047"/>
              <a:gd name="connsiteY9" fmla="*/ 1211518 h 1468716"/>
              <a:gd name="connsiteX10" fmla="*/ 2447971 w 2983047"/>
              <a:gd name="connsiteY10" fmla="*/ 1188209 h 1468716"/>
              <a:gd name="connsiteX11" fmla="*/ 2432613 w 2983047"/>
              <a:gd name="connsiteY11" fmla="*/ 1181789 h 1468716"/>
              <a:gd name="connsiteX12" fmla="*/ 2374195 w 2983047"/>
              <a:gd name="connsiteY12" fmla="*/ 1257379 h 1468716"/>
              <a:gd name="connsiteX13" fmla="*/ 1808248 w 2983047"/>
              <a:gd name="connsiteY13" fmla="*/ 1468716 h 1468716"/>
              <a:gd name="connsiteX14" fmla="*/ 1426651 w 2983047"/>
              <a:gd name="connsiteY14" fmla="*/ 1386852 h 1468716"/>
              <a:gd name="connsiteX15" fmla="*/ 1388373 w 2983047"/>
              <a:gd name="connsiteY15" fmla="*/ 1364671 h 1468716"/>
              <a:gd name="connsiteX16" fmla="*/ 1388320 w 2983047"/>
              <a:gd name="connsiteY16" fmla="*/ 1364702 h 1468716"/>
              <a:gd name="connsiteX17" fmla="*/ 1022053 w 2983047"/>
              <a:gd name="connsiteY17" fmla="*/ 1446566 h 1468716"/>
              <a:gd name="connsiteX18" fmla="*/ 478843 w 2983047"/>
              <a:gd name="connsiteY18" fmla="*/ 1235229 h 1468716"/>
              <a:gd name="connsiteX19" fmla="*/ 438351 w 2983047"/>
              <a:gd name="connsiteY19" fmla="*/ 1180642 h 1468716"/>
              <a:gd name="connsiteX20" fmla="*/ 424006 w 2983047"/>
              <a:gd name="connsiteY20" fmla="*/ 1188209 h 1468716"/>
              <a:gd name="connsiteX21" fmla="*/ 305206 w 2983047"/>
              <a:gd name="connsiteY21" fmla="*/ 1211518 h 1468716"/>
              <a:gd name="connsiteX22" fmla="*/ 0 w 2983047"/>
              <a:gd name="connsiteY22" fmla="*/ 914907 h 1468716"/>
              <a:gd name="connsiteX23" fmla="*/ 243696 w 2983047"/>
              <a:gd name="connsiteY23" fmla="*/ 624322 h 1468716"/>
              <a:gd name="connsiteX24" fmla="*/ 301743 w 2983047"/>
              <a:gd name="connsiteY24" fmla="*/ 618635 h 1468716"/>
              <a:gd name="connsiteX25" fmla="*/ 324732 w 2983047"/>
              <a:gd name="connsiteY25" fmla="*/ 544575 h 1468716"/>
              <a:gd name="connsiteX26" fmla="*/ 704252 w 2983047"/>
              <a:gd name="connsiteY26" fmla="*/ 293012 h 1468716"/>
              <a:gd name="connsiteX27" fmla="*/ 787262 w 2983047"/>
              <a:gd name="connsiteY27" fmla="*/ 301380 h 1468716"/>
              <a:gd name="connsiteX28" fmla="*/ 858422 w 2983047"/>
              <a:gd name="connsiteY28" fmla="*/ 323470 h 1468716"/>
              <a:gd name="connsiteX29" fmla="*/ 918069 w 2983047"/>
              <a:gd name="connsiteY29" fmla="*/ 238385 h 1468716"/>
              <a:gd name="connsiteX30" fmla="*/ 1497140 w 2983047"/>
              <a:gd name="connsiteY30" fmla="*/ 0 h 146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83047" h="1468716">
                <a:moveTo>
                  <a:pt x="1497140" y="0"/>
                </a:moveTo>
                <a:cubicBezTo>
                  <a:pt x="1738190" y="0"/>
                  <a:pt x="1950715" y="94561"/>
                  <a:pt x="2076211" y="238385"/>
                </a:cubicBezTo>
                <a:lnTo>
                  <a:pt x="2122433" y="304318"/>
                </a:lnTo>
                <a:lnTo>
                  <a:pt x="2131283" y="301380"/>
                </a:lnTo>
                <a:cubicBezTo>
                  <a:pt x="2156355" y="295893"/>
                  <a:pt x="2182316" y="293012"/>
                  <a:pt x="2208905" y="293012"/>
                </a:cubicBezTo>
                <a:cubicBezTo>
                  <a:pt x="2368442" y="293012"/>
                  <a:pt x="2505324" y="396742"/>
                  <a:pt x="2563794" y="544575"/>
                </a:cubicBezTo>
                <a:lnTo>
                  <a:pt x="2585473" y="619260"/>
                </a:lnTo>
                <a:lnTo>
                  <a:pt x="2597891" y="618296"/>
                </a:lnTo>
                <a:cubicBezTo>
                  <a:pt x="2810607" y="618296"/>
                  <a:pt x="2983047" y="751093"/>
                  <a:pt x="2983047" y="914907"/>
                </a:cubicBezTo>
                <a:cubicBezTo>
                  <a:pt x="2983047" y="1078721"/>
                  <a:pt x="2810607" y="1211518"/>
                  <a:pt x="2597891" y="1211518"/>
                </a:cubicBezTo>
                <a:cubicBezTo>
                  <a:pt x="2544712" y="1211518"/>
                  <a:pt x="2494050" y="1203218"/>
                  <a:pt x="2447971" y="1188209"/>
                </a:cubicBezTo>
                <a:lnTo>
                  <a:pt x="2432613" y="1181789"/>
                </a:lnTo>
                <a:lnTo>
                  <a:pt x="2374195" y="1257379"/>
                </a:lnTo>
                <a:cubicBezTo>
                  <a:pt x="2251543" y="1384884"/>
                  <a:pt x="2043835" y="1468716"/>
                  <a:pt x="1808248" y="1468716"/>
                </a:cubicBezTo>
                <a:cubicBezTo>
                  <a:pt x="1666896" y="1468716"/>
                  <a:pt x="1535580" y="1438537"/>
                  <a:pt x="1426651" y="1386852"/>
                </a:cubicBezTo>
                <a:lnTo>
                  <a:pt x="1388373" y="1364671"/>
                </a:lnTo>
                <a:lnTo>
                  <a:pt x="1388320" y="1364702"/>
                </a:lnTo>
                <a:cubicBezTo>
                  <a:pt x="1283767" y="1416387"/>
                  <a:pt x="1157727" y="1446566"/>
                  <a:pt x="1022053" y="1446566"/>
                </a:cubicBezTo>
                <a:cubicBezTo>
                  <a:pt x="795931" y="1446566"/>
                  <a:pt x="596567" y="1362734"/>
                  <a:pt x="478843" y="1235229"/>
                </a:cubicBezTo>
                <a:lnTo>
                  <a:pt x="438351" y="1180642"/>
                </a:lnTo>
                <a:lnTo>
                  <a:pt x="424006" y="1188209"/>
                </a:lnTo>
                <a:cubicBezTo>
                  <a:pt x="387492" y="1203218"/>
                  <a:pt x="347346" y="1211518"/>
                  <a:pt x="305206" y="1211518"/>
                </a:cubicBezTo>
                <a:cubicBezTo>
                  <a:pt x="136645" y="1211518"/>
                  <a:pt x="0" y="1078721"/>
                  <a:pt x="0" y="914907"/>
                </a:cubicBezTo>
                <a:cubicBezTo>
                  <a:pt x="0" y="771570"/>
                  <a:pt x="104619" y="651980"/>
                  <a:pt x="243696" y="624322"/>
                </a:cubicBezTo>
                <a:lnTo>
                  <a:pt x="301743" y="618635"/>
                </a:lnTo>
                <a:lnTo>
                  <a:pt x="324732" y="544575"/>
                </a:lnTo>
                <a:cubicBezTo>
                  <a:pt x="387261" y="396742"/>
                  <a:pt x="533643" y="293012"/>
                  <a:pt x="704252" y="293012"/>
                </a:cubicBezTo>
                <a:cubicBezTo>
                  <a:pt x="732687" y="293012"/>
                  <a:pt x="760449" y="295893"/>
                  <a:pt x="787262" y="301380"/>
                </a:cubicBezTo>
                <a:lnTo>
                  <a:pt x="858422" y="323470"/>
                </a:lnTo>
                <a:lnTo>
                  <a:pt x="918069" y="238385"/>
                </a:lnTo>
                <a:cubicBezTo>
                  <a:pt x="1043565" y="94561"/>
                  <a:pt x="1256090" y="0"/>
                  <a:pt x="1497140" y="0"/>
                </a:cubicBezTo>
                <a:close/>
              </a:path>
            </a:pathLst>
          </a:cu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5076893" y="4453913"/>
            <a:ext cx="256801" cy="259018"/>
          </a:xfrm>
          <a:prstGeom prst="ellipse">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5426350" y="4539217"/>
            <a:ext cx="178517" cy="180058"/>
          </a:xfrm>
          <a:prstGeom prst="ellipse">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5698477" y="4583422"/>
            <a:ext cx="147111" cy="148381"/>
          </a:xfrm>
          <a:prstGeom prst="ellipse">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208"/>
          <p:cNvSpPr/>
          <p:nvPr/>
        </p:nvSpPr>
        <p:spPr>
          <a:xfrm>
            <a:off x="810268" y="4683745"/>
            <a:ext cx="2379720" cy="1311420"/>
          </a:xfrm>
          <a:custGeom>
            <a:avLst/>
            <a:gdLst>
              <a:gd name="connsiteX0" fmla="*/ 1497140 w 2983047"/>
              <a:gd name="connsiteY0" fmla="*/ 0 h 1468716"/>
              <a:gd name="connsiteX1" fmla="*/ 2076211 w 2983047"/>
              <a:gd name="connsiteY1" fmla="*/ 238385 h 1468716"/>
              <a:gd name="connsiteX2" fmla="*/ 2122433 w 2983047"/>
              <a:gd name="connsiteY2" fmla="*/ 304318 h 1468716"/>
              <a:gd name="connsiteX3" fmla="*/ 2131283 w 2983047"/>
              <a:gd name="connsiteY3" fmla="*/ 301380 h 1468716"/>
              <a:gd name="connsiteX4" fmla="*/ 2208905 w 2983047"/>
              <a:gd name="connsiteY4" fmla="*/ 293012 h 1468716"/>
              <a:gd name="connsiteX5" fmla="*/ 2563794 w 2983047"/>
              <a:gd name="connsiteY5" fmla="*/ 544575 h 1468716"/>
              <a:gd name="connsiteX6" fmla="*/ 2585473 w 2983047"/>
              <a:gd name="connsiteY6" fmla="*/ 619260 h 1468716"/>
              <a:gd name="connsiteX7" fmla="*/ 2597891 w 2983047"/>
              <a:gd name="connsiteY7" fmla="*/ 618296 h 1468716"/>
              <a:gd name="connsiteX8" fmla="*/ 2983047 w 2983047"/>
              <a:gd name="connsiteY8" fmla="*/ 914907 h 1468716"/>
              <a:gd name="connsiteX9" fmla="*/ 2597891 w 2983047"/>
              <a:gd name="connsiteY9" fmla="*/ 1211518 h 1468716"/>
              <a:gd name="connsiteX10" fmla="*/ 2447971 w 2983047"/>
              <a:gd name="connsiteY10" fmla="*/ 1188209 h 1468716"/>
              <a:gd name="connsiteX11" fmla="*/ 2432613 w 2983047"/>
              <a:gd name="connsiteY11" fmla="*/ 1181789 h 1468716"/>
              <a:gd name="connsiteX12" fmla="*/ 2374195 w 2983047"/>
              <a:gd name="connsiteY12" fmla="*/ 1257379 h 1468716"/>
              <a:gd name="connsiteX13" fmla="*/ 1808248 w 2983047"/>
              <a:gd name="connsiteY13" fmla="*/ 1468716 h 1468716"/>
              <a:gd name="connsiteX14" fmla="*/ 1426651 w 2983047"/>
              <a:gd name="connsiteY14" fmla="*/ 1386852 h 1468716"/>
              <a:gd name="connsiteX15" fmla="*/ 1388373 w 2983047"/>
              <a:gd name="connsiteY15" fmla="*/ 1364671 h 1468716"/>
              <a:gd name="connsiteX16" fmla="*/ 1388320 w 2983047"/>
              <a:gd name="connsiteY16" fmla="*/ 1364702 h 1468716"/>
              <a:gd name="connsiteX17" fmla="*/ 1022053 w 2983047"/>
              <a:gd name="connsiteY17" fmla="*/ 1446566 h 1468716"/>
              <a:gd name="connsiteX18" fmla="*/ 478843 w 2983047"/>
              <a:gd name="connsiteY18" fmla="*/ 1235229 h 1468716"/>
              <a:gd name="connsiteX19" fmla="*/ 438351 w 2983047"/>
              <a:gd name="connsiteY19" fmla="*/ 1180642 h 1468716"/>
              <a:gd name="connsiteX20" fmla="*/ 424006 w 2983047"/>
              <a:gd name="connsiteY20" fmla="*/ 1188209 h 1468716"/>
              <a:gd name="connsiteX21" fmla="*/ 305206 w 2983047"/>
              <a:gd name="connsiteY21" fmla="*/ 1211518 h 1468716"/>
              <a:gd name="connsiteX22" fmla="*/ 0 w 2983047"/>
              <a:gd name="connsiteY22" fmla="*/ 914907 h 1468716"/>
              <a:gd name="connsiteX23" fmla="*/ 243696 w 2983047"/>
              <a:gd name="connsiteY23" fmla="*/ 624322 h 1468716"/>
              <a:gd name="connsiteX24" fmla="*/ 301743 w 2983047"/>
              <a:gd name="connsiteY24" fmla="*/ 618635 h 1468716"/>
              <a:gd name="connsiteX25" fmla="*/ 324732 w 2983047"/>
              <a:gd name="connsiteY25" fmla="*/ 544575 h 1468716"/>
              <a:gd name="connsiteX26" fmla="*/ 704252 w 2983047"/>
              <a:gd name="connsiteY26" fmla="*/ 293012 h 1468716"/>
              <a:gd name="connsiteX27" fmla="*/ 787262 w 2983047"/>
              <a:gd name="connsiteY27" fmla="*/ 301380 h 1468716"/>
              <a:gd name="connsiteX28" fmla="*/ 858422 w 2983047"/>
              <a:gd name="connsiteY28" fmla="*/ 323470 h 1468716"/>
              <a:gd name="connsiteX29" fmla="*/ 918069 w 2983047"/>
              <a:gd name="connsiteY29" fmla="*/ 238385 h 1468716"/>
              <a:gd name="connsiteX30" fmla="*/ 1497140 w 2983047"/>
              <a:gd name="connsiteY30" fmla="*/ 0 h 146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83047" h="1468716">
                <a:moveTo>
                  <a:pt x="1497140" y="0"/>
                </a:moveTo>
                <a:cubicBezTo>
                  <a:pt x="1738190" y="0"/>
                  <a:pt x="1950715" y="94561"/>
                  <a:pt x="2076211" y="238385"/>
                </a:cubicBezTo>
                <a:lnTo>
                  <a:pt x="2122433" y="304318"/>
                </a:lnTo>
                <a:lnTo>
                  <a:pt x="2131283" y="301380"/>
                </a:lnTo>
                <a:cubicBezTo>
                  <a:pt x="2156355" y="295893"/>
                  <a:pt x="2182316" y="293012"/>
                  <a:pt x="2208905" y="293012"/>
                </a:cubicBezTo>
                <a:cubicBezTo>
                  <a:pt x="2368442" y="293012"/>
                  <a:pt x="2505324" y="396742"/>
                  <a:pt x="2563794" y="544575"/>
                </a:cubicBezTo>
                <a:lnTo>
                  <a:pt x="2585473" y="619260"/>
                </a:lnTo>
                <a:lnTo>
                  <a:pt x="2597891" y="618296"/>
                </a:lnTo>
                <a:cubicBezTo>
                  <a:pt x="2810607" y="618296"/>
                  <a:pt x="2983047" y="751093"/>
                  <a:pt x="2983047" y="914907"/>
                </a:cubicBezTo>
                <a:cubicBezTo>
                  <a:pt x="2983047" y="1078721"/>
                  <a:pt x="2810607" y="1211518"/>
                  <a:pt x="2597891" y="1211518"/>
                </a:cubicBezTo>
                <a:cubicBezTo>
                  <a:pt x="2544712" y="1211518"/>
                  <a:pt x="2494050" y="1203218"/>
                  <a:pt x="2447971" y="1188209"/>
                </a:cubicBezTo>
                <a:lnTo>
                  <a:pt x="2432613" y="1181789"/>
                </a:lnTo>
                <a:lnTo>
                  <a:pt x="2374195" y="1257379"/>
                </a:lnTo>
                <a:cubicBezTo>
                  <a:pt x="2251543" y="1384884"/>
                  <a:pt x="2043835" y="1468716"/>
                  <a:pt x="1808248" y="1468716"/>
                </a:cubicBezTo>
                <a:cubicBezTo>
                  <a:pt x="1666896" y="1468716"/>
                  <a:pt x="1535580" y="1438537"/>
                  <a:pt x="1426651" y="1386852"/>
                </a:cubicBezTo>
                <a:lnTo>
                  <a:pt x="1388373" y="1364671"/>
                </a:lnTo>
                <a:lnTo>
                  <a:pt x="1388320" y="1364702"/>
                </a:lnTo>
                <a:cubicBezTo>
                  <a:pt x="1283767" y="1416387"/>
                  <a:pt x="1157727" y="1446566"/>
                  <a:pt x="1022053" y="1446566"/>
                </a:cubicBezTo>
                <a:cubicBezTo>
                  <a:pt x="795931" y="1446566"/>
                  <a:pt x="596567" y="1362734"/>
                  <a:pt x="478843" y="1235229"/>
                </a:cubicBezTo>
                <a:lnTo>
                  <a:pt x="438351" y="1180642"/>
                </a:lnTo>
                <a:lnTo>
                  <a:pt x="424006" y="1188209"/>
                </a:lnTo>
                <a:cubicBezTo>
                  <a:pt x="387492" y="1203218"/>
                  <a:pt x="347346" y="1211518"/>
                  <a:pt x="305206" y="1211518"/>
                </a:cubicBezTo>
                <a:cubicBezTo>
                  <a:pt x="136645" y="1211518"/>
                  <a:pt x="0" y="1078721"/>
                  <a:pt x="0" y="914907"/>
                </a:cubicBezTo>
                <a:cubicBezTo>
                  <a:pt x="0" y="771570"/>
                  <a:pt x="104619" y="651980"/>
                  <a:pt x="243696" y="624322"/>
                </a:cubicBezTo>
                <a:lnTo>
                  <a:pt x="301743" y="618635"/>
                </a:lnTo>
                <a:lnTo>
                  <a:pt x="324732" y="544575"/>
                </a:lnTo>
                <a:cubicBezTo>
                  <a:pt x="387261" y="396742"/>
                  <a:pt x="533643" y="293012"/>
                  <a:pt x="704252" y="293012"/>
                </a:cubicBezTo>
                <a:cubicBezTo>
                  <a:pt x="732687" y="293012"/>
                  <a:pt x="760449" y="295893"/>
                  <a:pt x="787262" y="301380"/>
                </a:cubicBezTo>
                <a:lnTo>
                  <a:pt x="858422" y="323470"/>
                </a:lnTo>
                <a:lnTo>
                  <a:pt x="918069" y="238385"/>
                </a:lnTo>
                <a:cubicBezTo>
                  <a:pt x="1043565" y="94561"/>
                  <a:pt x="1256090" y="0"/>
                  <a:pt x="1497140" y="0"/>
                </a:cubicBezTo>
                <a:close/>
              </a:path>
            </a:pathLst>
          </a:cu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209"/>
          <p:cNvSpPr/>
          <p:nvPr/>
        </p:nvSpPr>
        <p:spPr>
          <a:xfrm>
            <a:off x="3204604" y="5642669"/>
            <a:ext cx="1817061" cy="1012602"/>
          </a:xfrm>
          <a:custGeom>
            <a:avLst/>
            <a:gdLst>
              <a:gd name="connsiteX0" fmla="*/ 1497140 w 2983047"/>
              <a:gd name="connsiteY0" fmla="*/ 0 h 1468716"/>
              <a:gd name="connsiteX1" fmla="*/ 2076211 w 2983047"/>
              <a:gd name="connsiteY1" fmla="*/ 238385 h 1468716"/>
              <a:gd name="connsiteX2" fmla="*/ 2122433 w 2983047"/>
              <a:gd name="connsiteY2" fmla="*/ 304318 h 1468716"/>
              <a:gd name="connsiteX3" fmla="*/ 2131283 w 2983047"/>
              <a:gd name="connsiteY3" fmla="*/ 301380 h 1468716"/>
              <a:gd name="connsiteX4" fmla="*/ 2208905 w 2983047"/>
              <a:gd name="connsiteY4" fmla="*/ 293012 h 1468716"/>
              <a:gd name="connsiteX5" fmla="*/ 2563794 w 2983047"/>
              <a:gd name="connsiteY5" fmla="*/ 544575 h 1468716"/>
              <a:gd name="connsiteX6" fmla="*/ 2585473 w 2983047"/>
              <a:gd name="connsiteY6" fmla="*/ 619260 h 1468716"/>
              <a:gd name="connsiteX7" fmla="*/ 2597891 w 2983047"/>
              <a:gd name="connsiteY7" fmla="*/ 618296 h 1468716"/>
              <a:gd name="connsiteX8" fmla="*/ 2983047 w 2983047"/>
              <a:gd name="connsiteY8" fmla="*/ 914907 h 1468716"/>
              <a:gd name="connsiteX9" fmla="*/ 2597891 w 2983047"/>
              <a:gd name="connsiteY9" fmla="*/ 1211518 h 1468716"/>
              <a:gd name="connsiteX10" fmla="*/ 2447971 w 2983047"/>
              <a:gd name="connsiteY10" fmla="*/ 1188209 h 1468716"/>
              <a:gd name="connsiteX11" fmla="*/ 2432613 w 2983047"/>
              <a:gd name="connsiteY11" fmla="*/ 1181789 h 1468716"/>
              <a:gd name="connsiteX12" fmla="*/ 2374195 w 2983047"/>
              <a:gd name="connsiteY12" fmla="*/ 1257379 h 1468716"/>
              <a:gd name="connsiteX13" fmla="*/ 1808248 w 2983047"/>
              <a:gd name="connsiteY13" fmla="*/ 1468716 h 1468716"/>
              <a:gd name="connsiteX14" fmla="*/ 1426651 w 2983047"/>
              <a:gd name="connsiteY14" fmla="*/ 1386852 h 1468716"/>
              <a:gd name="connsiteX15" fmla="*/ 1388373 w 2983047"/>
              <a:gd name="connsiteY15" fmla="*/ 1364671 h 1468716"/>
              <a:gd name="connsiteX16" fmla="*/ 1388320 w 2983047"/>
              <a:gd name="connsiteY16" fmla="*/ 1364702 h 1468716"/>
              <a:gd name="connsiteX17" fmla="*/ 1022053 w 2983047"/>
              <a:gd name="connsiteY17" fmla="*/ 1446566 h 1468716"/>
              <a:gd name="connsiteX18" fmla="*/ 478843 w 2983047"/>
              <a:gd name="connsiteY18" fmla="*/ 1235229 h 1468716"/>
              <a:gd name="connsiteX19" fmla="*/ 438351 w 2983047"/>
              <a:gd name="connsiteY19" fmla="*/ 1180642 h 1468716"/>
              <a:gd name="connsiteX20" fmla="*/ 424006 w 2983047"/>
              <a:gd name="connsiteY20" fmla="*/ 1188209 h 1468716"/>
              <a:gd name="connsiteX21" fmla="*/ 305206 w 2983047"/>
              <a:gd name="connsiteY21" fmla="*/ 1211518 h 1468716"/>
              <a:gd name="connsiteX22" fmla="*/ 0 w 2983047"/>
              <a:gd name="connsiteY22" fmla="*/ 914907 h 1468716"/>
              <a:gd name="connsiteX23" fmla="*/ 243696 w 2983047"/>
              <a:gd name="connsiteY23" fmla="*/ 624322 h 1468716"/>
              <a:gd name="connsiteX24" fmla="*/ 301743 w 2983047"/>
              <a:gd name="connsiteY24" fmla="*/ 618635 h 1468716"/>
              <a:gd name="connsiteX25" fmla="*/ 324732 w 2983047"/>
              <a:gd name="connsiteY25" fmla="*/ 544575 h 1468716"/>
              <a:gd name="connsiteX26" fmla="*/ 704252 w 2983047"/>
              <a:gd name="connsiteY26" fmla="*/ 293012 h 1468716"/>
              <a:gd name="connsiteX27" fmla="*/ 787262 w 2983047"/>
              <a:gd name="connsiteY27" fmla="*/ 301380 h 1468716"/>
              <a:gd name="connsiteX28" fmla="*/ 858422 w 2983047"/>
              <a:gd name="connsiteY28" fmla="*/ 323470 h 1468716"/>
              <a:gd name="connsiteX29" fmla="*/ 918069 w 2983047"/>
              <a:gd name="connsiteY29" fmla="*/ 238385 h 1468716"/>
              <a:gd name="connsiteX30" fmla="*/ 1497140 w 2983047"/>
              <a:gd name="connsiteY30" fmla="*/ 0 h 146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83047" h="1468716">
                <a:moveTo>
                  <a:pt x="1497140" y="0"/>
                </a:moveTo>
                <a:cubicBezTo>
                  <a:pt x="1738190" y="0"/>
                  <a:pt x="1950715" y="94561"/>
                  <a:pt x="2076211" y="238385"/>
                </a:cubicBezTo>
                <a:lnTo>
                  <a:pt x="2122433" y="304318"/>
                </a:lnTo>
                <a:lnTo>
                  <a:pt x="2131283" y="301380"/>
                </a:lnTo>
                <a:cubicBezTo>
                  <a:pt x="2156355" y="295893"/>
                  <a:pt x="2182316" y="293012"/>
                  <a:pt x="2208905" y="293012"/>
                </a:cubicBezTo>
                <a:cubicBezTo>
                  <a:pt x="2368442" y="293012"/>
                  <a:pt x="2505324" y="396742"/>
                  <a:pt x="2563794" y="544575"/>
                </a:cubicBezTo>
                <a:lnTo>
                  <a:pt x="2585473" y="619260"/>
                </a:lnTo>
                <a:lnTo>
                  <a:pt x="2597891" y="618296"/>
                </a:lnTo>
                <a:cubicBezTo>
                  <a:pt x="2810607" y="618296"/>
                  <a:pt x="2983047" y="751093"/>
                  <a:pt x="2983047" y="914907"/>
                </a:cubicBezTo>
                <a:cubicBezTo>
                  <a:pt x="2983047" y="1078721"/>
                  <a:pt x="2810607" y="1211518"/>
                  <a:pt x="2597891" y="1211518"/>
                </a:cubicBezTo>
                <a:cubicBezTo>
                  <a:pt x="2544712" y="1211518"/>
                  <a:pt x="2494050" y="1203218"/>
                  <a:pt x="2447971" y="1188209"/>
                </a:cubicBezTo>
                <a:lnTo>
                  <a:pt x="2432613" y="1181789"/>
                </a:lnTo>
                <a:lnTo>
                  <a:pt x="2374195" y="1257379"/>
                </a:lnTo>
                <a:cubicBezTo>
                  <a:pt x="2251543" y="1384884"/>
                  <a:pt x="2043835" y="1468716"/>
                  <a:pt x="1808248" y="1468716"/>
                </a:cubicBezTo>
                <a:cubicBezTo>
                  <a:pt x="1666896" y="1468716"/>
                  <a:pt x="1535580" y="1438537"/>
                  <a:pt x="1426651" y="1386852"/>
                </a:cubicBezTo>
                <a:lnTo>
                  <a:pt x="1388373" y="1364671"/>
                </a:lnTo>
                <a:lnTo>
                  <a:pt x="1388320" y="1364702"/>
                </a:lnTo>
                <a:cubicBezTo>
                  <a:pt x="1283767" y="1416387"/>
                  <a:pt x="1157727" y="1446566"/>
                  <a:pt x="1022053" y="1446566"/>
                </a:cubicBezTo>
                <a:cubicBezTo>
                  <a:pt x="795931" y="1446566"/>
                  <a:pt x="596567" y="1362734"/>
                  <a:pt x="478843" y="1235229"/>
                </a:cubicBezTo>
                <a:lnTo>
                  <a:pt x="438351" y="1180642"/>
                </a:lnTo>
                <a:lnTo>
                  <a:pt x="424006" y="1188209"/>
                </a:lnTo>
                <a:cubicBezTo>
                  <a:pt x="387492" y="1203218"/>
                  <a:pt x="347346" y="1211518"/>
                  <a:pt x="305206" y="1211518"/>
                </a:cubicBezTo>
                <a:cubicBezTo>
                  <a:pt x="136645" y="1211518"/>
                  <a:pt x="0" y="1078721"/>
                  <a:pt x="0" y="914907"/>
                </a:cubicBezTo>
                <a:cubicBezTo>
                  <a:pt x="0" y="771570"/>
                  <a:pt x="104619" y="651980"/>
                  <a:pt x="243696" y="624322"/>
                </a:cubicBezTo>
                <a:lnTo>
                  <a:pt x="301743" y="618635"/>
                </a:lnTo>
                <a:lnTo>
                  <a:pt x="324732" y="544575"/>
                </a:lnTo>
                <a:cubicBezTo>
                  <a:pt x="387261" y="396742"/>
                  <a:pt x="533643" y="293012"/>
                  <a:pt x="704252" y="293012"/>
                </a:cubicBezTo>
                <a:cubicBezTo>
                  <a:pt x="732687" y="293012"/>
                  <a:pt x="760449" y="295893"/>
                  <a:pt x="787262" y="301380"/>
                </a:cubicBezTo>
                <a:lnTo>
                  <a:pt x="858422" y="323470"/>
                </a:lnTo>
                <a:lnTo>
                  <a:pt x="918069" y="238385"/>
                </a:lnTo>
                <a:cubicBezTo>
                  <a:pt x="1043565" y="94561"/>
                  <a:pt x="1256090" y="0"/>
                  <a:pt x="1497140" y="0"/>
                </a:cubicBezTo>
                <a:close/>
              </a:path>
            </a:pathLst>
          </a:cu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3349919" y="5186428"/>
            <a:ext cx="256801" cy="259018"/>
          </a:xfrm>
          <a:prstGeom prst="ellipse">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3776357" y="5170173"/>
            <a:ext cx="178517" cy="180058"/>
          </a:xfrm>
          <a:prstGeom prst="ellipse">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4105950" y="5135740"/>
            <a:ext cx="147111" cy="148381"/>
          </a:xfrm>
          <a:prstGeom prst="ellipse">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4382004" y="5112458"/>
            <a:ext cx="92120" cy="93823"/>
          </a:xfrm>
          <a:prstGeom prst="ellipse">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4743088" y="5583923"/>
            <a:ext cx="256801" cy="259018"/>
          </a:xfrm>
          <a:prstGeom prst="ellipse">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5058995" y="5442020"/>
            <a:ext cx="178517" cy="180058"/>
          </a:xfrm>
          <a:prstGeom prst="ellipse">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5283236" y="5261058"/>
            <a:ext cx="147111" cy="148381"/>
          </a:xfrm>
          <a:prstGeom prst="ellipse">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111"/>
          <p:cNvGrpSpPr/>
          <p:nvPr/>
        </p:nvGrpSpPr>
        <p:grpSpPr>
          <a:xfrm>
            <a:off x="3164487" y="3806795"/>
            <a:ext cx="1211918" cy="754252"/>
            <a:chOff x="3531109" y="3536144"/>
            <a:chExt cx="1211918" cy="754252"/>
          </a:xfrm>
        </p:grpSpPr>
        <p:grpSp>
          <p:nvGrpSpPr>
            <p:cNvPr id="21" name="Stick Person 2"/>
            <p:cNvGrpSpPr/>
            <p:nvPr>
              <p:custDataLst>
                <p:tags r:id="rId2"/>
              </p:custDataLst>
            </p:nvPr>
          </p:nvGrpSpPr>
          <p:grpSpPr>
            <a:xfrm>
              <a:off x="3534258" y="3536144"/>
              <a:ext cx="171702" cy="345052"/>
              <a:chOff x="450418" y="629425"/>
              <a:chExt cx="1151502" cy="2878804"/>
            </a:xfrm>
            <a:solidFill>
              <a:schemeClr val="accent4"/>
            </a:solidFill>
            <a:effectLst/>
          </p:grpSpPr>
          <p:grpSp>
            <p:nvGrpSpPr>
              <p:cNvPr id="22" name="Group 21"/>
              <p:cNvGrpSpPr/>
              <p:nvPr/>
            </p:nvGrpSpPr>
            <p:grpSpPr>
              <a:xfrm>
                <a:off x="450418" y="629425"/>
                <a:ext cx="1151502" cy="2878804"/>
                <a:chOff x="454765" y="622204"/>
                <a:chExt cx="1151502" cy="2878804"/>
              </a:xfrm>
              <a:grpFill/>
            </p:grpSpPr>
            <p:sp>
              <p:nvSpPr>
                <p:cNvPr id="24" name="Oval 23"/>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5" name="Rounded Rectangle 24"/>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6" name="Rectangle 25"/>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7" name="Rectangle 26"/>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8" name="Oval 27"/>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9" name="Oval 28"/>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0" name="Rectangle 29"/>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1" name="Rectangle 30"/>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2" name="Oval 31"/>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3" name="Oval 32"/>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23" name="Rounded Rectangle 22"/>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34" name="Stick Person 2"/>
            <p:cNvGrpSpPr/>
            <p:nvPr>
              <p:custDataLst>
                <p:tags r:id="rId3"/>
              </p:custDataLst>
            </p:nvPr>
          </p:nvGrpSpPr>
          <p:grpSpPr>
            <a:xfrm>
              <a:off x="3877951" y="3538964"/>
              <a:ext cx="171702" cy="345052"/>
              <a:chOff x="450418" y="629425"/>
              <a:chExt cx="1151502" cy="2878804"/>
            </a:xfrm>
            <a:solidFill>
              <a:schemeClr val="accent4"/>
            </a:solidFill>
            <a:effectLst/>
          </p:grpSpPr>
          <p:grpSp>
            <p:nvGrpSpPr>
              <p:cNvPr id="35" name="Group 34"/>
              <p:cNvGrpSpPr/>
              <p:nvPr/>
            </p:nvGrpSpPr>
            <p:grpSpPr>
              <a:xfrm>
                <a:off x="450418" y="629425"/>
                <a:ext cx="1151502" cy="2878804"/>
                <a:chOff x="454765" y="622204"/>
                <a:chExt cx="1151502" cy="2878804"/>
              </a:xfrm>
              <a:grpFill/>
            </p:grpSpPr>
            <p:sp>
              <p:nvSpPr>
                <p:cNvPr id="37" name="Oval 36"/>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8" name="Rounded Rectangle 37"/>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9" name="Rectangle 38"/>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0" name="Rectangle 39"/>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1" name="Oval 40"/>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2" name="Oval 41"/>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3" name="Rectangle 42"/>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4" name="Rectangle 43"/>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5" name="Oval 44"/>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6" name="Oval 45"/>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36" name="Rounded Rectangle 35"/>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47" name="Stick Person 2"/>
            <p:cNvGrpSpPr/>
            <p:nvPr>
              <p:custDataLst>
                <p:tags r:id="rId4"/>
              </p:custDataLst>
            </p:nvPr>
          </p:nvGrpSpPr>
          <p:grpSpPr>
            <a:xfrm>
              <a:off x="3705960" y="3538964"/>
              <a:ext cx="171702" cy="345052"/>
              <a:chOff x="450418" y="629425"/>
              <a:chExt cx="1151502" cy="2878804"/>
            </a:xfrm>
            <a:solidFill>
              <a:schemeClr val="accent4"/>
            </a:solidFill>
            <a:effectLst/>
          </p:grpSpPr>
          <p:grpSp>
            <p:nvGrpSpPr>
              <p:cNvPr id="48" name="Group 47"/>
              <p:cNvGrpSpPr/>
              <p:nvPr/>
            </p:nvGrpSpPr>
            <p:grpSpPr>
              <a:xfrm>
                <a:off x="450418" y="629425"/>
                <a:ext cx="1151502" cy="2878804"/>
                <a:chOff x="454765" y="622204"/>
                <a:chExt cx="1151502" cy="2878804"/>
              </a:xfrm>
              <a:grpFill/>
            </p:grpSpPr>
            <p:sp>
              <p:nvSpPr>
                <p:cNvPr id="50" name="Oval 49"/>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1" name="Rounded Rectangle 50"/>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2" name="Rectangle 51"/>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3" name="Rectangle 52"/>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4" name="Oval 53"/>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5" name="Oval 54"/>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6" name="Rectangle 55"/>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7" name="Rectangle 56"/>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8" name="Oval 57"/>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9" name="Oval 58"/>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49" name="Rounded Rectangle 48"/>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60" name="Stick Person 2"/>
            <p:cNvGrpSpPr/>
            <p:nvPr>
              <p:custDataLst>
                <p:tags r:id="rId5"/>
              </p:custDataLst>
            </p:nvPr>
          </p:nvGrpSpPr>
          <p:grpSpPr>
            <a:xfrm>
              <a:off x="4223401" y="3543026"/>
              <a:ext cx="171702" cy="345052"/>
              <a:chOff x="450418" y="629425"/>
              <a:chExt cx="1151502" cy="2878804"/>
            </a:xfrm>
            <a:solidFill>
              <a:schemeClr val="accent1"/>
            </a:solidFill>
            <a:effectLst/>
          </p:grpSpPr>
          <p:grpSp>
            <p:nvGrpSpPr>
              <p:cNvPr id="61" name="Group 60"/>
              <p:cNvGrpSpPr/>
              <p:nvPr/>
            </p:nvGrpSpPr>
            <p:grpSpPr>
              <a:xfrm>
                <a:off x="450418" y="629425"/>
                <a:ext cx="1151502" cy="2878804"/>
                <a:chOff x="454765" y="622204"/>
                <a:chExt cx="1151502" cy="2878804"/>
              </a:xfrm>
              <a:grpFill/>
            </p:grpSpPr>
            <p:sp>
              <p:nvSpPr>
                <p:cNvPr id="63" name="Oval 62"/>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4" name="Rounded Rectangle 63"/>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5" name="Rectangle 64"/>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6" name="Rectangle 65"/>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7" name="Oval 66"/>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8" name="Oval 67"/>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9" name="Rectangle 68"/>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70" name="Rectangle 69"/>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71" name="Oval 70"/>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72" name="Oval 71"/>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62" name="Rounded Rectangle 61"/>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73" name="Stick Person 2"/>
            <p:cNvGrpSpPr/>
            <p:nvPr>
              <p:custDataLst>
                <p:tags r:id="rId6"/>
              </p:custDataLst>
            </p:nvPr>
          </p:nvGrpSpPr>
          <p:grpSpPr>
            <a:xfrm>
              <a:off x="4053494" y="3543026"/>
              <a:ext cx="171702" cy="345052"/>
              <a:chOff x="450418" y="629425"/>
              <a:chExt cx="1151502" cy="2878804"/>
            </a:xfrm>
            <a:solidFill>
              <a:schemeClr val="accent4"/>
            </a:solidFill>
            <a:effectLst/>
          </p:grpSpPr>
          <p:grpSp>
            <p:nvGrpSpPr>
              <p:cNvPr id="74" name="Group 73"/>
              <p:cNvGrpSpPr/>
              <p:nvPr/>
            </p:nvGrpSpPr>
            <p:grpSpPr>
              <a:xfrm>
                <a:off x="450418" y="629425"/>
                <a:ext cx="1151502" cy="2878804"/>
                <a:chOff x="454765" y="622204"/>
                <a:chExt cx="1151502" cy="2878804"/>
              </a:xfrm>
              <a:grpFill/>
            </p:grpSpPr>
            <p:sp>
              <p:nvSpPr>
                <p:cNvPr id="76" name="Oval 75"/>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77" name="Rounded Rectangle 76"/>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78" name="Rectangle 77"/>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79" name="Rectangle 78"/>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80" name="Oval 79"/>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81" name="Oval 80"/>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82" name="Rectangle 81"/>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83" name="Rectangle 82"/>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84" name="Oval 83"/>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85" name="Oval 84"/>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75" name="Rounded Rectangle 74"/>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86" name="Stick Person 2"/>
            <p:cNvGrpSpPr/>
            <p:nvPr>
              <p:custDataLst>
                <p:tags r:id="rId7"/>
              </p:custDataLst>
            </p:nvPr>
          </p:nvGrpSpPr>
          <p:grpSpPr>
            <a:xfrm>
              <a:off x="4395103" y="3546509"/>
              <a:ext cx="171702" cy="345052"/>
              <a:chOff x="450418" y="629425"/>
              <a:chExt cx="1151502" cy="2878804"/>
            </a:xfrm>
            <a:solidFill>
              <a:schemeClr val="accent1"/>
            </a:solidFill>
            <a:effectLst/>
          </p:grpSpPr>
          <p:grpSp>
            <p:nvGrpSpPr>
              <p:cNvPr id="87" name="Group 86"/>
              <p:cNvGrpSpPr/>
              <p:nvPr/>
            </p:nvGrpSpPr>
            <p:grpSpPr>
              <a:xfrm>
                <a:off x="450418" y="629425"/>
                <a:ext cx="1151502" cy="2878804"/>
                <a:chOff x="454765" y="622204"/>
                <a:chExt cx="1151502" cy="2878804"/>
              </a:xfrm>
              <a:grpFill/>
            </p:grpSpPr>
            <p:sp>
              <p:nvSpPr>
                <p:cNvPr id="89" name="Oval 88"/>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90" name="Rounded Rectangle 89"/>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91" name="Rectangle 90"/>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92" name="Rectangle 91"/>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93" name="Oval 92"/>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94" name="Oval 93"/>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95" name="Rectangle 94"/>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96" name="Rectangle 95"/>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97" name="Oval 96"/>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98" name="Oval 97"/>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88" name="Rounded Rectangle 87"/>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99" name="Stick Person 2"/>
            <p:cNvGrpSpPr/>
            <p:nvPr>
              <p:custDataLst>
                <p:tags r:id="rId8"/>
              </p:custDataLst>
            </p:nvPr>
          </p:nvGrpSpPr>
          <p:grpSpPr>
            <a:xfrm>
              <a:off x="4571325" y="3551136"/>
              <a:ext cx="171702" cy="345052"/>
              <a:chOff x="450418" y="629425"/>
              <a:chExt cx="1151502" cy="2878804"/>
            </a:xfrm>
            <a:solidFill>
              <a:schemeClr val="accent1"/>
            </a:solidFill>
            <a:effectLst/>
          </p:grpSpPr>
          <p:grpSp>
            <p:nvGrpSpPr>
              <p:cNvPr id="100" name="Group 99"/>
              <p:cNvGrpSpPr/>
              <p:nvPr/>
            </p:nvGrpSpPr>
            <p:grpSpPr>
              <a:xfrm>
                <a:off x="450418" y="629425"/>
                <a:ext cx="1151502" cy="2878804"/>
                <a:chOff x="454765" y="622204"/>
                <a:chExt cx="1151502" cy="2878804"/>
              </a:xfrm>
              <a:grpFill/>
            </p:grpSpPr>
            <p:sp>
              <p:nvSpPr>
                <p:cNvPr id="102" name="Oval 101"/>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03" name="Rounded Rectangle 102"/>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04" name="Rectangle 103"/>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05" name="Rectangle 104"/>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06" name="Oval 105"/>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07" name="Oval 106"/>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08" name="Rectangle 107"/>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09" name="Rectangle 108"/>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10" name="Oval 109"/>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11" name="Oval 110"/>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101" name="Rounded Rectangle 100"/>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114" name="Stick Person 2"/>
            <p:cNvGrpSpPr/>
            <p:nvPr>
              <p:custDataLst>
                <p:tags r:id="rId9"/>
              </p:custDataLst>
            </p:nvPr>
          </p:nvGrpSpPr>
          <p:grpSpPr>
            <a:xfrm>
              <a:off x="3531109" y="3930352"/>
              <a:ext cx="171702" cy="345052"/>
              <a:chOff x="450418" y="629425"/>
              <a:chExt cx="1151502" cy="2878804"/>
            </a:xfrm>
            <a:solidFill>
              <a:schemeClr val="accent1"/>
            </a:solidFill>
            <a:effectLst/>
          </p:grpSpPr>
          <p:grpSp>
            <p:nvGrpSpPr>
              <p:cNvPr id="193" name="Group 192"/>
              <p:cNvGrpSpPr/>
              <p:nvPr/>
            </p:nvGrpSpPr>
            <p:grpSpPr>
              <a:xfrm>
                <a:off x="450418" y="629425"/>
                <a:ext cx="1151502" cy="2878804"/>
                <a:chOff x="454765" y="622204"/>
                <a:chExt cx="1151502" cy="2878804"/>
              </a:xfrm>
              <a:grpFill/>
            </p:grpSpPr>
            <p:sp>
              <p:nvSpPr>
                <p:cNvPr id="195" name="Oval 194"/>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96" name="Rounded Rectangle 195"/>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97" name="Rectangle 196"/>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98" name="Rectangle 197"/>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99" name="Oval 198"/>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00" name="Oval 199"/>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01" name="Rectangle 200"/>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02" name="Rectangle 201"/>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03" name="Oval 202"/>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04" name="Oval 203"/>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194" name="Rounded Rectangle 193"/>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115" name="Stick Person 2"/>
            <p:cNvGrpSpPr/>
            <p:nvPr>
              <p:custDataLst>
                <p:tags r:id="rId10"/>
              </p:custDataLst>
            </p:nvPr>
          </p:nvGrpSpPr>
          <p:grpSpPr>
            <a:xfrm>
              <a:off x="3874802" y="3933172"/>
              <a:ext cx="171702" cy="345052"/>
              <a:chOff x="450418" y="629425"/>
              <a:chExt cx="1151502" cy="2878804"/>
            </a:xfrm>
            <a:solidFill>
              <a:schemeClr val="accent6"/>
            </a:solidFill>
            <a:effectLst/>
          </p:grpSpPr>
          <p:grpSp>
            <p:nvGrpSpPr>
              <p:cNvPr id="181" name="Group 180"/>
              <p:cNvGrpSpPr/>
              <p:nvPr/>
            </p:nvGrpSpPr>
            <p:grpSpPr>
              <a:xfrm>
                <a:off x="450418" y="629425"/>
                <a:ext cx="1151502" cy="2878804"/>
                <a:chOff x="454765" y="622204"/>
                <a:chExt cx="1151502" cy="2878804"/>
              </a:xfrm>
              <a:grpFill/>
            </p:grpSpPr>
            <p:sp>
              <p:nvSpPr>
                <p:cNvPr id="183" name="Oval 182"/>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84" name="Rounded Rectangle 183"/>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85" name="Rectangle 184"/>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86" name="Rectangle 185"/>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87" name="Oval 186"/>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88" name="Oval 187"/>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89" name="Rectangle 188"/>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90" name="Rectangle 189"/>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91" name="Oval 190"/>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92" name="Oval 191"/>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182" name="Rounded Rectangle 181"/>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116" name="Stick Person 2"/>
            <p:cNvGrpSpPr/>
            <p:nvPr>
              <p:custDataLst>
                <p:tags r:id="rId11"/>
              </p:custDataLst>
            </p:nvPr>
          </p:nvGrpSpPr>
          <p:grpSpPr>
            <a:xfrm>
              <a:off x="3702811" y="3933172"/>
              <a:ext cx="171702" cy="345052"/>
              <a:chOff x="450418" y="629425"/>
              <a:chExt cx="1151502" cy="2878804"/>
            </a:xfrm>
            <a:solidFill>
              <a:schemeClr val="accent6"/>
            </a:solidFill>
            <a:effectLst/>
          </p:grpSpPr>
          <p:grpSp>
            <p:nvGrpSpPr>
              <p:cNvPr id="169" name="Group 168"/>
              <p:cNvGrpSpPr/>
              <p:nvPr/>
            </p:nvGrpSpPr>
            <p:grpSpPr>
              <a:xfrm>
                <a:off x="450418" y="629425"/>
                <a:ext cx="1151502" cy="2878804"/>
                <a:chOff x="454765" y="622204"/>
                <a:chExt cx="1151502" cy="2878804"/>
              </a:xfrm>
              <a:grpFill/>
            </p:grpSpPr>
            <p:sp>
              <p:nvSpPr>
                <p:cNvPr id="171" name="Oval 170"/>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72" name="Rounded Rectangle 171"/>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73" name="Rectangle 172"/>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74" name="Rectangle 173"/>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75" name="Oval 174"/>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76" name="Oval 175"/>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77" name="Rectangle 176"/>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78" name="Rectangle 177"/>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79" name="Oval 178"/>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80" name="Oval 179"/>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170" name="Rounded Rectangle 169"/>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117" name="Stick Person 2"/>
            <p:cNvGrpSpPr/>
            <p:nvPr>
              <p:custDataLst>
                <p:tags r:id="rId12"/>
              </p:custDataLst>
            </p:nvPr>
          </p:nvGrpSpPr>
          <p:grpSpPr>
            <a:xfrm>
              <a:off x="4220252" y="3937234"/>
              <a:ext cx="171702" cy="345052"/>
              <a:chOff x="450418" y="629425"/>
              <a:chExt cx="1151502" cy="2878804"/>
            </a:xfrm>
            <a:solidFill>
              <a:schemeClr val="accent2"/>
            </a:solidFill>
            <a:effectLst/>
          </p:grpSpPr>
          <p:grpSp>
            <p:nvGrpSpPr>
              <p:cNvPr id="157" name="Group 156"/>
              <p:cNvGrpSpPr/>
              <p:nvPr/>
            </p:nvGrpSpPr>
            <p:grpSpPr>
              <a:xfrm>
                <a:off x="450418" y="629425"/>
                <a:ext cx="1151502" cy="2878804"/>
                <a:chOff x="454765" y="622204"/>
                <a:chExt cx="1151502" cy="2878804"/>
              </a:xfrm>
              <a:grpFill/>
            </p:grpSpPr>
            <p:sp>
              <p:nvSpPr>
                <p:cNvPr id="159" name="Oval 158"/>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60" name="Rounded Rectangle 159"/>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61" name="Rectangle 160"/>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62" name="Rectangle 161"/>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63" name="Oval 162"/>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64" name="Oval 163"/>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65" name="Rectangle 164"/>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66" name="Rectangle 165"/>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67" name="Oval 166"/>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68" name="Oval 167"/>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158" name="Rounded Rectangle 157"/>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118" name="Stick Person 2"/>
            <p:cNvGrpSpPr/>
            <p:nvPr>
              <p:custDataLst>
                <p:tags r:id="rId13"/>
              </p:custDataLst>
            </p:nvPr>
          </p:nvGrpSpPr>
          <p:grpSpPr>
            <a:xfrm>
              <a:off x="4050345" y="3937234"/>
              <a:ext cx="171702" cy="345052"/>
              <a:chOff x="450418" y="629425"/>
              <a:chExt cx="1151502" cy="2878804"/>
            </a:xfrm>
            <a:solidFill>
              <a:schemeClr val="accent6"/>
            </a:solidFill>
            <a:effectLst/>
          </p:grpSpPr>
          <p:grpSp>
            <p:nvGrpSpPr>
              <p:cNvPr id="145" name="Group 144"/>
              <p:cNvGrpSpPr/>
              <p:nvPr/>
            </p:nvGrpSpPr>
            <p:grpSpPr>
              <a:xfrm>
                <a:off x="450418" y="629425"/>
                <a:ext cx="1151502" cy="2878804"/>
                <a:chOff x="454765" y="622204"/>
                <a:chExt cx="1151502" cy="2878804"/>
              </a:xfrm>
              <a:grpFill/>
            </p:grpSpPr>
            <p:sp>
              <p:nvSpPr>
                <p:cNvPr id="147" name="Oval 146"/>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48" name="Rounded Rectangle 147"/>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49" name="Rectangle 148"/>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50" name="Rectangle 149"/>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51" name="Oval 150"/>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52" name="Oval 151"/>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53" name="Rectangle 152"/>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54" name="Rectangle 153"/>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55" name="Oval 154"/>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56" name="Oval 155"/>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146" name="Rounded Rectangle 145"/>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119" name="Stick Person 2"/>
            <p:cNvGrpSpPr/>
            <p:nvPr>
              <p:custDataLst>
                <p:tags r:id="rId14"/>
              </p:custDataLst>
            </p:nvPr>
          </p:nvGrpSpPr>
          <p:grpSpPr>
            <a:xfrm>
              <a:off x="4391954" y="3940717"/>
              <a:ext cx="171702" cy="345052"/>
              <a:chOff x="450418" y="629425"/>
              <a:chExt cx="1151502" cy="2878804"/>
            </a:xfrm>
            <a:solidFill>
              <a:schemeClr val="accent2"/>
            </a:solidFill>
            <a:effectLst/>
          </p:grpSpPr>
          <p:grpSp>
            <p:nvGrpSpPr>
              <p:cNvPr id="133" name="Group 132"/>
              <p:cNvGrpSpPr/>
              <p:nvPr/>
            </p:nvGrpSpPr>
            <p:grpSpPr>
              <a:xfrm>
                <a:off x="450418" y="629425"/>
                <a:ext cx="1151502" cy="2878804"/>
                <a:chOff x="454765" y="622204"/>
                <a:chExt cx="1151502" cy="2878804"/>
              </a:xfrm>
              <a:grpFill/>
            </p:grpSpPr>
            <p:sp>
              <p:nvSpPr>
                <p:cNvPr id="135" name="Oval 134"/>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36" name="Rounded Rectangle 135"/>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37" name="Rectangle 136"/>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38" name="Rectangle 137"/>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39" name="Oval 138"/>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40" name="Oval 139"/>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41" name="Rectangle 140"/>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42" name="Rectangle 141"/>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43" name="Oval 142"/>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44" name="Oval 143"/>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134" name="Rounded Rectangle 133"/>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120" name="Stick Person 2"/>
            <p:cNvGrpSpPr/>
            <p:nvPr>
              <p:custDataLst>
                <p:tags r:id="rId15"/>
              </p:custDataLst>
            </p:nvPr>
          </p:nvGrpSpPr>
          <p:grpSpPr>
            <a:xfrm>
              <a:off x="4568176" y="3945344"/>
              <a:ext cx="171702" cy="345052"/>
              <a:chOff x="450418" y="629425"/>
              <a:chExt cx="1151502" cy="2878804"/>
            </a:xfrm>
            <a:solidFill>
              <a:schemeClr val="tx2"/>
            </a:solidFill>
            <a:effectLst/>
          </p:grpSpPr>
          <p:grpSp>
            <p:nvGrpSpPr>
              <p:cNvPr id="121" name="Group 120"/>
              <p:cNvGrpSpPr/>
              <p:nvPr/>
            </p:nvGrpSpPr>
            <p:grpSpPr>
              <a:xfrm>
                <a:off x="450418" y="629425"/>
                <a:ext cx="1151502" cy="2878804"/>
                <a:chOff x="454765" y="622204"/>
                <a:chExt cx="1151502" cy="2878804"/>
              </a:xfrm>
              <a:grpFill/>
            </p:grpSpPr>
            <p:sp>
              <p:nvSpPr>
                <p:cNvPr id="123" name="Oval 122"/>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24" name="Rounded Rectangle 123"/>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25" name="Rectangle 124"/>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26" name="Rectangle 125"/>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27" name="Oval 126"/>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28" name="Oval 127"/>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29" name="Rectangle 128"/>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30" name="Rectangle 129"/>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31" name="Oval 130"/>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32" name="Oval 131"/>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122" name="Rounded Rectangle 121"/>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graphicFrame>
        <p:nvGraphicFramePr>
          <p:cNvPr id="2" name="Chart 1"/>
          <p:cNvGraphicFramePr/>
          <p:nvPr>
            <p:extLst>
              <p:ext uri="{D42A27DB-BD31-4B8C-83A1-F6EECF244321}">
                <p14:modId xmlns:p14="http://schemas.microsoft.com/office/powerpoint/2010/main" val="1190183617"/>
              </p:ext>
            </p:extLst>
          </p:nvPr>
        </p:nvGraphicFramePr>
        <p:xfrm>
          <a:off x="1423711" y="4785746"/>
          <a:ext cx="1152834" cy="1127836"/>
        </p:xfrm>
        <a:graphic>
          <a:graphicData uri="http://schemas.openxmlformats.org/drawingml/2006/chart">
            <c:chart xmlns:c="http://schemas.openxmlformats.org/drawingml/2006/chart" xmlns:r="http://schemas.openxmlformats.org/officeDocument/2006/relationships" r:id="rId18"/>
          </a:graphicData>
        </a:graphic>
      </p:graphicFrame>
      <p:sp>
        <p:nvSpPr>
          <p:cNvPr id="20" name="TextBox 19"/>
          <p:cNvSpPr txBox="1"/>
          <p:nvPr/>
        </p:nvSpPr>
        <p:spPr>
          <a:xfrm>
            <a:off x="3236793" y="5894820"/>
            <a:ext cx="1718816" cy="584775"/>
          </a:xfrm>
          <a:prstGeom prst="rect">
            <a:avLst/>
          </a:prstGeom>
          <a:noFill/>
        </p:spPr>
        <p:txBody>
          <a:bodyPr wrap="square" rtlCol="0">
            <a:spAutoFit/>
          </a:bodyPr>
          <a:lstStyle/>
          <a:p>
            <a:pPr algn="ctr"/>
            <a:r>
              <a:rPr lang="en-US" sz="3200" b="1" dirty="0" smtClean="0"/>
              <a:t>Text</a:t>
            </a:r>
            <a:endParaRPr lang="en-US" sz="3200" b="1" dirty="0"/>
          </a:p>
        </p:txBody>
      </p:sp>
      <p:sp>
        <p:nvSpPr>
          <p:cNvPr id="218" name="Oval 217"/>
          <p:cNvSpPr/>
          <p:nvPr/>
        </p:nvSpPr>
        <p:spPr>
          <a:xfrm>
            <a:off x="4602504" y="5085399"/>
            <a:ext cx="72627" cy="73970"/>
          </a:xfrm>
          <a:prstGeom prst="ellipse">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a:off x="762000" y="680540"/>
            <a:ext cx="7620000" cy="1815882"/>
          </a:xfrm>
          <a:prstGeom prst="rect">
            <a:avLst/>
          </a:prstGeom>
          <a:noFill/>
        </p:spPr>
        <p:txBody>
          <a:bodyPr wrap="square" rtlCol="0">
            <a:spAutoFit/>
          </a:bodyPr>
          <a:lstStyle/>
          <a:p>
            <a:pPr algn="ctr"/>
            <a:r>
              <a:rPr lang="en-US" sz="5600" dirty="0" smtClean="0"/>
              <a:t>Communicating with graphs</a:t>
            </a:r>
            <a:endParaRPr lang="en-US" sz="5600" dirty="0"/>
          </a:p>
        </p:txBody>
      </p:sp>
      <p:graphicFrame>
        <p:nvGraphicFramePr>
          <p:cNvPr id="2" name="Chart 1"/>
          <p:cNvGraphicFramePr/>
          <p:nvPr>
            <p:extLst>
              <p:ext uri="{D42A27DB-BD31-4B8C-83A1-F6EECF244321}">
                <p14:modId xmlns:p14="http://schemas.microsoft.com/office/powerpoint/2010/main" val="3646298291"/>
              </p:ext>
            </p:extLst>
          </p:nvPr>
        </p:nvGraphicFramePr>
        <p:xfrm>
          <a:off x="762000" y="2677520"/>
          <a:ext cx="3429000" cy="40576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extLst>
              <p:ext uri="{D42A27DB-BD31-4B8C-83A1-F6EECF244321}">
                <p14:modId xmlns:p14="http://schemas.microsoft.com/office/powerpoint/2010/main" val="3644700807"/>
              </p:ext>
            </p:extLst>
          </p:nvPr>
        </p:nvGraphicFramePr>
        <p:xfrm>
          <a:off x="4572000" y="2634018"/>
          <a:ext cx="4057650" cy="4291652"/>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a:off x="762000" y="680540"/>
            <a:ext cx="7620000" cy="954107"/>
          </a:xfrm>
          <a:prstGeom prst="rect">
            <a:avLst/>
          </a:prstGeom>
          <a:noFill/>
        </p:spPr>
        <p:txBody>
          <a:bodyPr wrap="square" rtlCol="0">
            <a:spAutoFit/>
          </a:bodyPr>
          <a:lstStyle/>
          <a:p>
            <a:pPr algn="ctr"/>
            <a:r>
              <a:rPr lang="en-US" sz="5600" dirty="0" smtClean="0"/>
              <a:t>Types of graphs</a:t>
            </a:r>
            <a:endParaRPr lang="en-US" sz="5600" dirty="0"/>
          </a:p>
        </p:txBody>
      </p:sp>
      <p:grpSp>
        <p:nvGrpSpPr>
          <p:cNvPr id="15" name="Pie"/>
          <p:cNvGrpSpPr/>
          <p:nvPr/>
        </p:nvGrpSpPr>
        <p:grpSpPr>
          <a:xfrm>
            <a:off x="583324" y="2049517"/>
            <a:ext cx="7987858" cy="4508938"/>
            <a:chOff x="583324" y="2049517"/>
            <a:chExt cx="7987858" cy="4508938"/>
          </a:xfrm>
        </p:grpSpPr>
        <p:sp>
          <p:nvSpPr>
            <p:cNvPr id="12" name="Rectangle 11"/>
            <p:cNvSpPr/>
            <p:nvPr/>
          </p:nvSpPr>
          <p:spPr>
            <a:xfrm>
              <a:off x="583324" y="2049517"/>
              <a:ext cx="7987858" cy="4508938"/>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5" name="Chart 4"/>
            <p:cNvGraphicFramePr/>
            <p:nvPr>
              <p:extLst>
                <p:ext uri="{D42A27DB-BD31-4B8C-83A1-F6EECF244321}">
                  <p14:modId xmlns:p14="http://schemas.microsoft.com/office/powerpoint/2010/main" val="321632509"/>
                </p:ext>
              </p:extLst>
            </p:nvPr>
          </p:nvGraphicFramePr>
          <p:xfrm>
            <a:off x="762000" y="2248338"/>
            <a:ext cx="4529959"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5470634" y="2270235"/>
              <a:ext cx="3090042" cy="3108543"/>
            </a:xfrm>
            <a:prstGeom prst="rect">
              <a:avLst/>
            </a:prstGeom>
            <a:noFill/>
          </p:spPr>
          <p:txBody>
            <a:bodyPr wrap="square" rtlCol="0">
              <a:spAutoFit/>
            </a:bodyPr>
            <a:lstStyle/>
            <a:p>
              <a:r>
                <a:rPr lang="en-CA" sz="2800" b="1" dirty="0" smtClean="0">
                  <a:solidFill>
                    <a:schemeClr val="accent2"/>
                  </a:solidFill>
                </a:rPr>
                <a:t>Type: </a:t>
              </a:r>
            </a:p>
            <a:p>
              <a:r>
                <a:rPr lang="en-CA" sz="2000" dirty="0" smtClean="0"/>
                <a:t>Pie</a:t>
              </a:r>
            </a:p>
            <a:p>
              <a:endParaRPr lang="en-CA" sz="2000" dirty="0"/>
            </a:p>
            <a:p>
              <a:r>
                <a:rPr lang="en-CA" sz="2800" b="1" dirty="0" smtClean="0">
                  <a:solidFill>
                    <a:schemeClr val="accent2"/>
                  </a:solidFill>
                </a:rPr>
                <a:t>Best Suited For:</a:t>
              </a:r>
            </a:p>
            <a:p>
              <a:r>
                <a:rPr lang="en-CA" sz="2000" dirty="0" smtClean="0"/>
                <a:t>Showing the portions of a whole.</a:t>
              </a:r>
            </a:p>
            <a:p>
              <a:endParaRPr lang="en-CA" sz="2000" dirty="0"/>
            </a:p>
            <a:p>
              <a:r>
                <a:rPr lang="en-CA" sz="2000" dirty="0" smtClean="0"/>
                <a:t>Capturing a moment of time</a:t>
              </a:r>
              <a:endParaRPr lang="en-CA" sz="2000" dirty="0"/>
            </a:p>
          </p:txBody>
        </p:sp>
      </p:grpSp>
      <p:grpSp>
        <p:nvGrpSpPr>
          <p:cNvPr id="16" name="Bar/Column"/>
          <p:cNvGrpSpPr/>
          <p:nvPr/>
        </p:nvGrpSpPr>
        <p:grpSpPr>
          <a:xfrm>
            <a:off x="583324" y="2043002"/>
            <a:ext cx="7987858" cy="4508938"/>
            <a:chOff x="583324" y="2049517"/>
            <a:chExt cx="7987858" cy="4508938"/>
          </a:xfrm>
        </p:grpSpPr>
        <p:sp>
          <p:nvSpPr>
            <p:cNvPr id="17" name="Rectangle 16"/>
            <p:cNvSpPr/>
            <p:nvPr/>
          </p:nvSpPr>
          <p:spPr>
            <a:xfrm>
              <a:off x="583324" y="2049517"/>
              <a:ext cx="7987858" cy="4508938"/>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18" name="Chart 17"/>
            <p:cNvGraphicFramePr/>
            <p:nvPr>
              <p:extLst>
                <p:ext uri="{D42A27DB-BD31-4B8C-83A1-F6EECF244321}">
                  <p14:modId xmlns:p14="http://schemas.microsoft.com/office/powerpoint/2010/main" val="762457042"/>
                </p:ext>
              </p:extLst>
            </p:nvPr>
          </p:nvGraphicFramePr>
          <p:xfrm>
            <a:off x="762000" y="2248338"/>
            <a:ext cx="4529959" cy="4064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p:cNvSpPr txBox="1"/>
            <p:nvPr/>
          </p:nvSpPr>
          <p:spPr>
            <a:xfrm>
              <a:off x="5470634" y="2270235"/>
              <a:ext cx="3090042" cy="3108543"/>
            </a:xfrm>
            <a:prstGeom prst="rect">
              <a:avLst/>
            </a:prstGeom>
            <a:noFill/>
          </p:spPr>
          <p:txBody>
            <a:bodyPr wrap="square" rtlCol="0">
              <a:spAutoFit/>
            </a:bodyPr>
            <a:lstStyle/>
            <a:p>
              <a:r>
                <a:rPr lang="en-CA" sz="2800" b="1" dirty="0" smtClean="0">
                  <a:solidFill>
                    <a:schemeClr val="accent2"/>
                  </a:solidFill>
                </a:rPr>
                <a:t>Type: </a:t>
              </a:r>
            </a:p>
            <a:p>
              <a:r>
                <a:rPr lang="en-CA" sz="2000" dirty="0" smtClean="0"/>
                <a:t>Bar/Column</a:t>
              </a:r>
            </a:p>
            <a:p>
              <a:endParaRPr lang="en-CA" sz="2000" dirty="0"/>
            </a:p>
            <a:p>
              <a:r>
                <a:rPr lang="en-CA" sz="2800" b="1" dirty="0" smtClean="0">
                  <a:solidFill>
                    <a:schemeClr val="accent2"/>
                  </a:solidFill>
                </a:rPr>
                <a:t>Best Suited For:</a:t>
              </a:r>
            </a:p>
            <a:p>
              <a:r>
                <a:rPr lang="en-CA" sz="2000" dirty="0"/>
                <a:t>Comparing different items/categories</a:t>
              </a:r>
            </a:p>
            <a:p>
              <a:endParaRPr lang="en-CA" sz="2000" dirty="0"/>
            </a:p>
            <a:p>
              <a:r>
                <a:rPr lang="en-CA" sz="2000" dirty="0"/>
                <a:t>Showing changes over time</a:t>
              </a:r>
            </a:p>
          </p:txBody>
        </p:sp>
      </p:grpSp>
      <p:grpSp>
        <p:nvGrpSpPr>
          <p:cNvPr id="20" name="Stacked Bar/Column"/>
          <p:cNvGrpSpPr/>
          <p:nvPr/>
        </p:nvGrpSpPr>
        <p:grpSpPr>
          <a:xfrm>
            <a:off x="593830" y="2053508"/>
            <a:ext cx="7987858" cy="4508938"/>
            <a:chOff x="583324" y="2049517"/>
            <a:chExt cx="7987858" cy="4508938"/>
          </a:xfrm>
        </p:grpSpPr>
        <p:sp>
          <p:nvSpPr>
            <p:cNvPr id="21" name="Rectangle 20"/>
            <p:cNvSpPr/>
            <p:nvPr/>
          </p:nvSpPr>
          <p:spPr>
            <a:xfrm>
              <a:off x="583324" y="2049517"/>
              <a:ext cx="7987858" cy="4508938"/>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22" name="Chart 21"/>
            <p:cNvGraphicFramePr/>
            <p:nvPr>
              <p:extLst>
                <p:ext uri="{D42A27DB-BD31-4B8C-83A1-F6EECF244321}">
                  <p14:modId xmlns:p14="http://schemas.microsoft.com/office/powerpoint/2010/main" val="1942864216"/>
                </p:ext>
              </p:extLst>
            </p:nvPr>
          </p:nvGraphicFramePr>
          <p:xfrm>
            <a:off x="762000" y="2248338"/>
            <a:ext cx="4529959" cy="4064000"/>
          </p:xfrm>
          <a:graphic>
            <a:graphicData uri="http://schemas.openxmlformats.org/drawingml/2006/chart">
              <c:chart xmlns:c="http://schemas.openxmlformats.org/drawingml/2006/chart" xmlns:r="http://schemas.openxmlformats.org/officeDocument/2006/relationships" r:id="rId6"/>
            </a:graphicData>
          </a:graphic>
        </p:graphicFrame>
        <p:sp>
          <p:nvSpPr>
            <p:cNvPr id="23" name="TextBox 22"/>
            <p:cNvSpPr txBox="1"/>
            <p:nvPr/>
          </p:nvSpPr>
          <p:spPr>
            <a:xfrm>
              <a:off x="5470634" y="2270235"/>
              <a:ext cx="3090042" cy="3108543"/>
            </a:xfrm>
            <a:prstGeom prst="rect">
              <a:avLst/>
            </a:prstGeom>
            <a:noFill/>
          </p:spPr>
          <p:txBody>
            <a:bodyPr wrap="square" rtlCol="0">
              <a:spAutoFit/>
            </a:bodyPr>
            <a:lstStyle/>
            <a:p>
              <a:r>
                <a:rPr lang="en-CA" sz="2800" b="1" dirty="0" smtClean="0">
                  <a:solidFill>
                    <a:schemeClr val="accent2"/>
                  </a:solidFill>
                </a:rPr>
                <a:t>Type: </a:t>
              </a:r>
            </a:p>
            <a:p>
              <a:r>
                <a:rPr lang="en-CA" sz="2000" dirty="0" smtClean="0"/>
                <a:t>Stacked Bar/Column</a:t>
              </a:r>
            </a:p>
            <a:p>
              <a:endParaRPr lang="en-CA" sz="2000" dirty="0"/>
            </a:p>
            <a:p>
              <a:r>
                <a:rPr lang="en-CA" sz="2800" b="1" dirty="0" smtClean="0">
                  <a:solidFill>
                    <a:schemeClr val="accent2"/>
                  </a:solidFill>
                </a:rPr>
                <a:t>Best Suited For:</a:t>
              </a:r>
            </a:p>
            <a:p>
              <a:r>
                <a:rPr lang="en-CA" sz="2000" dirty="0"/>
                <a:t>Comparing different </a:t>
              </a:r>
              <a:r>
                <a:rPr lang="en-CA" sz="2000" dirty="0" smtClean="0"/>
                <a:t>categories while also showing the </a:t>
              </a:r>
              <a:r>
                <a:rPr lang="en-CA" sz="2000" b="1" dirty="0" smtClean="0"/>
                <a:t>components </a:t>
              </a:r>
              <a:r>
                <a:rPr lang="en-CA" sz="2000" dirty="0" smtClean="0"/>
                <a:t>of each category</a:t>
              </a:r>
              <a:endParaRPr lang="en-CA" sz="2000" dirty="0"/>
            </a:p>
          </p:txBody>
        </p:sp>
      </p:grpSp>
      <p:grpSp>
        <p:nvGrpSpPr>
          <p:cNvPr id="24" name="Line"/>
          <p:cNvGrpSpPr/>
          <p:nvPr/>
        </p:nvGrpSpPr>
        <p:grpSpPr>
          <a:xfrm>
            <a:off x="593830" y="2053508"/>
            <a:ext cx="7987858" cy="4508938"/>
            <a:chOff x="583324" y="2049517"/>
            <a:chExt cx="7987858" cy="4508938"/>
          </a:xfrm>
        </p:grpSpPr>
        <p:sp>
          <p:nvSpPr>
            <p:cNvPr id="25" name="Rectangle 24"/>
            <p:cNvSpPr/>
            <p:nvPr/>
          </p:nvSpPr>
          <p:spPr>
            <a:xfrm>
              <a:off x="583324" y="2049517"/>
              <a:ext cx="7987858" cy="4508938"/>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26" name="Chart 25"/>
            <p:cNvGraphicFramePr/>
            <p:nvPr>
              <p:extLst>
                <p:ext uri="{D42A27DB-BD31-4B8C-83A1-F6EECF244321}">
                  <p14:modId xmlns:p14="http://schemas.microsoft.com/office/powerpoint/2010/main" val="131486086"/>
                </p:ext>
              </p:extLst>
            </p:nvPr>
          </p:nvGraphicFramePr>
          <p:xfrm>
            <a:off x="762000" y="2248338"/>
            <a:ext cx="4529959" cy="4064000"/>
          </p:xfrm>
          <a:graphic>
            <a:graphicData uri="http://schemas.openxmlformats.org/drawingml/2006/chart">
              <c:chart xmlns:c="http://schemas.openxmlformats.org/drawingml/2006/chart" xmlns:r="http://schemas.openxmlformats.org/officeDocument/2006/relationships" r:id="rId7"/>
            </a:graphicData>
          </a:graphic>
        </p:graphicFrame>
        <p:sp>
          <p:nvSpPr>
            <p:cNvPr id="27" name="TextBox 26"/>
            <p:cNvSpPr txBox="1"/>
            <p:nvPr/>
          </p:nvSpPr>
          <p:spPr>
            <a:xfrm>
              <a:off x="5470634" y="2270235"/>
              <a:ext cx="3090042" cy="3416320"/>
            </a:xfrm>
            <a:prstGeom prst="rect">
              <a:avLst/>
            </a:prstGeom>
            <a:noFill/>
          </p:spPr>
          <p:txBody>
            <a:bodyPr wrap="square" rtlCol="0">
              <a:spAutoFit/>
            </a:bodyPr>
            <a:lstStyle/>
            <a:p>
              <a:r>
                <a:rPr lang="en-CA" sz="2800" b="1" dirty="0" smtClean="0">
                  <a:solidFill>
                    <a:schemeClr val="accent2"/>
                  </a:solidFill>
                </a:rPr>
                <a:t>Type: </a:t>
              </a:r>
            </a:p>
            <a:p>
              <a:r>
                <a:rPr lang="en-CA" sz="2000" dirty="0" smtClean="0"/>
                <a:t>Line</a:t>
              </a:r>
            </a:p>
            <a:p>
              <a:endParaRPr lang="en-CA" sz="2000" dirty="0"/>
            </a:p>
            <a:p>
              <a:r>
                <a:rPr lang="en-CA" sz="2800" b="1" dirty="0" smtClean="0">
                  <a:solidFill>
                    <a:schemeClr val="accent2"/>
                  </a:solidFill>
                </a:rPr>
                <a:t>Best Suited For:</a:t>
              </a:r>
            </a:p>
            <a:p>
              <a:r>
                <a:rPr lang="en-CA" sz="2000" dirty="0" smtClean="0"/>
                <a:t>Showing results over time.</a:t>
              </a:r>
            </a:p>
            <a:p>
              <a:endParaRPr lang="en-CA" sz="2000" dirty="0"/>
            </a:p>
            <a:p>
              <a:r>
                <a:rPr lang="en-CA" sz="2000" dirty="0" smtClean="0"/>
                <a:t>Comparing the results from several sources over time</a:t>
              </a:r>
              <a:endParaRPr lang="en-CA" sz="2000" dirty="0"/>
            </a:p>
          </p:txBody>
        </p:sp>
      </p:grpSp>
      <p:grpSp>
        <p:nvGrpSpPr>
          <p:cNvPr id="36" name="Scatter"/>
          <p:cNvGrpSpPr/>
          <p:nvPr/>
        </p:nvGrpSpPr>
        <p:grpSpPr>
          <a:xfrm>
            <a:off x="593830" y="2053508"/>
            <a:ext cx="7987858" cy="4508938"/>
            <a:chOff x="593830" y="2053508"/>
            <a:chExt cx="7987858" cy="4508938"/>
          </a:xfrm>
        </p:grpSpPr>
        <p:grpSp>
          <p:nvGrpSpPr>
            <p:cNvPr id="28" name="Scatter"/>
            <p:cNvGrpSpPr/>
            <p:nvPr/>
          </p:nvGrpSpPr>
          <p:grpSpPr>
            <a:xfrm>
              <a:off x="593830" y="2053508"/>
              <a:ext cx="7987858" cy="4508938"/>
              <a:chOff x="583324" y="2049517"/>
              <a:chExt cx="7987858" cy="4508938"/>
            </a:xfrm>
          </p:grpSpPr>
          <p:sp>
            <p:nvSpPr>
              <p:cNvPr id="29" name="Rectangle 28"/>
              <p:cNvSpPr/>
              <p:nvPr/>
            </p:nvSpPr>
            <p:spPr>
              <a:xfrm>
                <a:off x="583324" y="2049517"/>
                <a:ext cx="7987858" cy="4508938"/>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30" name="Chart 29"/>
              <p:cNvGraphicFramePr/>
              <p:nvPr>
                <p:extLst>
                  <p:ext uri="{D42A27DB-BD31-4B8C-83A1-F6EECF244321}">
                    <p14:modId xmlns:p14="http://schemas.microsoft.com/office/powerpoint/2010/main" val="3191136388"/>
                  </p:ext>
                </p:extLst>
              </p:nvPr>
            </p:nvGraphicFramePr>
            <p:xfrm>
              <a:off x="762000" y="2248338"/>
              <a:ext cx="4529959" cy="4064000"/>
            </p:xfrm>
            <a:graphic>
              <a:graphicData uri="http://schemas.openxmlformats.org/drawingml/2006/chart">
                <c:chart xmlns:c="http://schemas.openxmlformats.org/drawingml/2006/chart" xmlns:r="http://schemas.openxmlformats.org/officeDocument/2006/relationships" r:id="rId8"/>
              </a:graphicData>
            </a:graphic>
          </p:graphicFrame>
          <p:sp>
            <p:nvSpPr>
              <p:cNvPr id="31" name="TextBox 30"/>
              <p:cNvSpPr txBox="1"/>
              <p:nvPr/>
            </p:nvSpPr>
            <p:spPr>
              <a:xfrm>
                <a:off x="5470634" y="2270235"/>
                <a:ext cx="3090042" cy="2800767"/>
              </a:xfrm>
              <a:prstGeom prst="rect">
                <a:avLst/>
              </a:prstGeom>
              <a:noFill/>
            </p:spPr>
            <p:txBody>
              <a:bodyPr wrap="square" rtlCol="0">
                <a:spAutoFit/>
              </a:bodyPr>
              <a:lstStyle/>
              <a:p>
                <a:r>
                  <a:rPr lang="en-CA" sz="2800" b="1" dirty="0" smtClean="0">
                    <a:solidFill>
                      <a:schemeClr val="accent2"/>
                    </a:solidFill>
                  </a:rPr>
                  <a:t>Type: </a:t>
                </a:r>
              </a:p>
              <a:p>
                <a:r>
                  <a:rPr lang="en-CA" sz="2000" dirty="0" smtClean="0"/>
                  <a:t>Scatter</a:t>
                </a:r>
              </a:p>
              <a:p>
                <a:endParaRPr lang="en-CA" sz="2000" dirty="0"/>
              </a:p>
              <a:p>
                <a:r>
                  <a:rPr lang="en-CA" sz="2800" b="1" dirty="0" smtClean="0">
                    <a:solidFill>
                      <a:schemeClr val="accent2"/>
                    </a:solidFill>
                  </a:rPr>
                  <a:t>Best Suited For:</a:t>
                </a:r>
              </a:p>
              <a:p>
                <a:r>
                  <a:rPr lang="en-CA" sz="2000" dirty="0" smtClean="0"/>
                  <a:t>Showing patterns between </a:t>
                </a:r>
                <a:r>
                  <a:rPr lang="en-CA" sz="2000" b="1" dirty="0" smtClean="0"/>
                  <a:t>two</a:t>
                </a:r>
                <a:r>
                  <a:rPr lang="en-CA" sz="2000" dirty="0" smtClean="0"/>
                  <a:t> variables throughout a large number of data points.</a:t>
                </a:r>
                <a:endParaRPr lang="en-CA" sz="2000" dirty="0"/>
              </a:p>
            </p:txBody>
          </p:sp>
        </p:grpSp>
        <p:sp>
          <p:nvSpPr>
            <p:cNvPr id="33" name="TextBox 32"/>
            <p:cNvSpPr txBox="1"/>
            <p:nvPr/>
          </p:nvSpPr>
          <p:spPr>
            <a:xfrm>
              <a:off x="1387366" y="5875283"/>
              <a:ext cx="646386" cy="276999"/>
            </a:xfrm>
            <a:prstGeom prst="rect">
              <a:avLst/>
            </a:prstGeom>
            <a:noFill/>
          </p:spPr>
          <p:txBody>
            <a:bodyPr wrap="square" rtlCol="0">
              <a:spAutoFit/>
            </a:bodyPr>
            <a:lstStyle/>
            <a:p>
              <a:pPr algn="ctr"/>
              <a:r>
                <a:rPr lang="en-CA" sz="1200" b="1" dirty="0" smtClean="0">
                  <a:solidFill>
                    <a:schemeClr val="bg1"/>
                  </a:solidFill>
                </a:rPr>
                <a:t>Jun</a:t>
              </a:r>
              <a:endParaRPr lang="en-CA" sz="1200" b="1" dirty="0">
                <a:solidFill>
                  <a:schemeClr val="bg1"/>
                </a:solidFill>
              </a:endParaRPr>
            </a:p>
          </p:txBody>
        </p:sp>
        <p:sp>
          <p:nvSpPr>
            <p:cNvPr id="34" name="TextBox 33"/>
            <p:cNvSpPr txBox="1"/>
            <p:nvPr/>
          </p:nvSpPr>
          <p:spPr>
            <a:xfrm>
              <a:off x="3510466" y="5875283"/>
              <a:ext cx="588579" cy="276999"/>
            </a:xfrm>
            <a:prstGeom prst="rect">
              <a:avLst/>
            </a:prstGeom>
            <a:noFill/>
          </p:spPr>
          <p:txBody>
            <a:bodyPr wrap="square" rtlCol="0">
              <a:spAutoFit/>
            </a:bodyPr>
            <a:lstStyle/>
            <a:p>
              <a:pPr algn="ctr"/>
              <a:r>
                <a:rPr lang="en-CA" sz="1200" b="1" dirty="0" smtClean="0">
                  <a:solidFill>
                    <a:schemeClr val="bg1"/>
                  </a:solidFill>
                </a:rPr>
                <a:t>Dec</a:t>
              </a:r>
              <a:endParaRPr lang="en-CA" sz="1200" b="1" dirty="0">
                <a:solidFill>
                  <a:schemeClr val="bg1"/>
                </a:solidFill>
              </a:endParaRPr>
            </a:p>
          </p:txBody>
        </p:sp>
        <p:sp>
          <p:nvSpPr>
            <p:cNvPr id="35" name="TextBox 34"/>
            <p:cNvSpPr txBox="1"/>
            <p:nvPr/>
          </p:nvSpPr>
          <p:spPr>
            <a:xfrm rot="16200000">
              <a:off x="-479318" y="4254507"/>
              <a:ext cx="3121573" cy="276999"/>
            </a:xfrm>
            <a:prstGeom prst="rect">
              <a:avLst/>
            </a:prstGeom>
            <a:noFill/>
          </p:spPr>
          <p:txBody>
            <a:bodyPr wrap="square" rtlCol="0">
              <a:spAutoFit/>
            </a:bodyPr>
            <a:lstStyle/>
            <a:p>
              <a:pPr algn="ctr"/>
              <a:r>
                <a:rPr lang="en-CA" sz="1200" b="1" dirty="0" smtClean="0">
                  <a:solidFill>
                    <a:schemeClr val="bg1"/>
                  </a:solidFill>
                </a:rPr>
                <a:t>Units Sold (in millions)</a:t>
              </a:r>
              <a:endParaRPr lang="en-CA" sz="1200" b="1" dirty="0">
                <a:solidFill>
                  <a:schemeClr val="bg1"/>
                </a:solidFill>
              </a:endParaRPr>
            </a:p>
          </p:txBody>
        </p:sp>
      </p:grpSp>
    </p:spTree>
    <p:custDataLst>
      <p:tags r:id="rId1"/>
    </p:custDataLst>
    <p:extLst>
      <p:ext uri="{BB962C8B-B14F-4D97-AF65-F5344CB8AC3E}">
        <p14:creationId xmlns:p14="http://schemas.microsoft.com/office/powerpoint/2010/main" val="5778384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750"/>
                                        <p:tgtEl>
                                          <p:spTgt spid="15"/>
                                        </p:tgtEl>
                                        <p:attrNameLst>
                                          <p:attrName>ppt_x</p:attrName>
                                        </p:attrNameLst>
                                      </p:cBhvr>
                                      <p:tavLst>
                                        <p:tav tm="0">
                                          <p:val>
                                            <p:strVal val="ppt_x"/>
                                          </p:val>
                                        </p:tav>
                                        <p:tav tm="100000">
                                          <p:val>
                                            <p:strVal val="ppt_x"/>
                                          </p:val>
                                        </p:tav>
                                      </p:tavLst>
                                    </p:anim>
                                    <p:anim calcmode="lin" valueType="num">
                                      <p:cBhvr additive="base">
                                        <p:cTn id="7" dur="750"/>
                                        <p:tgtEl>
                                          <p:spTgt spid="15"/>
                                        </p:tgtEl>
                                        <p:attrNameLst>
                                          <p:attrName>ppt_y</p:attrName>
                                        </p:attrNameLst>
                                      </p:cBhvr>
                                      <p:tavLst>
                                        <p:tav tm="0">
                                          <p:val>
                                            <p:strVal val="ppt_y"/>
                                          </p:val>
                                        </p:tav>
                                        <p:tav tm="100000">
                                          <p:val>
                                            <p:strVal val="1+ppt_h/2"/>
                                          </p:val>
                                        </p:tav>
                                      </p:tavLst>
                                    </p:anim>
                                    <p:set>
                                      <p:cBhvr>
                                        <p:cTn id="8" dur="1" fill="hold">
                                          <p:stCondLst>
                                            <p:cond delay="749"/>
                                          </p:stCondLst>
                                        </p:cTn>
                                        <p:tgtEl>
                                          <p:spTgt spid="15"/>
                                        </p:tgtEl>
                                        <p:attrNameLst>
                                          <p:attrName>style.visibility</p:attrName>
                                        </p:attrNameLst>
                                      </p:cBhvr>
                                      <p:to>
                                        <p:strVal val="hidden"/>
                                      </p:to>
                                    </p:set>
                                  </p:childTnLst>
                                </p:cTn>
                              </p:par>
                            </p:childTnLst>
                          </p:cTn>
                        </p:par>
                        <p:par>
                          <p:cTn id="9" fill="hold">
                            <p:stCondLst>
                              <p:cond delay="750"/>
                            </p:stCondLst>
                            <p:childTnLst>
                              <p:par>
                                <p:cTn id="10" presetID="10" presetClass="entr" presetSubtype="0" fill="hold" nodeType="after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75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750"/>
                                        <p:tgtEl>
                                          <p:spTgt spid="16"/>
                                        </p:tgtEl>
                                        <p:attrNameLst>
                                          <p:attrName>ppt_x</p:attrName>
                                        </p:attrNameLst>
                                      </p:cBhvr>
                                      <p:tavLst>
                                        <p:tav tm="0">
                                          <p:val>
                                            <p:strVal val="ppt_x"/>
                                          </p:val>
                                        </p:tav>
                                        <p:tav tm="100000">
                                          <p:val>
                                            <p:strVal val="ppt_x"/>
                                          </p:val>
                                        </p:tav>
                                      </p:tavLst>
                                    </p:anim>
                                    <p:anim calcmode="lin" valueType="num">
                                      <p:cBhvr additive="base">
                                        <p:cTn id="17" dur="750"/>
                                        <p:tgtEl>
                                          <p:spTgt spid="16"/>
                                        </p:tgtEl>
                                        <p:attrNameLst>
                                          <p:attrName>ppt_y</p:attrName>
                                        </p:attrNameLst>
                                      </p:cBhvr>
                                      <p:tavLst>
                                        <p:tav tm="0">
                                          <p:val>
                                            <p:strVal val="ppt_y"/>
                                          </p:val>
                                        </p:tav>
                                        <p:tav tm="100000">
                                          <p:val>
                                            <p:strVal val="1+ppt_h/2"/>
                                          </p:val>
                                        </p:tav>
                                      </p:tavLst>
                                    </p:anim>
                                    <p:set>
                                      <p:cBhvr>
                                        <p:cTn id="18" dur="1" fill="hold">
                                          <p:stCondLst>
                                            <p:cond delay="749"/>
                                          </p:stCondLst>
                                        </p:cTn>
                                        <p:tgtEl>
                                          <p:spTgt spid="16"/>
                                        </p:tgtEl>
                                        <p:attrNameLst>
                                          <p:attrName>style.visibility</p:attrName>
                                        </p:attrNameLst>
                                      </p:cBhvr>
                                      <p:to>
                                        <p:strVal val="hidden"/>
                                      </p:to>
                                    </p:set>
                                  </p:childTnLst>
                                </p:cTn>
                              </p:par>
                            </p:childTnLst>
                          </p:cTn>
                        </p:par>
                        <p:par>
                          <p:cTn id="19" fill="hold">
                            <p:stCondLst>
                              <p:cond delay="750"/>
                            </p:stCondLst>
                            <p:childTnLst>
                              <p:par>
                                <p:cTn id="20" presetID="10" presetClass="entr" presetSubtype="0" fill="hold" nodeType="afterEffect">
                                  <p:stCondLst>
                                    <p:cond delay="25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75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750"/>
                                        <p:tgtEl>
                                          <p:spTgt spid="20"/>
                                        </p:tgtEl>
                                        <p:attrNameLst>
                                          <p:attrName>ppt_x</p:attrName>
                                        </p:attrNameLst>
                                      </p:cBhvr>
                                      <p:tavLst>
                                        <p:tav tm="0">
                                          <p:val>
                                            <p:strVal val="ppt_x"/>
                                          </p:val>
                                        </p:tav>
                                        <p:tav tm="100000">
                                          <p:val>
                                            <p:strVal val="ppt_x"/>
                                          </p:val>
                                        </p:tav>
                                      </p:tavLst>
                                    </p:anim>
                                    <p:anim calcmode="lin" valueType="num">
                                      <p:cBhvr additive="base">
                                        <p:cTn id="27" dur="750"/>
                                        <p:tgtEl>
                                          <p:spTgt spid="20"/>
                                        </p:tgtEl>
                                        <p:attrNameLst>
                                          <p:attrName>ppt_y</p:attrName>
                                        </p:attrNameLst>
                                      </p:cBhvr>
                                      <p:tavLst>
                                        <p:tav tm="0">
                                          <p:val>
                                            <p:strVal val="ppt_y"/>
                                          </p:val>
                                        </p:tav>
                                        <p:tav tm="100000">
                                          <p:val>
                                            <p:strVal val="1+ppt_h/2"/>
                                          </p:val>
                                        </p:tav>
                                      </p:tavLst>
                                    </p:anim>
                                    <p:set>
                                      <p:cBhvr>
                                        <p:cTn id="28" dur="1" fill="hold">
                                          <p:stCondLst>
                                            <p:cond delay="749"/>
                                          </p:stCondLst>
                                        </p:cTn>
                                        <p:tgtEl>
                                          <p:spTgt spid="20"/>
                                        </p:tgtEl>
                                        <p:attrNameLst>
                                          <p:attrName>style.visibility</p:attrName>
                                        </p:attrNameLst>
                                      </p:cBhvr>
                                      <p:to>
                                        <p:strVal val="hidden"/>
                                      </p:to>
                                    </p:set>
                                  </p:childTnLst>
                                </p:cTn>
                              </p:par>
                            </p:childTnLst>
                          </p:cTn>
                        </p:par>
                        <p:par>
                          <p:cTn id="29" fill="hold">
                            <p:stCondLst>
                              <p:cond delay="750"/>
                            </p:stCondLst>
                            <p:childTnLst>
                              <p:par>
                                <p:cTn id="30" presetID="10" presetClass="entr" presetSubtype="0" fill="hold" nodeType="afterEffect">
                                  <p:stCondLst>
                                    <p:cond delay="25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75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750"/>
                                        <p:tgtEl>
                                          <p:spTgt spid="24"/>
                                        </p:tgtEl>
                                        <p:attrNameLst>
                                          <p:attrName>ppt_x</p:attrName>
                                        </p:attrNameLst>
                                      </p:cBhvr>
                                      <p:tavLst>
                                        <p:tav tm="0">
                                          <p:val>
                                            <p:strVal val="ppt_x"/>
                                          </p:val>
                                        </p:tav>
                                        <p:tav tm="100000">
                                          <p:val>
                                            <p:strVal val="ppt_x"/>
                                          </p:val>
                                        </p:tav>
                                      </p:tavLst>
                                    </p:anim>
                                    <p:anim calcmode="lin" valueType="num">
                                      <p:cBhvr additive="base">
                                        <p:cTn id="37" dur="750"/>
                                        <p:tgtEl>
                                          <p:spTgt spid="24"/>
                                        </p:tgtEl>
                                        <p:attrNameLst>
                                          <p:attrName>ppt_y</p:attrName>
                                        </p:attrNameLst>
                                      </p:cBhvr>
                                      <p:tavLst>
                                        <p:tav tm="0">
                                          <p:val>
                                            <p:strVal val="ppt_y"/>
                                          </p:val>
                                        </p:tav>
                                        <p:tav tm="100000">
                                          <p:val>
                                            <p:strVal val="1+ppt_h/2"/>
                                          </p:val>
                                        </p:tav>
                                      </p:tavLst>
                                    </p:anim>
                                    <p:set>
                                      <p:cBhvr>
                                        <p:cTn id="38" dur="1" fill="hold">
                                          <p:stCondLst>
                                            <p:cond delay="749"/>
                                          </p:stCondLst>
                                        </p:cTn>
                                        <p:tgtEl>
                                          <p:spTgt spid="24"/>
                                        </p:tgtEl>
                                        <p:attrNameLst>
                                          <p:attrName>style.visibility</p:attrName>
                                        </p:attrNameLst>
                                      </p:cBhvr>
                                      <p:to>
                                        <p:strVal val="hidden"/>
                                      </p:to>
                                    </p:set>
                                  </p:childTnLst>
                                </p:cTn>
                              </p:par>
                            </p:childTnLst>
                          </p:cTn>
                        </p:par>
                        <p:par>
                          <p:cTn id="39" fill="hold">
                            <p:stCondLst>
                              <p:cond delay="750"/>
                            </p:stCondLst>
                            <p:childTnLst>
                              <p:par>
                                <p:cTn id="40" presetID="10" presetClass="entr" presetSubtype="0" fill="hold" nodeType="afterEffect">
                                  <p:stCondLst>
                                    <p:cond delay="25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7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a:off x="762000" y="680540"/>
            <a:ext cx="7620000" cy="1815882"/>
          </a:xfrm>
          <a:prstGeom prst="rect">
            <a:avLst/>
          </a:prstGeom>
          <a:noFill/>
        </p:spPr>
        <p:txBody>
          <a:bodyPr wrap="square" rtlCol="0">
            <a:spAutoFit/>
          </a:bodyPr>
          <a:lstStyle/>
          <a:p>
            <a:pPr algn="ctr"/>
            <a:r>
              <a:rPr lang="en-US" sz="5600" dirty="0" smtClean="0"/>
              <a:t>Misleading information</a:t>
            </a:r>
            <a:endParaRPr lang="en-US" sz="5600" dirty="0"/>
          </a:p>
        </p:txBody>
      </p:sp>
      <p:graphicFrame>
        <p:nvGraphicFramePr>
          <p:cNvPr id="2" name="Chart 1"/>
          <p:cNvGraphicFramePr/>
          <p:nvPr>
            <p:extLst>
              <p:ext uri="{D42A27DB-BD31-4B8C-83A1-F6EECF244321}">
                <p14:modId xmlns:p14="http://schemas.microsoft.com/office/powerpoint/2010/main" val="808567174"/>
              </p:ext>
            </p:extLst>
          </p:nvPr>
        </p:nvGraphicFramePr>
        <p:xfrm>
          <a:off x="952500" y="3638550"/>
          <a:ext cx="1962150" cy="29337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762000" y="2724108"/>
            <a:ext cx="2322394" cy="1015663"/>
          </a:xfrm>
          <a:prstGeom prst="rect">
            <a:avLst/>
          </a:prstGeom>
          <a:noFill/>
        </p:spPr>
        <p:txBody>
          <a:bodyPr wrap="square" rtlCol="0">
            <a:spAutoFit/>
          </a:bodyPr>
          <a:lstStyle/>
          <a:p>
            <a:pPr algn="ctr"/>
            <a:r>
              <a:rPr lang="en-CA" sz="2000" b="1" dirty="0" smtClean="0">
                <a:solidFill>
                  <a:schemeClr val="accent2"/>
                </a:solidFill>
              </a:rPr>
              <a:t>Missing and Confusing Labels</a:t>
            </a:r>
            <a:endParaRPr lang="en-CA" sz="2000" b="1" dirty="0">
              <a:solidFill>
                <a:schemeClr val="accent2"/>
              </a:solidFill>
            </a:endParaRPr>
          </a:p>
        </p:txBody>
      </p:sp>
      <p:graphicFrame>
        <p:nvGraphicFramePr>
          <p:cNvPr id="6" name="Chart 5"/>
          <p:cNvGraphicFramePr/>
          <p:nvPr>
            <p:extLst>
              <p:ext uri="{D42A27DB-BD31-4B8C-83A1-F6EECF244321}">
                <p14:modId xmlns:p14="http://schemas.microsoft.com/office/powerpoint/2010/main" val="1922943668"/>
              </p:ext>
            </p:extLst>
          </p:nvPr>
        </p:nvGraphicFramePr>
        <p:xfrm>
          <a:off x="3562350" y="3619500"/>
          <a:ext cx="2247900" cy="2667000"/>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p:cNvSpPr txBox="1"/>
          <p:nvPr/>
        </p:nvSpPr>
        <p:spPr>
          <a:xfrm>
            <a:off x="3600450" y="6078260"/>
            <a:ext cx="2247900" cy="584775"/>
          </a:xfrm>
          <a:prstGeom prst="rect">
            <a:avLst/>
          </a:prstGeom>
          <a:noFill/>
        </p:spPr>
        <p:txBody>
          <a:bodyPr wrap="square" rtlCol="0">
            <a:spAutoFit/>
          </a:bodyPr>
          <a:lstStyle/>
          <a:p>
            <a:pPr algn="ctr"/>
            <a:r>
              <a:rPr lang="en-CA" sz="1600" dirty="0" smtClean="0"/>
              <a:t>Comparing Brands Over Time</a:t>
            </a:r>
            <a:endParaRPr lang="en-CA" sz="1600" dirty="0"/>
          </a:p>
        </p:txBody>
      </p:sp>
      <p:sp>
        <p:nvSpPr>
          <p:cNvPr id="8" name="TextBox 7"/>
          <p:cNvSpPr txBox="1"/>
          <p:nvPr/>
        </p:nvSpPr>
        <p:spPr>
          <a:xfrm>
            <a:off x="3524250" y="2705058"/>
            <a:ext cx="2324100" cy="1015663"/>
          </a:xfrm>
          <a:prstGeom prst="rect">
            <a:avLst/>
          </a:prstGeom>
          <a:noFill/>
        </p:spPr>
        <p:txBody>
          <a:bodyPr wrap="square" rtlCol="0">
            <a:spAutoFit/>
          </a:bodyPr>
          <a:lstStyle/>
          <a:p>
            <a:pPr algn="ctr"/>
            <a:r>
              <a:rPr lang="en-CA" sz="2000" b="1" dirty="0" smtClean="0">
                <a:solidFill>
                  <a:schemeClr val="accent2"/>
                </a:solidFill>
              </a:rPr>
              <a:t>Choosing the Wrong Graph Type</a:t>
            </a:r>
            <a:endParaRPr lang="en-CA" sz="2000" b="1" dirty="0">
              <a:solidFill>
                <a:schemeClr val="accent2"/>
              </a:solidFill>
            </a:endParaRPr>
          </a:p>
        </p:txBody>
      </p:sp>
      <p:graphicFrame>
        <p:nvGraphicFramePr>
          <p:cNvPr id="9" name="Chart 8"/>
          <p:cNvGraphicFramePr/>
          <p:nvPr>
            <p:extLst>
              <p:ext uri="{D42A27DB-BD31-4B8C-83A1-F6EECF244321}">
                <p14:modId xmlns:p14="http://schemas.microsoft.com/office/powerpoint/2010/main" val="742161032"/>
              </p:ext>
            </p:extLst>
          </p:nvPr>
        </p:nvGraphicFramePr>
        <p:xfrm>
          <a:off x="6457950" y="3638550"/>
          <a:ext cx="1962150" cy="2933700"/>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p:cNvSpPr txBox="1"/>
          <p:nvPr/>
        </p:nvSpPr>
        <p:spPr>
          <a:xfrm>
            <a:off x="6115050" y="2724108"/>
            <a:ext cx="2324100" cy="1015663"/>
          </a:xfrm>
          <a:prstGeom prst="rect">
            <a:avLst/>
          </a:prstGeom>
          <a:noFill/>
        </p:spPr>
        <p:txBody>
          <a:bodyPr wrap="square" rtlCol="0">
            <a:spAutoFit/>
          </a:bodyPr>
          <a:lstStyle/>
          <a:p>
            <a:pPr algn="ctr"/>
            <a:r>
              <a:rPr lang="en-CA" sz="2000" b="1" dirty="0" smtClean="0">
                <a:solidFill>
                  <a:schemeClr val="accent2"/>
                </a:solidFill>
              </a:rPr>
              <a:t>Inconsistent or Misleading Design</a:t>
            </a:r>
            <a:endParaRPr lang="en-CA" sz="2000" b="1" dirty="0">
              <a:solidFill>
                <a:schemeClr val="accent2"/>
              </a:solidFill>
            </a:endParaRPr>
          </a:p>
        </p:txBody>
      </p:sp>
      <p:sp>
        <p:nvSpPr>
          <p:cNvPr id="11" name="TextBox 10"/>
          <p:cNvSpPr txBox="1"/>
          <p:nvPr/>
        </p:nvSpPr>
        <p:spPr>
          <a:xfrm>
            <a:off x="6267450" y="5943600"/>
            <a:ext cx="304800" cy="369332"/>
          </a:xfrm>
          <a:prstGeom prst="rect">
            <a:avLst/>
          </a:prstGeom>
          <a:noFill/>
        </p:spPr>
        <p:txBody>
          <a:bodyPr wrap="square" rtlCol="0">
            <a:spAutoFit/>
          </a:bodyPr>
          <a:lstStyle/>
          <a:p>
            <a:r>
              <a:rPr lang="en-CA" dirty="0" smtClean="0"/>
              <a:t>2</a:t>
            </a:r>
            <a:endParaRPr lang="en-CA" dirty="0"/>
          </a:p>
        </p:txBody>
      </p:sp>
      <p:sp>
        <p:nvSpPr>
          <p:cNvPr id="12" name="TextBox 11"/>
          <p:cNvSpPr txBox="1"/>
          <p:nvPr/>
        </p:nvSpPr>
        <p:spPr>
          <a:xfrm>
            <a:off x="6267450" y="5556528"/>
            <a:ext cx="304800" cy="369332"/>
          </a:xfrm>
          <a:prstGeom prst="rect">
            <a:avLst/>
          </a:prstGeom>
          <a:noFill/>
        </p:spPr>
        <p:txBody>
          <a:bodyPr wrap="square" rtlCol="0">
            <a:spAutoFit/>
          </a:bodyPr>
          <a:lstStyle/>
          <a:p>
            <a:r>
              <a:rPr lang="en-CA" dirty="0" smtClean="0"/>
              <a:t>4</a:t>
            </a:r>
            <a:endParaRPr lang="en-CA" dirty="0"/>
          </a:p>
        </p:txBody>
      </p:sp>
      <p:sp>
        <p:nvSpPr>
          <p:cNvPr id="13" name="TextBox 12"/>
          <p:cNvSpPr txBox="1"/>
          <p:nvPr/>
        </p:nvSpPr>
        <p:spPr>
          <a:xfrm>
            <a:off x="6267450" y="5238512"/>
            <a:ext cx="304800" cy="369332"/>
          </a:xfrm>
          <a:prstGeom prst="rect">
            <a:avLst/>
          </a:prstGeom>
          <a:noFill/>
        </p:spPr>
        <p:txBody>
          <a:bodyPr wrap="square" rtlCol="0">
            <a:spAutoFit/>
          </a:bodyPr>
          <a:lstStyle/>
          <a:p>
            <a:r>
              <a:rPr lang="en-CA" dirty="0" smtClean="0"/>
              <a:t>6</a:t>
            </a:r>
            <a:endParaRPr lang="en-CA" dirty="0"/>
          </a:p>
        </p:txBody>
      </p:sp>
      <p:sp>
        <p:nvSpPr>
          <p:cNvPr id="14" name="TextBox 13"/>
          <p:cNvSpPr txBox="1"/>
          <p:nvPr/>
        </p:nvSpPr>
        <p:spPr>
          <a:xfrm>
            <a:off x="6267450" y="4889540"/>
            <a:ext cx="304800" cy="369332"/>
          </a:xfrm>
          <a:prstGeom prst="rect">
            <a:avLst/>
          </a:prstGeom>
          <a:noFill/>
        </p:spPr>
        <p:txBody>
          <a:bodyPr wrap="square" rtlCol="0">
            <a:spAutoFit/>
          </a:bodyPr>
          <a:lstStyle/>
          <a:p>
            <a:r>
              <a:rPr lang="en-CA" dirty="0" smtClean="0"/>
              <a:t>8</a:t>
            </a:r>
            <a:endParaRPr lang="en-CA" dirty="0"/>
          </a:p>
        </p:txBody>
      </p:sp>
      <p:sp>
        <p:nvSpPr>
          <p:cNvPr id="15" name="TextBox 14"/>
          <p:cNvSpPr txBox="1"/>
          <p:nvPr/>
        </p:nvSpPr>
        <p:spPr>
          <a:xfrm>
            <a:off x="6191250" y="4577358"/>
            <a:ext cx="457200" cy="369332"/>
          </a:xfrm>
          <a:prstGeom prst="rect">
            <a:avLst/>
          </a:prstGeom>
          <a:noFill/>
        </p:spPr>
        <p:txBody>
          <a:bodyPr wrap="square" rtlCol="0">
            <a:spAutoFit/>
          </a:bodyPr>
          <a:lstStyle/>
          <a:p>
            <a:r>
              <a:rPr lang="en-CA" dirty="0" smtClean="0"/>
              <a:t>10</a:t>
            </a:r>
            <a:endParaRPr lang="en-CA" dirty="0"/>
          </a:p>
        </p:txBody>
      </p:sp>
      <p:sp>
        <p:nvSpPr>
          <p:cNvPr id="16" name="TextBox 15"/>
          <p:cNvSpPr txBox="1"/>
          <p:nvPr/>
        </p:nvSpPr>
        <p:spPr>
          <a:xfrm>
            <a:off x="6172200" y="4227076"/>
            <a:ext cx="457200" cy="369332"/>
          </a:xfrm>
          <a:prstGeom prst="rect">
            <a:avLst/>
          </a:prstGeom>
          <a:noFill/>
        </p:spPr>
        <p:txBody>
          <a:bodyPr wrap="square" rtlCol="0">
            <a:spAutoFit/>
          </a:bodyPr>
          <a:lstStyle/>
          <a:p>
            <a:r>
              <a:rPr lang="en-CA" dirty="0" smtClean="0"/>
              <a:t>15</a:t>
            </a:r>
            <a:endParaRPr lang="en-CA" dirty="0"/>
          </a:p>
        </p:txBody>
      </p:sp>
      <p:sp>
        <p:nvSpPr>
          <p:cNvPr id="17" name="TextBox 16"/>
          <p:cNvSpPr txBox="1"/>
          <p:nvPr/>
        </p:nvSpPr>
        <p:spPr>
          <a:xfrm>
            <a:off x="6191250" y="3863102"/>
            <a:ext cx="457200" cy="369332"/>
          </a:xfrm>
          <a:prstGeom prst="rect">
            <a:avLst/>
          </a:prstGeom>
          <a:noFill/>
        </p:spPr>
        <p:txBody>
          <a:bodyPr wrap="square" rtlCol="0">
            <a:spAutoFit/>
          </a:bodyPr>
          <a:lstStyle/>
          <a:p>
            <a:r>
              <a:rPr lang="en-CA" dirty="0" smtClean="0"/>
              <a:t>20</a:t>
            </a:r>
            <a:endParaRPr lang="en-CA" dirty="0"/>
          </a:p>
        </p:txBody>
      </p:sp>
      <p:sp>
        <p:nvSpPr>
          <p:cNvPr id="18" name="TextBox 17"/>
          <p:cNvSpPr txBox="1"/>
          <p:nvPr/>
        </p:nvSpPr>
        <p:spPr>
          <a:xfrm>
            <a:off x="6191250" y="3536055"/>
            <a:ext cx="457200" cy="369332"/>
          </a:xfrm>
          <a:prstGeom prst="rect">
            <a:avLst/>
          </a:prstGeom>
          <a:noFill/>
        </p:spPr>
        <p:txBody>
          <a:bodyPr wrap="square" rtlCol="0">
            <a:spAutoFit/>
          </a:bodyPr>
          <a:lstStyle/>
          <a:p>
            <a:r>
              <a:rPr lang="en-CA" dirty="0" smtClean="0"/>
              <a:t>25</a:t>
            </a:r>
            <a:endParaRPr lang="en-CA" dirty="0"/>
          </a:p>
        </p:txBody>
      </p:sp>
      <p:sp>
        <p:nvSpPr>
          <p:cNvPr id="19" name="TextBox 18"/>
          <p:cNvSpPr txBox="1"/>
          <p:nvPr/>
        </p:nvSpPr>
        <p:spPr>
          <a:xfrm rot="16200000">
            <a:off x="-104656" y="4613672"/>
            <a:ext cx="2000012" cy="369332"/>
          </a:xfrm>
          <a:prstGeom prst="rect">
            <a:avLst/>
          </a:prstGeom>
          <a:noFill/>
        </p:spPr>
        <p:txBody>
          <a:bodyPr wrap="square" rtlCol="0">
            <a:spAutoFit/>
          </a:bodyPr>
          <a:lstStyle/>
          <a:p>
            <a:pPr algn="ctr"/>
            <a:r>
              <a:rPr lang="en-CA" b="1" dirty="0" smtClean="0"/>
              <a:t>Time on the job</a:t>
            </a:r>
            <a:endParaRPr lang="en-CA" b="1" dirty="0"/>
          </a:p>
        </p:txBody>
      </p:sp>
    </p:spTree>
    <p:custDataLst>
      <p:tags r:id="rId1"/>
    </p:custData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a:off x="762000" y="680540"/>
            <a:ext cx="7620000" cy="1815882"/>
          </a:xfrm>
          <a:prstGeom prst="rect">
            <a:avLst/>
          </a:prstGeom>
          <a:noFill/>
        </p:spPr>
        <p:txBody>
          <a:bodyPr wrap="square" rtlCol="0">
            <a:spAutoFit/>
          </a:bodyPr>
          <a:lstStyle/>
          <a:p>
            <a:pPr algn="ctr"/>
            <a:r>
              <a:rPr lang="en-US" sz="5600" dirty="0" smtClean="0"/>
              <a:t>Other ways to show information</a:t>
            </a:r>
            <a:endParaRPr lang="en-US" sz="5600" dirty="0"/>
          </a:p>
        </p:txBody>
      </p:sp>
      <p:grpSp>
        <p:nvGrpSpPr>
          <p:cNvPr id="21" name="Text"/>
          <p:cNvGrpSpPr/>
          <p:nvPr/>
        </p:nvGrpSpPr>
        <p:grpSpPr>
          <a:xfrm>
            <a:off x="762000" y="2806261"/>
            <a:ext cx="7451834" cy="3831022"/>
            <a:chOff x="762000" y="2806261"/>
            <a:chExt cx="7451834" cy="3831022"/>
          </a:xfrm>
        </p:grpSpPr>
        <p:sp>
          <p:nvSpPr>
            <p:cNvPr id="10" name="Rectangle 9"/>
            <p:cNvSpPr/>
            <p:nvPr/>
          </p:nvSpPr>
          <p:spPr>
            <a:xfrm>
              <a:off x="3247698" y="2806261"/>
              <a:ext cx="4966136" cy="3831022"/>
            </a:xfrm>
            <a:prstGeom prst="rect">
              <a:avLst/>
            </a:prstGeom>
            <a:solidFill>
              <a:schemeClr val="accent1">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762000" y="3556676"/>
              <a:ext cx="2254469" cy="1200329"/>
            </a:xfrm>
            <a:prstGeom prst="rect">
              <a:avLst/>
            </a:prstGeom>
            <a:noFill/>
          </p:spPr>
          <p:txBody>
            <a:bodyPr wrap="square" rtlCol="0">
              <a:spAutoFit/>
            </a:bodyPr>
            <a:lstStyle/>
            <a:p>
              <a:r>
                <a:rPr lang="en-CA" sz="7200" b="1" dirty="0" smtClean="0">
                  <a:solidFill>
                    <a:schemeClr val="accent1"/>
                  </a:solidFill>
                </a:rPr>
                <a:t>Text</a:t>
              </a:r>
              <a:endParaRPr lang="en-CA" sz="7200" b="1" dirty="0">
                <a:solidFill>
                  <a:schemeClr val="accent1"/>
                </a:solidFill>
              </a:endParaRPr>
            </a:p>
          </p:txBody>
        </p:sp>
        <p:sp>
          <p:nvSpPr>
            <p:cNvPr id="9" name="Rectangle 8"/>
            <p:cNvSpPr/>
            <p:nvPr/>
          </p:nvSpPr>
          <p:spPr>
            <a:xfrm>
              <a:off x="3247698" y="2806262"/>
              <a:ext cx="4966136"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3247698" y="2806262"/>
              <a:ext cx="2254468" cy="646331"/>
            </a:xfrm>
            <a:prstGeom prst="rect">
              <a:avLst/>
            </a:prstGeom>
            <a:noFill/>
          </p:spPr>
          <p:txBody>
            <a:bodyPr wrap="square" rtlCol="0">
              <a:spAutoFit/>
            </a:bodyPr>
            <a:lstStyle/>
            <a:p>
              <a:r>
                <a:rPr lang="en-CA" sz="3600" b="1" dirty="0" smtClean="0">
                  <a:solidFill>
                    <a:schemeClr val="bg2"/>
                  </a:solidFill>
                </a:rPr>
                <a:t>Titles</a:t>
              </a:r>
              <a:endParaRPr lang="en-CA" sz="3600" b="1" dirty="0">
                <a:solidFill>
                  <a:schemeClr val="bg2"/>
                </a:solidFill>
              </a:endParaRPr>
            </a:p>
          </p:txBody>
        </p:sp>
        <p:sp>
          <p:nvSpPr>
            <p:cNvPr id="11" name="TextBox 10"/>
            <p:cNvSpPr txBox="1"/>
            <p:nvPr/>
          </p:nvSpPr>
          <p:spPr>
            <a:xfrm>
              <a:off x="4776952" y="2806262"/>
              <a:ext cx="3436882" cy="584775"/>
            </a:xfrm>
            <a:prstGeom prst="rect">
              <a:avLst/>
            </a:prstGeom>
            <a:noFill/>
          </p:spPr>
          <p:txBody>
            <a:bodyPr wrap="square" rtlCol="0">
              <a:spAutoFit/>
            </a:bodyPr>
            <a:lstStyle/>
            <a:p>
              <a:r>
                <a:rPr lang="en-CA" sz="1600" i="1" dirty="0" smtClean="0">
                  <a:solidFill>
                    <a:schemeClr val="bg2"/>
                  </a:solidFill>
                </a:rPr>
                <a:t>Here’s a bunch of text that gives this infographic more context</a:t>
              </a:r>
              <a:endParaRPr lang="en-CA" sz="1600" i="1" dirty="0">
                <a:solidFill>
                  <a:schemeClr val="bg2"/>
                </a:solidFill>
              </a:endParaRPr>
            </a:p>
          </p:txBody>
        </p:sp>
        <p:sp>
          <p:nvSpPr>
            <p:cNvPr id="12" name="TextBox 11"/>
            <p:cNvSpPr txBox="1"/>
            <p:nvPr/>
          </p:nvSpPr>
          <p:spPr>
            <a:xfrm>
              <a:off x="3405352" y="3556676"/>
              <a:ext cx="4572000" cy="461665"/>
            </a:xfrm>
            <a:prstGeom prst="rect">
              <a:avLst/>
            </a:prstGeom>
            <a:noFill/>
          </p:spPr>
          <p:txBody>
            <a:bodyPr wrap="square" rtlCol="0">
              <a:spAutoFit/>
            </a:bodyPr>
            <a:lstStyle/>
            <a:p>
              <a:pPr algn="ctr"/>
              <a:r>
                <a:rPr lang="en-CA" sz="2400" b="1" dirty="0" smtClean="0"/>
                <a:t>“</a:t>
              </a:r>
              <a:r>
                <a:rPr lang="en-CA" dirty="0" smtClean="0"/>
                <a:t>Adding a related quote here</a:t>
              </a:r>
              <a:r>
                <a:rPr lang="en-CA" sz="2400" b="1" dirty="0" smtClean="0"/>
                <a:t>”</a:t>
              </a:r>
              <a:endParaRPr lang="en-CA" sz="2400" b="1" dirty="0"/>
            </a:p>
          </p:txBody>
        </p:sp>
        <p:sp>
          <p:nvSpPr>
            <p:cNvPr id="13" name="TextBox 12"/>
            <p:cNvSpPr txBox="1"/>
            <p:nvPr/>
          </p:nvSpPr>
          <p:spPr>
            <a:xfrm>
              <a:off x="3279224" y="4282968"/>
              <a:ext cx="1371600" cy="769441"/>
            </a:xfrm>
            <a:prstGeom prst="rect">
              <a:avLst/>
            </a:prstGeom>
            <a:noFill/>
          </p:spPr>
          <p:txBody>
            <a:bodyPr wrap="square" rtlCol="0">
              <a:spAutoFit/>
            </a:bodyPr>
            <a:lstStyle/>
            <a:p>
              <a:r>
                <a:rPr lang="en-CA" sz="4400" b="1" dirty="0" smtClean="0"/>
                <a:t>90%</a:t>
              </a:r>
              <a:endParaRPr lang="en-CA" sz="4400" b="1" dirty="0"/>
            </a:p>
          </p:txBody>
        </p:sp>
        <p:sp>
          <p:nvSpPr>
            <p:cNvPr id="14" name="TextBox 13"/>
            <p:cNvSpPr txBox="1"/>
            <p:nvPr/>
          </p:nvSpPr>
          <p:spPr>
            <a:xfrm>
              <a:off x="4445872" y="4367606"/>
              <a:ext cx="1166648" cy="600164"/>
            </a:xfrm>
            <a:prstGeom prst="rect">
              <a:avLst/>
            </a:prstGeom>
            <a:noFill/>
          </p:spPr>
          <p:txBody>
            <a:bodyPr wrap="square" rtlCol="0">
              <a:spAutoFit/>
            </a:bodyPr>
            <a:lstStyle/>
            <a:p>
              <a:r>
                <a:rPr lang="en-CA" sz="1100" dirty="0" smtClean="0"/>
                <a:t>Some info about this statistic</a:t>
              </a:r>
              <a:endParaRPr lang="en-CA" sz="1100" dirty="0"/>
            </a:p>
          </p:txBody>
        </p:sp>
        <p:sp>
          <p:nvSpPr>
            <p:cNvPr id="15" name="TextBox 14"/>
            <p:cNvSpPr txBox="1"/>
            <p:nvPr/>
          </p:nvSpPr>
          <p:spPr>
            <a:xfrm>
              <a:off x="3289730" y="4876816"/>
              <a:ext cx="1371600" cy="769441"/>
            </a:xfrm>
            <a:prstGeom prst="rect">
              <a:avLst/>
            </a:prstGeom>
            <a:noFill/>
          </p:spPr>
          <p:txBody>
            <a:bodyPr wrap="square" rtlCol="0">
              <a:spAutoFit/>
            </a:bodyPr>
            <a:lstStyle/>
            <a:p>
              <a:r>
                <a:rPr lang="en-CA" sz="4400" b="1" dirty="0" smtClean="0"/>
                <a:t>55%</a:t>
              </a:r>
              <a:endParaRPr lang="en-CA" sz="4400" b="1" dirty="0"/>
            </a:p>
          </p:txBody>
        </p:sp>
        <p:sp>
          <p:nvSpPr>
            <p:cNvPr id="16" name="TextBox 15"/>
            <p:cNvSpPr txBox="1"/>
            <p:nvPr/>
          </p:nvSpPr>
          <p:spPr>
            <a:xfrm>
              <a:off x="4456378" y="4961454"/>
              <a:ext cx="1166648" cy="600164"/>
            </a:xfrm>
            <a:prstGeom prst="rect">
              <a:avLst/>
            </a:prstGeom>
            <a:noFill/>
          </p:spPr>
          <p:txBody>
            <a:bodyPr wrap="square" rtlCol="0">
              <a:spAutoFit/>
            </a:bodyPr>
            <a:lstStyle/>
            <a:p>
              <a:r>
                <a:rPr lang="en-CA" sz="1100" dirty="0" smtClean="0"/>
                <a:t>Some info about this statistic</a:t>
              </a:r>
              <a:endParaRPr lang="en-CA" sz="1100" dirty="0"/>
            </a:p>
          </p:txBody>
        </p:sp>
        <p:sp>
          <p:nvSpPr>
            <p:cNvPr id="17" name="TextBox 16"/>
            <p:cNvSpPr txBox="1"/>
            <p:nvPr/>
          </p:nvSpPr>
          <p:spPr>
            <a:xfrm>
              <a:off x="3305494" y="5450729"/>
              <a:ext cx="1371600" cy="769441"/>
            </a:xfrm>
            <a:prstGeom prst="rect">
              <a:avLst/>
            </a:prstGeom>
            <a:noFill/>
          </p:spPr>
          <p:txBody>
            <a:bodyPr wrap="square" rtlCol="0">
              <a:spAutoFit/>
            </a:bodyPr>
            <a:lstStyle/>
            <a:p>
              <a:r>
                <a:rPr lang="en-CA" sz="4400" b="1" dirty="0" smtClean="0"/>
                <a:t>73%</a:t>
              </a:r>
              <a:endParaRPr lang="en-CA" sz="4400" b="1" dirty="0"/>
            </a:p>
          </p:txBody>
        </p:sp>
        <p:sp>
          <p:nvSpPr>
            <p:cNvPr id="18" name="TextBox 17"/>
            <p:cNvSpPr txBox="1"/>
            <p:nvPr/>
          </p:nvSpPr>
          <p:spPr>
            <a:xfrm>
              <a:off x="4472142" y="5535367"/>
              <a:ext cx="1166648" cy="600164"/>
            </a:xfrm>
            <a:prstGeom prst="rect">
              <a:avLst/>
            </a:prstGeom>
            <a:noFill/>
          </p:spPr>
          <p:txBody>
            <a:bodyPr wrap="square" rtlCol="0">
              <a:spAutoFit/>
            </a:bodyPr>
            <a:lstStyle/>
            <a:p>
              <a:r>
                <a:rPr lang="en-CA" sz="1100" dirty="0" smtClean="0"/>
                <a:t>Some info about this statistic</a:t>
              </a:r>
              <a:endParaRPr lang="en-CA" sz="1100" dirty="0"/>
            </a:p>
          </p:txBody>
        </p:sp>
        <p:graphicFrame>
          <p:nvGraphicFramePr>
            <p:cNvPr id="19" name="Chart 18"/>
            <p:cNvGraphicFramePr/>
            <p:nvPr>
              <p:extLst>
                <p:ext uri="{D42A27DB-BD31-4B8C-83A1-F6EECF244321}">
                  <p14:modId xmlns:p14="http://schemas.microsoft.com/office/powerpoint/2010/main" val="3608898428"/>
                </p:ext>
              </p:extLst>
            </p:nvPr>
          </p:nvGraphicFramePr>
          <p:xfrm>
            <a:off x="5691352" y="4444439"/>
            <a:ext cx="2286000" cy="1691092"/>
          </p:xfrm>
          <a:graphic>
            <a:graphicData uri="http://schemas.openxmlformats.org/drawingml/2006/chart">
              <c:chart xmlns:c="http://schemas.openxmlformats.org/drawingml/2006/chart" xmlns:r="http://schemas.openxmlformats.org/officeDocument/2006/relationships" r:id="rId18"/>
            </a:graphicData>
          </a:graphic>
        </p:graphicFrame>
        <p:sp>
          <p:nvSpPr>
            <p:cNvPr id="20" name="TextBox 19"/>
            <p:cNvSpPr txBox="1"/>
            <p:nvPr/>
          </p:nvSpPr>
          <p:spPr>
            <a:xfrm>
              <a:off x="5604638" y="6144966"/>
              <a:ext cx="2286000" cy="430887"/>
            </a:xfrm>
            <a:prstGeom prst="rect">
              <a:avLst/>
            </a:prstGeom>
            <a:noFill/>
          </p:spPr>
          <p:txBody>
            <a:bodyPr wrap="square" rtlCol="0">
              <a:spAutoFit/>
            </a:bodyPr>
            <a:lstStyle/>
            <a:p>
              <a:r>
                <a:rPr lang="en-CA" sz="1100" dirty="0" smtClean="0"/>
                <a:t>Some text to explain why this graph is important</a:t>
              </a:r>
              <a:endParaRPr lang="en-CA" sz="1100" dirty="0"/>
            </a:p>
          </p:txBody>
        </p:sp>
      </p:grpSp>
      <p:grpSp>
        <p:nvGrpSpPr>
          <p:cNvPr id="117" name="Images"/>
          <p:cNvGrpSpPr/>
          <p:nvPr/>
        </p:nvGrpSpPr>
        <p:grpSpPr>
          <a:xfrm>
            <a:off x="756740" y="2801001"/>
            <a:ext cx="7451834" cy="3831022"/>
            <a:chOff x="756740" y="2801001"/>
            <a:chExt cx="7451834" cy="3831022"/>
          </a:xfrm>
        </p:grpSpPr>
        <p:sp>
          <p:nvSpPr>
            <p:cNvPr id="23" name="Rectangle 22"/>
            <p:cNvSpPr/>
            <p:nvPr/>
          </p:nvSpPr>
          <p:spPr>
            <a:xfrm>
              <a:off x="3242438" y="2801001"/>
              <a:ext cx="4966136" cy="3831022"/>
            </a:xfrm>
            <a:prstGeom prst="rect">
              <a:avLst/>
            </a:prstGeom>
            <a:solidFill>
              <a:schemeClr val="tx2">
                <a:lumMod val="20000"/>
                <a:lumOff val="80000"/>
              </a:schemeClr>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w="38100">
                  <a:solidFill>
                    <a:schemeClr val="tx1"/>
                  </a:solidFill>
                </a:ln>
              </a:endParaRPr>
            </a:p>
          </p:txBody>
        </p:sp>
        <p:sp>
          <p:nvSpPr>
            <p:cNvPr id="24" name="TextBox 23"/>
            <p:cNvSpPr txBox="1"/>
            <p:nvPr/>
          </p:nvSpPr>
          <p:spPr>
            <a:xfrm>
              <a:off x="756740" y="3551416"/>
              <a:ext cx="2485698" cy="769441"/>
            </a:xfrm>
            <a:prstGeom prst="rect">
              <a:avLst/>
            </a:prstGeom>
            <a:noFill/>
          </p:spPr>
          <p:txBody>
            <a:bodyPr wrap="square" rtlCol="0">
              <a:spAutoFit/>
            </a:bodyPr>
            <a:lstStyle/>
            <a:p>
              <a:r>
                <a:rPr lang="en-CA" sz="4400" b="1" dirty="0" smtClean="0">
                  <a:solidFill>
                    <a:schemeClr val="tx2"/>
                  </a:solidFill>
                </a:rPr>
                <a:t>Images</a:t>
              </a:r>
              <a:endParaRPr lang="en-CA" sz="4400" b="1" dirty="0">
                <a:solidFill>
                  <a:schemeClr val="tx2"/>
                </a:solidFill>
              </a:endParaRPr>
            </a:p>
          </p:txBody>
        </p:sp>
        <p:sp>
          <p:nvSpPr>
            <p:cNvPr id="29" name="TextBox 28"/>
            <p:cNvSpPr txBox="1"/>
            <p:nvPr/>
          </p:nvSpPr>
          <p:spPr>
            <a:xfrm>
              <a:off x="3346752" y="3129427"/>
              <a:ext cx="1371600" cy="769441"/>
            </a:xfrm>
            <a:prstGeom prst="rect">
              <a:avLst/>
            </a:prstGeom>
            <a:noFill/>
          </p:spPr>
          <p:txBody>
            <a:bodyPr wrap="square" rtlCol="0">
              <a:spAutoFit/>
            </a:bodyPr>
            <a:lstStyle/>
            <a:p>
              <a:pPr algn="ctr"/>
              <a:r>
                <a:rPr lang="en-CA" sz="4400" b="1" dirty="0" smtClean="0"/>
                <a:t>90%</a:t>
              </a:r>
              <a:endParaRPr lang="en-CA" sz="4400" b="1" dirty="0"/>
            </a:p>
          </p:txBody>
        </p:sp>
        <p:sp>
          <p:nvSpPr>
            <p:cNvPr id="31" name="TextBox 30"/>
            <p:cNvSpPr txBox="1"/>
            <p:nvPr/>
          </p:nvSpPr>
          <p:spPr>
            <a:xfrm>
              <a:off x="5005552" y="3129426"/>
              <a:ext cx="1371600" cy="769441"/>
            </a:xfrm>
            <a:prstGeom prst="rect">
              <a:avLst/>
            </a:prstGeom>
            <a:noFill/>
          </p:spPr>
          <p:txBody>
            <a:bodyPr wrap="square" rtlCol="0">
              <a:spAutoFit/>
            </a:bodyPr>
            <a:lstStyle/>
            <a:p>
              <a:pPr algn="ctr"/>
              <a:r>
                <a:rPr lang="en-CA" sz="4400" b="1" dirty="0" smtClean="0"/>
                <a:t>55%</a:t>
              </a:r>
              <a:endParaRPr lang="en-CA" sz="4400" b="1" dirty="0"/>
            </a:p>
          </p:txBody>
        </p:sp>
        <p:sp>
          <p:nvSpPr>
            <p:cNvPr id="32" name="TextBox 31"/>
            <p:cNvSpPr txBox="1"/>
            <p:nvPr/>
          </p:nvSpPr>
          <p:spPr>
            <a:xfrm>
              <a:off x="3392206" y="3773396"/>
              <a:ext cx="1166648" cy="600164"/>
            </a:xfrm>
            <a:prstGeom prst="rect">
              <a:avLst/>
            </a:prstGeom>
            <a:noFill/>
          </p:spPr>
          <p:txBody>
            <a:bodyPr wrap="square" rtlCol="0">
              <a:spAutoFit/>
            </a:bodyPr>
            <a:lstStyle/>
            <a:p>
              <a:pPr algn="ctr"/>
              <a:r>
                <a:rPr lang="en-CA" sz="1100" dirty="0" smtClean="0"/>
                <a:t>Don’t know what that means</a:t>
              </a:r>
              <a:endParaRPr lang="en-CA" sz="1100" dirty="0"/>
            </a:p>
          </p:txBody>
        </p:sp>
        <p:sp>
          <p:nvSpPr>
            <p:cNvPr id="33" name="TextBox 32"/>
            <p:cNvSpPr txBox="1"/>
            <p:nvPr/>
          </p:nvSpPr>
          <p:spPr>
            <a:xfrm>
              <a:off x="6731872" y="3129425"/>
              <a:ext cx="1371600" cy="769441"/>
            </a:xfrm>
            <a:prstGeom prst="rect">
              <a:avLst/>
            </a:prstGeom>
            <a:noFill/>
          </p:spPr>
          <p:txBody>
            <a:bodyPr wrap="square" rtlCol="0">
              <a:spAutoFit/>
            </a:bodyPr>
            <a:lstStyle/>
            <a:p>
              <a:pPr algn="ctr"/>
              <a:r>
                <a:rPr lang="en-CA" sz="4400" b="1" dirty="0" smtClean="0"/>
                <a:t>73%</a:t>
              </a:r>
              <a:endParaRPr lang="en-CA" sz="4400" b="1" dirty="0"/>
            </a:p>
          </p:txBody>
        </p:sp>
        <p:grpSp>
          <p:nvGrpSpPr>
            <p:cNvPr id="37" name="Group 36"/>
            <p:cNvGrpSpPr/>
            <p:nvPr/>
          </p:nvGrpSpPr>
          <p:grpSpPr>
            <a:xfrm>
              <a:off x="3520402" y="4514245"/>
              <a:ext cx="1041312" cy="1748746"/>
              <a:chOff x="2681750" y="3930871"/>
              <a:chExt cx="1550962" cy="2604635"/>
            </a:xfrm>
            <a:effectLst>
              <a:outerShdw blurRad="76200" dir="18900000" sy="23000" kx="-1200000" algn="bl" rotWithShape="0">
                <a:prstClr val="black">
                  <a:alpha val="20000"/>
                </a:prstClr>
              </a:outerShdw>
            </a:effectLst>
          </p:grpSpPr>
          <p:sp>
            <p:nvSpPr>
              <p:cNvPr id="38" name="Oval 37"/>
              <p:cNvSpPr/>
              <p:nvPr/>
            </p:nvSpPr>
            <p:spPr bwMode="auto">
              <a:xfrm rot="20352523">
                <a:off x="2956558" y="3930871"/>
                <a:ext cx="648399" cy="58498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9" name="Rounded Rectangle 38"/>
              <p:cNvSpPr/>
              <p:nvPr/>
            </p:nvSpPr>
            <p:spPr bwMode="auto">
              <a:xfrm rot="21130329">
                <a:off x="3016179" y="4581000"/>
                <a:ext cx="648399" cy="977253"/>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0" name="Rectangle 39"/>
              <p:cNvSpPr/>
              <p:nvPr/>
            </p:nvSpPr>
            <p:spPr bwMode="auto">
              <a:xfrm rot="297044">
                <a:off x="3036329" y="5427953"/>
                <a:ext cx="243150" cy="1021128"/>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1" name="Rectangle 40"/>
              <p:cNvSpPr/>
              <p:nvPr/>
            </p:nvSpPr>
            <p:spPr bwMode="auto">
              <a:xfrm rot="243463">
                <a:off x="3441577" y="5427953"/>
                <a:ext cx="243150" cy="1021128"/>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2" name="Oval 41"/>
              <p:cNvSpPr/>
              <p:nvPr/>
            </p:nvSpPr>
            <p:spPr bwMode="auto">
              <a:xfrm>
                <a:off x="2995685" y="6340055"/>
                <a:ext cx="243150" cy="19545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3" name="Oval 42"/>
              <p:cNvSpPr/>
              <p:nvPr/>
            </p:nvSpPr>
            <p:spPr bwMode="auto">
              <a:xfrm>
                <a:off x="3410982" y="6340055"/>
                <a:ext cx="243150" cy="19545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4" name="Rectangle 43"/>
              <p:cNvSpPr/>
              <p:nvPr/>
            </p:nvSpPr>
            <p:spPr bwMode="auto">
              <a:xfrm rot="1493871">
                <a:off x="2780497" y="4668151"/>
                <a:ext cx="176001" cy="411841"/>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5" name="Rectangle 44"/>
              <p:cNvSpPr/>
              <p:nvPr/>
            </p:nvSpPr>
            <p:spPr bwMode="auto">
              <a:xfrm rot="18560079">
                <a:off x="3657632" y="4518846"/>
                <a:ext cx="176001" cy="408673"/>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6" name="Oval 45"/>
              <p:cNvSpPr/>
              <p:nvPr/>
            </p:nvSpPr>
            <p:spPr bwMode="auto">
              <a:xfrm rot="2301550">
                <a:off x="4051750" y="4506228"/>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7" name="Oval 46"/>
              <p:cNvSpPr/>
              <p:nvPr/>
            </p:nvSpPr>
            <p:spPr bwMode="auto">
              <a:xfrm>
                <a:off x="2681750" y="4996895"/>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8" name="Rounded Rectangle 47"/>
              <p:cNvSpPr/>
              <p:nvPr/>
            </p:nvSpPr>
            <p:spPr bwMode="auto">
              <a:xfrm rot="21083217">
                <a:off x="2868416" y="4585873"/>
                <a:ext cx="819632" cy="195451"/>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9" name="Rectangle 48"/>
              <p:cNvSpPr/>
              <p:nvPr/>
            </p:nvSpPr>
            <p:spPr bwMode="auto">
              <a:xfrm rot="18639669">
                <a:off x="2811442" y="4956117"/>
                <a:ext cx="176001" cy="408674"/>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0" name="Oval 49"/>
              <p:cNvSpPr/>
              <p:nvPr/>
            </p:nvSpPr>
            <p:spPr bwMode="auto">
              <a:xfrm>
                <a:off x="2949879" y="5254688"/>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1" name="Rectangle 50"/>
              <p:cNvSpPr/>
              <p:nvPr/>
            </p:nvSpPr>
            <p:spPr bwMode="auto">
              <a:xfrm rot="2627071">
                <a:off x="3919496" y="4533762"/>
                <a:ext cx="176001" cy="362845"/>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2" name="Oval 51"/>
              <p:cNvSpPr/>
              <p:nvPr/>
            </p:nvSpPr>
            <p:spPr bwMode="auto">
              <a:xfrm>
                <a:off x="3791742" y="4786760"/>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53" name="Group 52"/>
            <p:cNvGrpSpPr/>
            <p:nvPr/>
          </p:nvGrpSpPr>
          <p:grpSpPr>
            <a:xfrm>
              <a:off x="5094926" y="4474774"/>
              <a:ext cx="1261159" cy="1760802"/>
              <a:chOff x="5145887" y="3952370"/>
              <a:chExt cx="1871709" cy="2613238"/>
            </a:xfrm>
            <a:effectLst>
              <a:outerShdw blurRad="76200" dir="18900000" sy="23000" kx="-1200000" algn="bl" rotWithShape="0">
                <a:prstClr val="black">
                  <a:alpha val="20000"/>
                </a:prstClr>
              </a:outerShdw>
            </a:effectLst>
          </p:grpSpPr>
          <p:sp>
            <p:nvSpPr>
              <p:cNvPr id="54" name="Oval 53"/>
              <p:cNvSpPr/>
              <p:nvPr/>
            </p:nvSpPr>
            <p:spPr bwMode="auto">
              <a:xfrm rot="779848">
                <a:off x="5773702" y="3952370"/>
                <a:ext cx="648399" cy="58498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5" name="Rounded Rectangle 54"/>
              <p:cNvSpPr/>
              <p:nvPr/>
            </p:nvSpPr>
            <p:spPr bwMode="auto">
              <a:xfrm>
                <a:off x="5772361" y="4602499"/>
                <a:ext cx="648399" cy="977253"/>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6" name="Rectangle 55"/>
              <p:cNvSpPr/>
              <p:nvPr/>
            </p:nvSpPr>
            <p:spPr bwMode="auto">
              <a:xfrm rot="297044">
                <a:off x="5731667" y="5457840"/>
                <a:ext cx="243150" cy="1021128"/>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7" name="Rectangle 56"/>
              <p:cNvSpPr/>
              <p:nvPr/>
            </p:nvSpPr>
            <p:spPr bwMode="auto">
              <a:xfrm rot="20964983">
                <a:off x="6277094" y="5444396"/>
                <a:ext cx="243150" cy="1021128"/>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8" name="Oval 57"/>
              <p:cNvSpPr/>
              <p:nvPr/>
            </p:nvSpPr>
            <p:spPr bwMode="auto">
              <a:xfrm>
                <a:off x="5693611" y="6361554"/>
                <a:ext cx="243150" cy="19545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9" name="Oval 58"/>
              <p:cNvSpPr/>
              <p:nvPr/>
            </p:nvSpPr>
            <p:spPr bwMode="auto">
              <a:xfrm>
                <a:off x="6377699" y="6370157"/>
                <a:ext cx="243150" cy="19545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0" name="Rectangle 59"/>
              <p:cNvSpPr/>
              <p:nvPr/>
            </p:nvSpPr>
            <p:spPr bwMode="auto">
              <a:xfrm rot="2553999">
                <a:off x="5576105" y="4530763"/>
                <a:ext cx="176001" cy="411841"/>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1" name="Rectangle 60"/>
              <p:cNvSpPr/>
              <p:nvPr/>
            </p:nvSpPr>
            <p:spPr bwMode="auto">
              <a:xfrm rot="18737264">
                <a:off x="6406692" y="4503065"/>
                <a:ext cx="176001" cy="408673"/>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2" name="Oval 61"/>
              <p:cNvSpPr/>
              <p:nvPr/>
            </p:nvSpPr>
            <p:spPr bwMode="auto">
              <a:xfrm rot="3603715">
                <a:off x="6854384" y="4594791"/>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3" name="Oval 62"/>
              <p:cNvSpPr/>
              <p:nvPr/>
            </p:nvSpPr>
            <p:spPr bwMode="auto">
              <a:xfrm rot="20283192">
                <a:off x="5458654" y="4811686"/>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4" name="Rectangle 63"/>
              <p:cNvSpPr/>
              <p:nvPr/>
            </p:nvSpPr>
            <p:spPr bwMode="auto">
              <a:xfrm rot="18577073">
                <a:off x="5306452" y="4546048"/>
                <a:ext cx="176001" cy="408674"/>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5" name="Oval 64"/>
              <p:cNvSpPr/>
              <p:nvPr/>
            </p:nvSpPr>
            <p:spPr bwMode="auto">
              <a:xfrm rot="18575179">
                <a:off x="5128137" y="4535040"/>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6" name="Rectangle 65"/>
              <p:cNvSpPr/>
              <p:nvPr/>
            </p:nvSpPr>
            <p:spPr bwMode="auto">
              <a:xfrm rot="3801812">
                <a:off x="6694326" y="4573480"/>
                <a:ext cx="176001" cy="362845"/>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7" name="Oval 66"/>
              <p:cNvSpPr/>
              <p:nvPr/>
            </p:nvSpPr>
            <p:spPr bwMode="auto">
              <a:xfrm>
                <a:off x="6536841" y="4769466"/>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8" name="Rounded Rectangle 67"/>
              <p:cNvSpPr/>
              <p:nvPr/>
            </p:nvSpPr>
            <p:spPr bwMode="auto">
              <a:xfrm rot="20530945">
                <a:off x="5916044" y="4569797"/>
                <a:ext cx="541136" cy="195451"/>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9" name="Rounded Rectangle 68"/>
              <p:cNvSpPr/>
              <p:nvPr/>
            </p:nvSpPr>
            <p:spPr bwMode="auto">
              <a:xfrm rot="1141014">
                <a:off x="5708721" y="4553128"/>
                <a:ext cx="409816" cy="195451"/>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70" name="TextBox 69"/>
            <p:cNvSpPr txBox="1"/>
            <p:nvPr/>
          </p:nvSpPr>
          <p:spPr>
            <a:xfrm>
              <a:off x="5105169" y="3772119"/>
              <a:ext cx="1166648" cy="600164"/>
            </a:xfrm>
            <a:prstGeom prst="rect">
              <a:avLst/>
            </a:prstGeom>
            <a:noFill/>
          </p:spPr>
          <p:txBody>
            <a:bodyPr wrap="square" rtlCol="0">
              <a:spAutoFit/>
            </a:bodyPr>
            <a:lstStyle/>
            <a:p>
              <a:pPr algn="ctr"/>
              <a:r>
                <a:rPr lang="en-CA" sz="1100" dirty="0" smtClean="0"/>
                <a:t>Aren’t sure why they should care</a:t>
              </a:r>
              <a:endParaRPr lang="en-CA" sz="1100" dirty="0"/>
            </a:p>
          </p:txBody>
        </p:sp>
        <p:grpSp>
          <p:nvGrpSpPr>
            <p:cNvPr id="71" name="Group 70"/>
            <p:cNvGrpSpPr/>
            <p:nvPr/>
          </p:nvGrpSpPr>
          <p:grpSpPr>
            <a:xfrm>
              <a:off x="6871052" y="4649265"/>
              <a:ext cx="1129948" cy="1501017"/>
              <a:chOff x="1968269" y="3988285"/>
              <a:chExt cx="1655956" cy="2199763"/>
            </a:xfrm>
            <a:effectLst>
              <a:outerShdw blurRad="76200" dir="18900000" sy="23000" kx="-1200000" algn="bl" rotWithShape="0">
                <a:prstClr val="black">
                  <a:alpha val="20000"/>
                </a:prstClr>
              </a:outerShdw>
            </a:effectLst>
          </p:grpSpPr>
          <p:sp>
            <p:nvSpPr>
              <p:cNvPr id="72" name="Oval 71"/>
              <p:cNvSpPr/>
              <p:nvPr/>
            </p:nvSpPr>
            <p:spPr bwMode="auto">
              <a:xfrm rot="944321">
                <a:off x="2519543" y="3988285"/>
                <a:ext cx="648399" cy="58498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73" name="Rounded Rectangle 72"/>
              <p:cNvSpPr/>
              <p:nvPr/>
            </p:nvSpPr>
            <p:spPr bwMode="auto">
              <a:xfrm rot="602717">
                <a:off x="2368479" y="4581000"/>
                <a:ext cx="648399" cy="977253"/>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74" name="Rectangle 73"/>
              <p:cNvSpPr/>
              <p:nvPr/>
            </p:nvSpPr>
            <p:spPr bwMode="auto">
              <a:xfrm rot="13459021">
                <a:off x="3162646" y="4139692"/>
                <a:ext cx="176001" cy="746373"/>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75" name="Oval 74"/>
              <p:cNvSpPr/>
              <p:nvPr/>
            </p:nvSpPr>
            <p:spPr bwMode="auto">
              <a:xfrm rot="2604956">
                <a:off x="3443263" y="4156076"/>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76" name="Oval 75"/>
              <p:cNvSpPr/>
              <p:nvPr/>
            </p:nvSpPr>
            <p:spPr bwMode="auto">
              <a:xfrm rot="19400886">
                <a:off x="2009183" y="4043713"/>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nvGrpSpPr>
              <p:cNvPr id="77" name="Group 76"/>
              <p:cNvGrpSpPr/>
              <p:nvPr/>
            </p:nvGrpSpPr>
            <p:grpSpPr>
              <a:xfrm>
                <a:off x="1968269" y="5386178"/>
                <a:ext cx="589738" cy="801870"/>
                <a:chOff x="1968269" y="5386178"/>
                <a:chExt cx="589738" cy="801870"/>
              </a:xfrm>
            </p:grpSpPr>
            <p:sp>
              <p:nvSpPr>
                <p:cNvPr id="84" name="Rectangle 83"/>
                <p:cNvSpPr/>
                <p:nvPr/>
              </p:nvSpPr>
              <p:spPr bwMode="auto">
                <a:xfrm rot="19756677">
                  <a:off x="2096384" y="5565876"/>
                  <a:ext cx="244305" cy="540161"/>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85" name="Oval 84"/>
                <p:cNvSpPr/>
                <p:nvPr/>
              </p:nvSpPr>
              <p:spPr bwMode="auto">
                <a:xfrm rot="19649676">
                  <a:off x="2247248" y="5992597"/>
                  <a:ext cx="243150" cy="19545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86" name="Rectangle 85"/>
                <p:cNvSpPr/>
                <p:nvPr/>
              </p:nvSpPr>
              <p:spPr bwMode="auto">
                <a:xfrm rot="3152413">
                  <a:off x="2165774" y="5238250"/>
                  <a:ext cx="244305" cy="540161"/>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87" name="Oval 86"/>
                <p:cNvSpPr/>
                <p:nvPr/>
              </p:nvSpPr>
              <p:spPr bwMode="auto">
                <a:xfrm rot="568665">
                  <a:off x="1968269" y="5545683"/>
                  <a:ext cx="243150" cy="19545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78" name="Group 77"/>
              <p:cNvGrpSpPr/>
              <p:nvPr/>
            </p:nvGrpSpPr>
            <p:grpSpPr>
              <a:xfrm rot="17357019">
                <a:off x="2806442" y="5399184"/>
                <a:ext cx="589738" cy="801870"/>
                <a:chOff x="1906489" y="5466492"/>
                <a:chExt cx="589738" cy="801870"/>
              </a:xfrm>
            </p:grpSpPr>
            <p:sp>
              <p:nvSpPr>
                <p:cNvPr id="80" name="Rectangle 79"/>
                <p:cNvSpPr/>
                <p:nvPr/>
              </p:nvSpPr>
              <p:spPr bwMode="auto">
                <a:xfrm rot="19756677">
                  <a:off x="2034604" y="5646190"/>
                  <a:ext cx="244305" cy="540161"/>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81" name="Oval 80"/>
                <p:cNvSpPr/>
                <p:nvPr/>
              </p:nvSpPr>
              <p:spPr bwMode="auto">
                <a:xfrm rot="19649676">
                  <a:off x="2185468" y="6072911"/>
                  <a:ext cx="243150" cy="19545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82" name="Rectangle 81"/>
                <p:cNvSpPr/>
                <p:nvPr/>
              </p:nvSpPr>
              <p:spPr bwMode="auto">
                <a:xfrm rot="3152413">
                  <a:off x="2103994" y="5318564"/>
                  <a:ext cx="244305" cy="540161"/>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83" name="Oval 82"/>
                <p:cNvSpPr/>
                <p:nvPr/>
              </p:nvSpPr>
              <p:spPr bwMode="auto">
                <a:xfrm rot="568665">
                  <a:off x="1906489" y="5625997"/>
                  <a:ext cx="243150" cy="19545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79" name="Rectangle 78"/>
              <p:cNvSpPr/>
              <p:nvPr/>
            </p:nvSpPr>
            <p:spPr bwMode="auto">
              <a:xfrm rot="8447403">
                <a:off x="2244164" y="4032826"/>
                <a:ext cx="176001" cy="746373"/>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cxnSp>
          <p:nvCxnSpPr>
            <p:cNvPr id="88" name="Straight Connector 87"/>
            <p:cNvCxnSpPr/>
            <p:nvPr/>
          </p:nvCxnSpPr>
          <p:spPr>
            <a:xfrm>
              <a:off x="7782953" y="5117542"/>
              <a:ext cx="297016" cy="0"/>
            </a:xfrm>
            <a:prstGeom prst="line">
              <a:avLst/>
            </a:prstGeom>
            <a:ln w="38100">
              <a:solidFill>
                <a:srgbClr val="494949">
                  <a:alpha val="49020"/>
                </a:srgbClr>
              </a:solidFill>
            </a:ln>
          </p:spPr>
          <p:style>
            <a:lnRef idx="1">
              <a:schemeClr val="dk1"/>
            </a:lnRef>
            <a:fillRef idx="0">
              <a:schemeClr val="dk1"/>
            </a:fillRef>
            <a:effectRef idx="0">
              <a:schemeClr val="dk1"/>
            </a:effectRef>
            <a:fontRef idx="minor">
              <a:schemeClr val="tx1"/>
            </a:fontRef>
          </p:style>
        </p:cxnSp>
        <p:cxnSp>
          <p:nvCxnSpPr>
            <p:cNvPr id="89" name="Straight Connector 88"/>
            <p:cNvCxnSpPr/>
            <p:nvPr/>
          </p:nvCxnSpPr>
          <p:spPr>
            <a:xfrm>
              <a:off x="7664991" y="5269942"/>
              <a:ext cx="414978" cy="8860"/>
            </a:xfrm>
            <a:prstGeom prst="line">
              <a:avLst/>
            </a:prstGeom>
            <a:ln w="38100">
              <a:solidFill>
                <a:srgbClr val="494949">
                  <a:alpha val="49020"/>
                </a:srgbClr>
              </a:solidFill>
            </a:ln>
          </p:spPr>
          <p:style>
            <a:lnRef idx="1">
              <a:schemeClr val="dk1"/>
            </a:lnRef>
            <a:fillRef idx="0">
              <a:schemeClr val="dk1"/>
            </a:fillRef>
            <a:effectRef idx="0">
              <a:schemeClr val="dk1"/>
            </a:effectRef>
            <a:fontRef idx="minor">
              <a:schemeClr val="tx1"/>
            </a:fontRef>
          </p:style>
        </p:cxnSp>
        <p:cxnSp>
          <p:nvCxnSpPr>
            <p:cNvPr id="90" name="Straight Connector 89"/>
            <p:cNvCxnSpPr/>
            <p:nvPr/>
          </p:nvCxnSpPr>
          <p:spPr>
            <a:xfrm>
              <a:off x="7649225" y="5459128"/>
              <a:ext cx="368992" cy="11780"/>
            </a:xfrm>
            <a:prstGeom prst="line">
              <a:avLst/>
            </a:prstGeom>
            <a:ln w="38100">
              <a:solidFill>
                <a:srgbClr val="494949">
                  <a:alpha val="49020"/>
                </a:srgbClr>
              </a:solidFill>
            </a:ln>
          </p:spPr>
          <p:style>
            <a:lnRef idx="1">
              <a:schemeClr val="dk1"/>
            </a:lnRef>
            <a:fillRef idx="0">
              <a:schemeClr val="dk1"/>
            </a:fillRef>
            <a:effectRef idx="0">
              <a:schemeClr val="dk1"/>
            </a:effectRef>
            <a:fontRef idx="minor">
              <a:schemeClr val="tx1"/>
            </a:fontRef>
          </p:style>
        </p:cxnSp>
        <p:cxnSp>
          <p:nvCxnSpPr>
            <p:cNvPr id="91" name="Straight Connector 90"/>
            <p:cNvCxnSpPr/>
            <p:nvPr/>
          </p:nvCxnSpPr>
          <p:spPr>
            <a:xfrm>
              <a:off x="7617693" y="5640780"/>
              <a:ext cx="359659" cy="0"/>
            </a:xfrm>
            <a:prstGeom prst="line">
              <a:avLst/>
            </a:prstGeom>
            <a:ln w="38100">
              <a:solidFill>
                <a:srgbClr val="494949">
                  <a:alpha val="49020"/>
                </a:srgbClr>
              </a:solidFill>
            </a:ln>
          </p:spPr>
          <p:style>
            <a:lnRef idx="1">
              <a:schemeClr val="dk1"/>
            </a:lnRef>
            <a:fillRef idx="0">
              <a:schemeClr val="dk1"/>
            </a:fillRef>
            <a:effectRef idx="0">
              <a:schemeClr val="dk1"/>
            </a:effectRef>
            <a:fontRef idx="minor">
              <a:schemeClr val="tx1"/>
            </a:fontRef>
          </p:style>
        </p:cxnSp>
        <p:sp>
          <p:nvSpPr>
            <p:cNvPr id="112" name="TextBox 111"/>
            <p:cNvSpPr txBox="1"/>
            <p:nvPr/>
          </p:nvSpPr>
          <p:spPr>
            <a:xfrm>
              <a:off x="6770767" y="3858034"/>
              <a:ext cx="1166648" cy="430887"/>
            </a:xfrm>
            <a:prstGeom prst="rect">
              <a:avLst/>
            </a:prstGeom>
            <a:noFill/>
          </p:spPr>
          <p:txBody>
            <a:bodyPr wrap="square" rtlCol="0">
              <a:spAutoFit/>
            </a:bodyPr>
            <a:lstStyle/>
            <a:p>
              <a:pPr algn="ctr"/>
              <a:r>
                <a:rPr lang="en-CA" sz="1100" dirty="0" smtClean="0"/>
                <a:t>Want to run away</a:t>
              </a:r>
              <a:endParaRPr lang="en-CA" sz="1100" dirty="0"/>
            </a:p>
          </p:txBody>
        </p:sp>
      </p:grpSp>
      <p:grpSp>
        <p:nvGrpSpPr>
          <p:cNvPr id="197" name="Maps"/>
          <p:cNvGrpSpPr/>
          <p:nvPr/>
        </p:nvGrpSpPr>
        <p:grpSpPr>
          <a:xfrm>
            <a:off x="756740" y="2801001"/>
            <a:ext cx="7451834" cy="3831022"/>
            <a:chOff x="756740" y="2801001"/>
            <a:chExt cx="7451834" cy="3831022"/>
          </a:xfrm>
        </p:grpSpPr>
        <p:sp>
          <p:nvSpPr>
            <p:cNvPr id="182" name="Rectangle 181"/>
            <p:cNvSpPr/>
            <p:nvPr/>
          </p:nvSpPr>
          <p:spPr>
            <a:xfrm>
              <a:off x="3242438" y="2801001"/>
              <a:ext cx="4966136" cy="3831022"/>
            </a:xfrm>
            <a:prstGeom prst="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3" name="TextBox 182"/>
            <p:cNvSpPr txBox="1"/>
            <p:nvPr/>
          </p:nvSpPr>
          <p:spPr>
            <a:xfrm>
              <a:off x="756740" y="3551416"/>
              <a:ext cx="2254469" cy="923330"/>
            </a:xfrm>
            <a:prstGeom prst="rect">
              <a:avLst/>
            </a:prstGeom>
            <a:noFill/>
          </p:spPr>
          <p:txBody>
            <a:bodyPr wrap="square" rtlCol="0">
              <a:spAutoFit/>
            </a:bodyPr>
            <a:lstStyle/>
            <a:p>
              <a:r>
                <a:rPr lang="en-CA" sz="5400" b="1" dirty="0" smtClean="0">
                  <a:solidFill>
                    <a:schemeClr val="accent4">
                      <a:lumMod val="75000"/>
                    </a:schemeClr>
                  </a:solidFill>
                </a:rPr>
                <a:t>Maps</a:t>
              </a:r>
              <a:endParaRPr lang="en-CA" sz="5400" b="1" dirty="0">
                <a:solidFill>
                  <a:schemeClr val="accent4">
                    <a:lumMod val="75000"/>
                  </a:schemeClr>
                </a:solidFill>
              </a:endParaRPr>
            </a:p>
          </p:txBody>
        </p:sp>
        <p:pic>
          <p:nvPicPr>
            <p:cNvPr id="196" name="Picture 195"/>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3314244" y="3153449"/>
              <a:ext cx="4822524" cy="3300138"/>
            </a:xfrm>
            <a:prstGeom prst="rect">
              <a:avLst/>
            </a:prstGeom>
          </p:spPr>
        </p:pic>
      </p:grpSp>
      <p:grpSp>
        <p:nvGrpSpPr>
          <p:cNvPr id="403" name="Colour"/>
          <p:cNvGrpSpPr/>
          <p:nvPr/>
        </p:nvGrpSpPr>
        <p:grpSpPr>
          <a:xfrm>
            <a:off x="767246" y="2811507"/>
            <a:ext cx="7451834" cy="3831022"/>
            <a:chOff x="767246" y="2811507"/>
            <a:chExt cx="7451834" cy="3831022"/>
          </a:xfrm>
        </p:grpSpPr>
        <p:sp>
          <p:nvSpPr>
            <p:cNvPr id="199" name="Rectangle 198"/>
            <p:cNvSpPr/>
            <p:nvPr/>
          </p:nvSpPr>
          <p:spPr>
            <a:xfrm>
              <a:off x="3252944" y="2811507"/>
              <a:ext cx="4966136" cy="3831022"/>
            </a:xfrm>
            <a:prstGeom prst="rect">
              <a:avLst/>
            </a:prstGeom>
            <a:solidFill>
              <a:schemeClr val="bg2"/>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solidFill>
              </a:endParaRPr>
            </a:p>
          </p:txBody>
        </p:sp>
        <p:sp>
          <p:nvSpPr>
            <p:cNvPr id="200" name="TextBox 199"/>
            <p:cNvSpPr txBox="1"/>
            <p:nvPr/>
          </p:nvSpPr>
          <p:spPr>
            <a:xfrm>
              <a:off x="767246" y="3561922"/>
              <a:ext cx="2254469" cy="830997"/>
            </a:xfrm>
            <a:prstGeom prst="rect">
              <a:avLst/>
            </a:prstGeom>
            <a:noFill/>
          </p:spPr>
          <p:txBody>
            <a:bodyPr wrap="square" rtlCol="0">
              <a:spAutoFit/>
            </a:bodyPr>
            <a:lstStyle/>
            <a:p>
              <a:r>
                <a:rPr lang="en-CA" sz="4800" b="1" dirty="0" smtClean="0">
                  <a:solidFill>
                    <a:schemeClr val="accent3"/>
                  </a:solidFill>
                </a:rPr>
                <a:t>Colour</a:t>
              </a:r>
              <a:endParaRPr lang="en-CA" sz="4800" b="1" dirty="0">
                <a:solidFill>
                  <a:schemeClr val="accent3"/>
                </a:solidFill>
              </a:endParaRPr>
            </a:p>
          </p:txBody>
        </p:sp>
        <p:grpSp>
          <p:nvGrpSpPr>
            <p:cNvPr id="386" name="Group 385"/>
            <p:cNvGrpSpPr/>
            <p:nvPr/>
          </p:nvGrpSpPr>
          <p:grpSpPr>
            <a:xfrm>
              <a:off x="3562754" y="4037232"/>
              <a:ext cx="3330094" cy="2072525"/>
              <a:chOff x="3531109" y="3536144"/>
              <a:chExt cx="1211918" cy="754252"/>
            </a:xfrm>
          </p:grpSpPr>
          <p:grpSp>
            <p:nvGrpSpPr>
              <p:cNvPr id="203" name="Stick Person 2"/>
              <p:cNvGrpSpPr/>
              <p:nvPr>
                <p:custDataLst>
                  <p:tags r:id="rId2"/>
                </p:custDataLst>
              </p:nvPr>
            </p:nvGrpSpPr>
            <p:grpSpPr>
              <a:xfrm>
                <a:off x="3534258" y="3536144"/>
                <a:ext cx="171702" cy="345052"/>
                <a:chOff x="450418" y="629425"/>
                <a:chExt cx="1151502" cy="2878804"/>
              </a:xfrm>
              <a:solidFill>
                <a:schemeClr val="accent4"/>
              </a:solidFill>
              <a:effectLst/>
            </p:grpSpPr>
            <p:grpSp>
              <p:nvGrpSpPr>
                <p:cNvPr id="204" name="Group 203"/>
                <p:cNvGrpSpPr/>
                <p:nvPr/>
              </p:nvGrpSpPr>
              <p:grpSpPr>
                <a:xfrm>
                  <a:off x="450418" y="629425"/>
                  <a:ext cx="1151502" cy="2878804"/>
                  <a:chOff x="454765" y="622204"/>
                  <a:chExt cx="1151502" cy="2878804"/>
                </a:xfrm>
                <a:grpFill/>
              </p:grpSpPr>
              <p:sp>
                <p:nvSpPr>
                  <p:cNvPr id="206" name="Oval 205"/>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07" name="Rounded Rectangle 206"/>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08" name="Rectangle 207"/>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09" name="Rectangle 208"/>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10" name="Oval 209"/>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11" name="Oval 210"/>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12" name="Rectangle 211"/>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13" name="Rectangle 212"/>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14" name="Oval 213"/>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15" name="Oval 214"/>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205" name="Rounded Rectangle 204"/>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216" name="Stick Person 2"/>
              <p:cNvGrpSpPr/>
              <p:nvPr>
                <p:custDataLst>
                  <p:tags r:id="rId3"/>
                </p:custDataLst>
              </p:nvPr>
            </p:nvGrpSpPr>
            <p:grpSpPr>
              <a:xfrm>
                <a:off x="3877951" y="3538964"/>
                <a:ext cx="171702" cy="345052"/>
                <a:chOff x="450418" y="629425"/>
                <a:chExt cx="1151502" cy="2878804"/>
              </a:xfrm>
              <a:solidFill>
                <a:schemeClr val="accent4"/>
              </a:solidFill>
              <a:effectLst/>
            </p:grpSpPr>
            <p:grpSp>
              <p:nvGrpSpPr>
                <p:cNvPr id="217" name="Group 216"/>
                <p:cNvGrpSpPr/>
                <p:nvPr/>
              </p:nvGrpSpPr>
              <p:grpSpPr>
                <a:xfrm>
                  <a:off x="450418" y="629425"/>
                  <a:ext cx="1151502" cy="2878804"/>
                  <a:chOff x="454765" y="622204"/>
                  <a:chExt cx="1151502" cy="2878804"/>
                </a:xfrm>
                <a:grpFill/>
              </p:grpSpPr>
              <p:sp>
                <p:nvSpPr>
                  <p:cNvPr id="219" name="Oval 218"/>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20" name="Rounded Rectangle 219"/>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21" name="Rectangle 220"/>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22" name="Rectangle 221"/>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23" name="Oval 222"/>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24" name="Oval 223"/>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25" name="Rectangle 224"/>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26" name="Rectangle 225"/>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27" name="Oval 226"/>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28" name="Oval 227"/>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218" name="Rounded Rectangle 217"/>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229" name="Stick Person 2"/>
              <p:cNvGrpSpPr/>
              <p:nvPr>
                <p:custDataLst>
                  <p:tags r:id="rId4"/>
                </p:custDataLst>
              </p:nvPr>
            </p:nvGrpSpPr>
            <p:grpSpPr>
              <a:xfrm>
                <a:off x="3705960" y="3538964"/>
                <a:ext cx="171702" cy="345052"/>
                <a:chOff x="450418" y="629425"/>
                <a:chExt cx="1151502" cy="2878804"/>
              </a:xfrm>
              <a:solidFill>
                <a:schemeClr val="accent4"/>
              </a:solidFill>
              <a:effectLst/>
            </p:grpSpPr>
            <p:grpSp>
              <p:nvGrpSpPr>
                <p:cNvPr id="230" name="Group 229"/>
                <p:cNvGrpSpPr/>
                <p:nvPr/>
              </p:nvGrpSpPr>
              <p:grpSpPr>
                <a:xfrm>
                  <a:off x="450418" y="629425"/>
                  <a:ext cx="1151502" cy="2878804"/>
                  <a:chOff x="454765" y="622204"/>
                  <a:chExt cx="1151502" cy="2878804"/>
                </a:xfrm>
                <a:grpFill/>
              </p:grpSpPr>
              <p:sp>
                <p:nvSpPr>
                  <p:cNvPr id="232" name="Oval 231"/>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33" name="Rounded Rectangle 232"/>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34" name="Rectangle 233"/>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35" name="Rectangle 234"/>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36" name="Oval 235"/>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37" name="Oval 236"/>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38" name="Rectangle 237"/>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39" name="Rectangle 238"/>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40" name="Oval 239"/>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41" name="Oval 240"/>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231" name="Rounded Rectangle 230"/>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242" name="Stick Person 2"/>
              <p:cNvGrpSpPr/>
              <p:nvPr>
                <p:custDataLst>
                  <p:tags r:id="rId5"/>
                </p:custDataLst>
              </p:nvPr>
            </p:nvGrpSpPr>
            <p:grpSpPr>
              <a:xfrm>
                <a:off x="4223401" y="3543026"/>
                <a:ext cx="171702" cy="345052"/>
                <a:chOff x="450418" y="629425"/>
                <a:chExt cx="1151502" cy="2878804"/>
              </a:xfrm>
              <a:solidFill>
                <a:schemeClr val="accent1"/>
              </a:solidFill>
              <a:effectLst/>
            </p:grpSpPr>
            <p:grpSp>
              <p:nvGrpSpPr>
                <p:cNvPr id="243" name="Group 242"/>
                <p:cNvGrpSpPr/>
                <p:nvPr/>
              </p:nvGrpSpPr>
              <p:grpSpPr>
                <a:xfrm>
                  <a:off x="450418" y="629425"/>
                  <a:ext cx="1151502" cy="2878804"/>
                  <a:chOff x="454765" y="622204"/>
                  <a:chExt cx="1151502" cy="2878804"/>
                </a:xfrm>
                <a:grpFill/>
              </p:grpSpPr>
              <p:sp>
                <p:nvSpPr>
                  <p:cNvPr id="245" name="Oval 244"/>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46" name="Rounded Rectangle 245"/>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47" name="Rectangle 246"/>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48" name="Rectangle 247"/>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49" name="Oval 248"/>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50" name="Oval 249"/>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51" name="Rectangle 250"/>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52" name="Rectangle 251"/>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53" name="Oval 252"/>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54" name="Oval 253"/>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244" name="Rounded Rectangle 243"/>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255" name="Stick Person 2"/>
              <p:cNvGrpSpPr/>
              <p:nvPr>
                <p:custDataLst>
                  <p:tags r:id="rId6"/>
                </p:custDataLst>
              </p:nvPr>
            </p:nvGrpSpPr>
            <p:grpSpPr>
              <a:xfrm>
                <a:off x="4053494" y="3543026"/>
                <a:ext cx="171702" cy="345052"/>
                <a:chOff x="450418" y="629425"/>
                <a:chExt cx="1151502" cy="2878804"/>
              </a:xfrm>
              <a:solidFill>
                <a:schemeClr val="accent4"/>
              </a:solidFill>
              <a:effectLst/>
            </p:grpSpPr>
            <p:grpSp>
              <p:nvGrpSpPr>
                <p:cNvPr id="256" name="Group 255"/>
                <p:cNvGrpSpPr/>
                <p:nvPr/>
              </p:nvGrpSpPr>
              <p:grpSpPr>
                <a:xfrm>
                  <a:off x="450418" y="629425"/>
                  <a:ext cx="1151502" cy="2878804"/>
                  <a:chOff x="454765" y="622204"/>
                  <a:chExt cx="1151502" cy="2878804"/>
                </a:xfrm>
                <a:grpFill/>
              </p:grpSpPr>
              <p:sp>
                <p:nvSpPr>
                  <p:cNvPr id="258" name="Oval 257"/>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59" name="Rounded Rectangle 258"/>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60" name="Rectangle 259"/>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61" name="Rectangle 260"/>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62" name="Oval 261"/>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63" name="Oval 262"/>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64" name="Rectangle 263"/>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65" name="Rectangle 264"/>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66" name="Oval 265"/>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67" name="Oval 266"/>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257" name="Rounded Rectangle 256"/>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268" name="Stick Person 2"/>
              <p:cNvGrpSpPr/>
              <p:nvPr>
                <p:custDataLst>
                  <p:tags r:id="rId7"/>
                </p:custDataLst>
              </p:nvPr>
            </p:nvGrpSpPr>
            <p:grpSpPr>
              <a:xfrm>
                <a:off x="4395103" y="3546509"/>
                <a:ext cx="171702" cy="345052"/>
                <a:chOff x="450418" y="629425"/>
                <a:chExt cx="1151502" cy="2878804"/>
              </a:xfrm>
              <a:solidFill>
                <a:schemeClr val="accent1"/>
              </a:solidFill>
              <a:effectLst/>
            </p:grpSpPr>
            <p:grpSp>
              <p:nvGrpSpPr>
                <p:cNvPr id="269" name="Group 268"/>
                <p:cNvGrpSpPr/>
                <p:nvPr/>
              </p:nvGrpSpPr>
              <p:grpSpPr>
                <a:xfrm>
                  <a:off x="450418" y="629425"/>
                  <a:ext cx="1151502" cy="2878804"/>
                  <a:chOff x="454765" y="622204"/>
                  <a:chExt cx="1151502" cy="2878804"/>
                </a:xfrm>
                <a:grpFill/>
              </p:grpSpPr>
              <p:sp>
                <p:nvSpPr>
                  <p:cNvPr id="271" name="Oval 270"/>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72" name="Rounded Rectangle 271"/>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73" name="Rectangle 272"/>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74" name="Rectangle 273"/>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75" name="Oval 274"/>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76" name="Oval 275"/>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77" name="Rectangle 276"/>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78" name="Rectangle 277"/>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79" name="Oval 278"/>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80" name="Oval 279"/>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270" name="Rounded Rectangle 269"/>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281" name="Stick Person 2"/>
              <p:cNvGrpSpPr/>
              <p:nvPr>
                <p:custDataLst>
                  <p:tags r:id="rId8"/>
                </p:custDataLst>
              </p:nvPr>
            </p:nvGrpSpPr>
            <p:grpSpPr>
              <a:xfrm>
                <a:off x="4571325" y="3551136"/>
                <a:ext cx="171702" cy="345052"/>
                <a:chOff x="450418" y="629425"/>
                <a:chExt cx="1151502" cy="2878804"/>
              </a:xfrm>
              <a:solidFill>
                <a:schemeClr val="accent1"/>
              </a:solidFill>
              <a:effectLst/>
            </p:grpSpPr>
            <p:grpSp>
              <p:nvGrpSpPr>
                <p:cNvPr id="282" name="Group 281"/>
                <p:cNvGrpSpPr/>
                <p:nvPr/>
              </p:nvGrpSpPr>
              <p:grpSpPr>
                <a:xfrm>
                  <a:off x="450418" y="629425"/>
                  <a:ext cx="1151502" cy="2878804"/>
                  <a:chOff x="454765" y="622204"/>
                  <a:chExt cx="1151502" cy="2878804"/>
                </a:xfrm>
                <a:grpFill/>
              </p:grpSpPr>
              <p:sp>
                <p:nvSpPr>
                  <p:cNvPr id="284" name="Oval 283"/>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85" name="Rounded Rectangle 284"/>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86" name="Rectangle 285"/>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87" name="Rectangle 286"/>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88" name="Oval 287"/>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89" name="Oval 288"/>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90" name="Rectangle 289"/>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91" name="Rectangle 290"/>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92" name="Oval 291"/>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93" name="Oval 292"/>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283" name="Rounded Rectangle 282"/>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294" name="Stick Person 2"/>
              <p:cNvGrpSpPr/>
              <p:nvPr>
                <p:custDataLst>
                  <p:tags r:id="rId9"/>
                </p:custDataLst>
              </p:nvPr>
            </p:nvGrpSpPr>
            <p:grpSpPr>
              <a:xfrm>
                <a:off x="3531109" y="3930352"/>
                <a:ext cx="171702" cy="345052"/>
                <a:chOff x="450418" y="629425"/>
                <a:chExt cx="1151502" cy="2878804"/>
              </a:xfrm>
              <a:solidFill>
                <a:schemeClr val="accent1"/>
              </a:solidFill>
              <a:effectLst/>
            </p:grpSpPr>
            <p:grpSp>
              <p:nvGrpSpPr>
                <p:cNvPr id="295" name="Group 294"/>
                <p:cNvGrpSpPr/>
                <p:nvPr/>
              </p:nvGrpSpPr>
              <p:grpSpPr>
                <a:xfrm>
                  <a:off x="450418" y="629425"/>
                  <a:ext cx="1151502" cy="2878804"/>
                  <a:chOff x="454765" y="622204"/>
                  <a:chExt cx="1151502" cy="2878804"/>
                </a:xfrm>
                <a:grpFill/>
              </p:grpSpPr>
              <p:sp>
                <p:nvSpPr>
                  <p:cNvPr id="297" name="Oval 296"/>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98" name="Rounded Rectangle 297"/>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99" name="Rectangle 298"/>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00" name="Rectangle 299"/>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01" name="Oval 300"/>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02" name="Oval 301"/>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03" name="Rectangle 302"/>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04" name="Rectangle 303"/>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05" name="Oval 304"/>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06" name="Oval 305"/>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296" name="Rounded Rectangle 295"/>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307" name="Stick Person 2"/>
              <p:cNvGrpSpPr/>
              <p:nvPr>
                <p:custDataLst>
                  <p:tags r:id="rId10"/>
                </p:custDataLst>
              </p:nvPr>
            </p:nvGrpSpPr>
            <p:grpSpPr>
              <a:xfrm>
                <a:off x="3874802" y="3933172"/>
                <a:ext cx="171702" cy="345052"/>
                <a:chOff x="450418" y="629425"/>
                <a:chExt cx="1151502" cy="2878804"/>
              </a:xfrm>
              <a:solidFill>
                <a:schemeClr val="accent6"/>
              </a:solidFill>
              <a:effectLst/>
            </p:grpSpPr>
            <p:grpSp>
              <p:nvGrpSpPr>
                <p:cNvPr id="308" name="Group 307"/>
                <p:cNvGrpSpPr/>
                <p:nvPr/>
              </p:nvGrpSpPr>
              <p:grpSpPr>
                <a:xfrm>
                  <a:off x="450418" y="629425"/>
                  <a:ext cx="1151502" cy="2878804"/>
                  <a:chOff x="454765" y="622204"/>
                  <a:chExt cx="1151502" cy="2878804"/>
                </a:xfrm>
                <a:grpFill/>
              </p:grpSpPr>
              <p:sp>
                <p:nvSpPr>
                  <p:cNvPr id="310" name="Oval 309"/>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11" name="Rounded Rectangle 310"/>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12" name="Rectangle 311"/>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13" name="Rectangle 312"/>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14" name="Oval 313"/>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15" name="Oval 314"/>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16" name="Rectangle 315"/>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17" name="Rectangle 316"/>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18" name="Oval 317"/>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19" name="Oval 318"/>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309" name="Rounded Rectangle 308"/>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320" name="Stick Person 2"/>
              <p:cNvGrpSpPr/>
              <p:nvPr>
                <p:custDataLst>
                  <p:tags r:id="rId11"/>
                </p:custDataLst>
              </p:nvPr>
            </p:nvGrpSpPr>
            <p:grpSpPr>
              <a:xfrm>
                <a:off x="3702811" y="3933172"/>
                <a:ext cx="171702" cy="345052"/>
                <a:chOff x="450418" y="629425"/>
                <a:chExt cx="1151502" cy="2878804"/>
              </a:xfrm>
              <a:solidFill>
                <a:schemeClr val="accent6"/>
              </a:solidFill>
              <a:effectLst/>
            </p:grpSpPr>
            <p:grpSp>
              <p:nvGrpSpPr>
                <p:cNvPr id="321" name="Group 320"/>
                <p:cNvGrpSpPr/>
                <p:nvPr/>
              </p:nvGrpSpPr>
              <p:grpSpPr>
                <a:xfrm>
                  <a:off x="450418" y="629425"/>
                  <a:ext cx="1151502" cy="2878804"/>
                  <a:chOff x="454765" y="622204"/>
                  <a:chExt cx="1151502" cy="2878804"/>
                </a:xfrm>
                <a:grpFill/>
              </p:grpSpPr>
              <p:sp>
                <p:nvSpPr>
                  <p:cNvPr id="323" name="Oval 322"/>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24" name="Rounded Rectangle 323"/>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25" name="Rectangle 324"/>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26" name="Rectangle 325"/>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27" name="Oval 326"/>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28" name="Oval 327"/>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29" name="Rectangle 328"/>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30" name="Rectangle 329"/>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31" name="Oval 330"/>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32" name="Oval 331"/>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322" name="Rounded Rectangle 321"/>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333" name="Stick Person 2"/>
              <p:cNvGrpSpPr/>
              <p:nvPr>
                <p:custDataLst>
                  <p:tags r:id="rId12"/>
                </p:custDataLst>
              </p:nvPr>
            </p:nvGrpSpPr>
            <p:grpSpPr>
              <a:xfrm>
                <a:off x="4220252" y="3937234"/>
                <a:ext cx="171702" cy="345052"/>
                <a:chOff x="450418" y="629425"/>
                <a:chExt cx="1151502" cy="2878804"/>
              </a:xfrm>
              <a:solidFill>
                <a:schemeClr val="accent2"/>
              </a:solidFill>
              <a:effectLst/>
            </p:grpSpPr>
            <p:grpSp>
              <p:nvGrpSpPr>
                <p:cNvPr id="334" name="Group 333"/>
                <p:cNvGrpSpPr/>
                <p:nvPr/>
              </p:nvGrpSpPr>
              <p:grpSpPr>
                <a:xfrm>
                  <a:off x="450418" y="629425"/>
                  <a:ext cx="1151502" cy="2878804"/>
                  <a:chOff x="454765" y="622204"/>
                  <a:chExt cx="1151502" cy="2878804"/>
                </a:xfrm>
                <a:grpFill/>
              </p:grpSpPr>
              <p:sp>
                <p:nvSpPr>
                  <p:cNvPr id="336" name="Oval 335"/>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37" name="Rounded Rectangle 336"/>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38" name="Rectangle 337"/>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39" name="Rectangle 338"/>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40" name="Oval 339"/>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41" name="Oval 340"/>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42" name="Rectangle 341"/>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43" name="Rectangle 342"/>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44" name="Oval 343"/>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45" name="Oval 344"/>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335" name="Rounded Rectangle 334"/>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346" name="Stick Person 2"/>
              <p:cNvGrpSpPr/>
              <p:nvPr>
                <p:custDataLst>
                  <p:tags r:id="rId13"/>
                </p:custDataLst>
              </p:nvPr>
            </p:nvGrpSpPr>
            <p:grpSpPr>
              <a:xfrm>
                <a:off x="4050345" y="3937234"/>
                <a:ext cx="171702" cy="345052"/>
                <a:chOff x="450418" y="629425"/>
                <a:chExt cx="1151502" cy="2878804"/>
              </a:xfrm>
              <a:solidFill>
                <a:schemeClr val="accent6"/>
              </a:solidFill>
              <a:effectLst/>
            </p:grpSpPr>
            <p:grpSp>
              <p:nvGrpSpPr>
                <p:cNvPr id="347" name="Group 346"/>
                <p:cNvGrpSpPr/>
                <p:nvPr/>
              </p:nvGrpSpPr>
              <p:grpSpPr>
                <a:xfrm>
                  <a:off x="450418" y="629425"/>
                  <a:ext cx="1151502" cy="2878804"/>
                  <a:chOff x="454765" y="622204"/>
                  <a:chExt cx="1151502" cy="2878804"/>
                </a:xfrm>
                <a:grpFill/>
              </p:grpSpPr>
              <p:sp>
                <p:nvSpPr>
                  <p:cNvPr id="349" name="Oval 348"/>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50" name="Rounded Rectangle 349"/>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51" name="Rectangle 350"/>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52" name="Rectangle 351"/>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53" name="Oval 352"/>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54" name="Oval 353"/>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55" name="Rectangle 354"/>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56" name="Rectangle 355"/>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57" name="Oval 356"/>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58" name="Oval 357"/>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348" name="Rounded Rectangle 347"/>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359" name="Stick Person 2"/>
              <p:cNvGrpSpPr/>
              <p:nvPr>
                <p:custDataLst>
                  <p:tags r:id="rId14"/>
                </p:custDataLst>
              </p:nvPr>
            </p:nvGrpSpPr>
            <p:grpSpPr>
              <a:xfrm>
                <a:off x="4391954" y="3940717"/>
                <a:ext cx="171702" cy="345052"/>
                <a:chOff x="450418" y="629425"/>
                <a:chExt cx="1151502" cy="2878804"/>
              </a:xfrm>
              <a:solidFill>
                <a:schemeClr val="accent2"/>
              </a:solidFill>
              <a:effectLst/>
            </p:grpSpPr>
            <p:grpSp>
              <p:nvGrpSpPr>
                <p:cNvPr id="360" name="Group 359"/>
                <p:cNvGrpSpPr/>
                <p:nvPr/>
              </p:nvGrpSpPr>
              <p:grpSpPr>
                <a:xfrm>
                  <a:off x="450418" y="629425"/>
                  <a:ext cx="1151502" cy="2878804"/>
                  <a:chOff x="454765" y="622204"/>
                  <a:chExt cx="1151502" cy="2878804"/>
                </a:xfrm>
                <a:grpFill/>
              </p:grpSpPr>
              <p:sp>
                <p:nvSpPr>
                  <p:cNvPr id="362" name="Oval 361"/>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63" name="Rounded Rectangle 362"/>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64" name="Rectangle 363"/>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65" name="Rectangle 364"/>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66" name="Oval 365"/>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67" name="Oval 366"/>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68" name="Rectangle 367"/>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69" name="Rectangle 368"/>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70" name="Oval 369"/>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71" name="Oval 370"/>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361" name="Rounded Rectangle 360"/>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372" name="Stick Person 2"/>
              <p:cNvGrpSpPr/>
              <p:nvPr>
                <p:custDataLst>
                  <p:tags r:id="rId15"/>
                </p:custDataLst>
              </p:nvPr>
            </p:nvGrpSpPr>
            <p:grpSpPr>
              <a:xfrm>
                <a:off x="4568176" y="3945344"/>
                <a:ext cx="171702" cy="345052"/>
                <a:chOff x="450418" y="629425"/>
                <a:chExt cx="1151502" cy="2878804"/>
              </a:xfrm>
              <a:solidFill>
                <a:schemeClr val="tx2"/>
              </a:solidFill>
              <a:effectLst/>
            </p:grpSpPr>
            <p:grpSp>
              <p:nvGrpSpPr>
                <p:cNvPr id="373" name="Group 372"/>
                <p:cNvGrpSpPr/>
                <p:nvPr/>
              </p:nvGrpSpPr>
              <p:grpSpPr>
                <a:xfrm>
                  <a:off x="450418" y="629425"/>
                  <a:ext cx="1151502" cy="2878804"/>
                  <a:chOff x="454765" y="622204"/>
                  <a:chExt cx="1151502" cy="2878804"/>
                </a:xfrm>
                <a:grpFill/>
              </p:grpSpPr>
              <p:sp>
                <p:nvSpPr>
                  <p:cNvPr id="375" name="Oval 374"/>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76" name="Rounded Rectangle 375"/>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77" name="Rectangle 376"/>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78" name="Rectangle 377"/>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79" name="Oval 378"/>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80" name="Oval 379"/>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81" name="Rectangle 380"/>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82" name="Rectangle 381"/>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83" name="Oval 382"/>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84" name="Oval 383"/>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374" name="Rounded Rectangle 373"/>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sp>
          <p:nvSpPr>
            <p:cNvPr id="387" name="TextBox 386"/>
            <p:cNvSpPr txBox="1"/>
            <p:nvPr/>
          </p:nvSpPr>
          <p:spPr>
            <a:xfrm>
              <a:off x="3346752" y="2883203"/>
              <a:ext cx="4756720" cy="923330"/>
            </a:xfrm>
            <a:prstGeom prst="rect">
              <a:avLst/>
            </a:prstGeom>
            <a:noFill/>
          </p:spPr>
          <p:txBody>
            <a:bodyPr wrap="square" rtlCol="0">
              <a:spAutoFit/>
            </a:bodyPr>
            <a:lstStyle/>
            <a:p>
              <a:pPr algn="ctr"/>
              <a:r>
                <a:rPr lang="en-CA" b="1" dirty="0" smtClean="0"/>
                <a:t>When asked what drink was their favourite, the 14 surveyed customers replied…</a:t>
              </a:r>
              <a:endParaRPr lang="en-CA" b="1" dirty="0"/>
            </a:p>
          </p:txBody>
        </p:sp>
        <p:grpSp>
          <p:nvGrpSpPr>
            <p:cNvPr id="390" name="Group 389"/>
            <p:cNvGrpSpPr/>
            <p:nvPr/>
          </p:nvGrpSpPr>
          <p:grpSpPr>
            <a:xfrm>
              <a:off x="7158744" y="4163845"/>
              <a:ext cx="961546" cy="230832"/>
              <a:chOff x="7089171" y="4163845"/>
              <a:chExt cx="961546" cy="230832"/>
            </a:xfrm>
          </p:grpSpPr>
          <p:sp>
            <p:nvSpPr>
              <p:cNvPr id="388" name="Rounded Rectangle 387"/>
              <p:cNvSpPr/>
              <p:nvPr/>
            </p:nvSpPr>
            <p:spPr>
              <a:xfrm>
                <a:off x="7089171" y="4172184"/>
                <a:ext cx="220735" cy="22073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9" name="TextBox 388"/>
              <p:cNvSpPr txBox="1"/>
              <p:nvPr/>
            </p:nvSpPr>
            <p:spPr>
              <a:xfrm>
                <a:off x="7304286" y="4163845"/>
                <a:ext cx="746431" cy="230832"/>
              </a:xfrm>
              <a:prstGeom prst="rect">
                <a:avLst/>
              </a:prstGeom>
              <a:noFill/>
            </p:spPr>
            <p:txBody>
              <a:bodyPr wrap="square" rtlCol="0">
                <a:spAutoFit/>
              </a:bodyPr>
              <a:lstStyle/>
              <a:p>
                <a:r>
                  <a:rPr lang="en-CA" sz="900" dirty="0" smtClean="0"/>
                  <a:t>Coffee</a:t>
                </a:r>
                <a:endParaRPr lang="en-CA" sz="900" dirty="0"/>
              </a:p>
            </p:txBody>
          </p:sp>
        </p:grpSp>
        <p:grpSp>
          <p:nvGrpSpPr>
            <p:cNvPr id="391" name="Group 390"/>
            <p:cNvGrpSpPr/>
            <p:nvPr/>
          </p:nvGrpSpPr>
          <p:grpSpPr>
            <a:xfrm>
              <a:off x="7160568" y="4475315"/>
              <a:ext cx="961546" cy="230832"/>
              <a:chOff x="7089171" y="4163845"/>
              <a:chExt cx="961546" cy="230832"/>
            </a:xfrm>
          </p:grpSpPr>
          <p:sp>
            <p:nvSpPr>
              <p:cNvPr id="392" name="Rounded Rectangle 391"/>
              <p:cNvSpPr/>
              <p:nvPr/>
            </p:nvSpPr>
            <p:spPr>
              <a:xfrm>
                <a:off x="7089171" y="4172184"/>
                <a:ext cx="220735" cy="22073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3" name="TextBox 392"/>
              <p:cNvSpPr txBox="1"/>
              <p:nvPr/>
            </p:nvSpPr>
            <p:spPr>
              <a:xfrm>
                <a:off x="7304286" y="4163845"/>
                <a:ext cx="746431" cy="230832"/>
              </a:xfrm>
              <a:prstGeom prst="rect">
                <a:avLst/>
              </a:prstGeom>
              <a:noFill/>
            </p:spPr>
            <p:txBody>
              <a:bodyPr wrap="square" rtlCol="0">
                <a:spAutoFit/>
              </a:bodyPr>
              <a:lstStyle/>
              <a:p>
                <a:r>
                  <a:rPr lang="en-CA" sz="900" dirty="0" smtClean="0"/>
                  <a:t>Tea</a:t>
                </a:r>
                <a:endParaRPr lang="en-CA" sz="900" dirty="0"/>
              </a:p>
            </p:txBody>
          </p:sp>
        </p:grpSp>
        <p:grpSp>
          <p:nvGrpSpPr>
            <p:cNvPr id="394" name="Group 393"/>
            <p:cNvGrpSpPr/>
            <p:nvPr/>
          </p:nvGrpSpPr>
          <p:grpSpPr>
            <a:xfrm>
              <a:off x="7160568" y="4783468"/>
              <a:ext cx="961546" cy="230832"/>
              <a:chOff x="7089171" y="4163845"/>
              <a:chExt cx="961546" cy="230832"/>
            </a:xfrm>
          </p:grpSpPr>
          <p:sp>
            <p:nvSpPr>
              <p:cNvPr id="395" name="Rounded Rectangle 394"/>
              <p:cNvSpPr/>
              <p:nvPr/>
            </p:nvSpPr>
            <p:spPr>
              <a:xfrm>
                <a:off x="7089171" y="4172184"/>
                <a:ext cx="220735" cy="220735"/>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6" name="TextBox 395"/>
              <p:cNvSpPr txBox="1"/>
              <p:nvPr/>
            </p:nvSpPr>
            <p:spPr>
              <a:xfrm>
                <a:off x="7304286" y="4163845"/>
                <a:ext cx="746431" cy="230832"/>
              </a:xfrm>
              <a:prstGeom prst="rect">
                <a:avLst/>
              </a:prstGeom>
              <a:noFill/>
            </p:spPr>
            <p:txBody>
              <a:bodyPr wrap="square" rtlCol="0">
                <a:spAutoFit/>
              </a:bodyPr>
              <a:lstStyle/>
              <a:p>
                <a:r>
                  <a:rPr lang="en-CA" sz="900" dirty="0" smtClean="0"/>
                  <a:t>Pop</a:t>
                </a:r>
                <a:endParaRPr lang="en-CA" sz="900" dirty="0"/>
              </a:p>
            </p:txBody>
          </p:sp>
        </p:grpSp>
        <p:grpSp>
          <p:nvGrpSpPr>
            <p:cNvPr id="397" name="Group 396"/>
            <p:cNvGrpSpPr/>
            <p:nvPr/>
          </p:nvGrpSpPr>
          <p:grpSpPr>
            <a:xfrm>
              <a:off x="7160568" y="5090157"/>
              <a:ext cx="961546" cy="230832"/>
              <a:chOff x="7089171" y="4163845"/>
              <a:chExt cx="961546" cy="230832"/>
            </a:xfrm>
          </p:grpSpPr>
          <p:sp>
            <p:nvSpPr>
              <p:cNvPr id="398" name="Rounded Rectangle 397"/>
              <p:cNvSpPr/>
              <p:nvPr/>
            </p:nvSpPr>
            <p:spPr>
              <a:xfrm>
                <a:off x="7089171" y="4172184"/>
                <a:ext cx="220735" cy="22073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9" name="TextBox 398"/>
              <p:cNvSpPr txBox="1"/>
              <p:nvPr/>
            </p:nvSpPr>
            <p:spPr>
              <a:xfrm>
                <a:off x="7304286" y="4163845"/>
                <a:ext cx="746431" cy="230832"/>
              </a:xfrm>
              <a:prstGeom prst="rect">
                <a:avLst/>
              </a:prstGeom>
              <a:noFill/>
            </p:spPr>
            <p:txBody>
              <a:bodyPr wrap="square" rtlCol="0">
                <a:spAutoFit/>
              </a:bodyPr>
              <a:lstStyle/>
              <a:p>
                <a:r>
                  <a:rPr lang="en-CA" sz="900" dirty="0" smtClean="0"/>
                  <a:t>Water</a:t>
                </a:r>
                <a:endParaRPr lang="en-CA" sz="900" dirty="0"/>
              </a:p>
            </p:txBody>
          </p:sp>
        </p:grpSp>
        <p:grpSp>
          <p:nvGrpSpPr>
            <p:cNvPr id="400" name="Group 399"/>
            <p:cNvGrpSpPr/>
            <p:nvPr/>
          </p:nvGrpSpPr>
          <p:grpSpPr>
            <a:xfrm>
              <a:off x="7153279" y="5399446"/>
              <a:ext cx="961546" cy="230832"/>
              <a:chOff x="7089171" y="4163845"/>
              <a:chExt cx="961546" cy="230832"/>
            </a:xfrm>
          </p:grpSpPr>
          <p:sp>
            <p:nvSpPr>
              <p:cNvPr id="401" name="Rounded Rectangle 400"/>
              <p:cNvSpPr/>
              <p:nvPr/>
            </p:nvSpPr>
            <p:spPr>
              <a:xfrm>
                <a:off x="7089171" y="4172184"/>
                <a:ext cx="220735" cy="22073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2" name="TextBox 401"/>
              <p:cNvSpPr txBox="1"/>
              <p:nvPr/>
            </p:nvSpPr>
            <p:spPr>
              <a:xfrm>
                <a:off x="7304286" y="4163845"/>
                <a:ext cx="746431" cy="230832"/>
              </a:xfrm>
              <a:prstGeom prst="rect">
                <a:avLst/>
              </a:prstGeom>
              <a:noFill/>
            </p:spPr>
            <p:txBody>
              <a:bodyPr wrap="square" rtlCol="0">
                <a:spAutoFit/>
              </a:bodyPr>
              <a:lstStyle/>
              <a:p>
                <a:r>
                  <a:rPr lang="en-CA" sz="900" dirty="0" smtClean="0"/>
                  <a:t>Juice</a:t>
                </a:r>
                <a:endParaRPr lang="en-CA" sz="900" dirty="0"/>
              </a:p>
            </p:txBody>
          </p:sp>
        </p:grpSp>
      </p:gr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750"/>
                                        <p:tgtEl>
                                          <p:spTgt spid="21"/>
                                        </p:tgtEl>
                                      </p:cBhvr>
                                    </p:animEffect>
                                    <p:set>
                                      <p:cBhvr>
                                        <p:cTn id="7" dur="1" fill="hold">
                                          <p:stCondLst>
                                            <p:cond delay="749"/>
                                          </p:stCondLst>
                                        </p:cTn>
                                        <p:tgtEl>
                                          <p:spTgt spid="21"/>
                                        </p:tgtEl>
                                        <p:attrNameLst>
                                          <p:attrName>style.visibility</p:attrName>
                                        </p:attrNameLst>
                                      </p:cBhvr>
                                      <p:to>
                                        <p:strVal val="hidden"/>
                                      </p:to>
                                    </p:set>
                                  </p:childTnLst>
                                </p:cTn>
                              </p:par>
                            </p:childTnLst>
                          </p:cTn>
                        </p:par>
                        <p:par>
                          <p:cTn id="8" fill="hold">
                            <p:stCondLst>
                              <p:cond delay="750"/>
                            </p:stCondLst>
                            <p:childTnLst>
                              <p:par>
                                <p:cTn id="9" presetID="2" presetClass="entr" presetSubtype="4" fill="hold" nodeType="afterEffect">
                                  <p:stCondLst>
                                    <p:cond delay="25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750" fill="hold"/>
                                        <p:tgtEl>
                                          <p:spTgt spid="117"/>
                                        </p:tgtEl>
                                        <p:attrNameLst>
                                          <p:attrName>ppt_x</p:attrName>
                                        </p:attrNameLst>
                                      </p:cBhvr>
                                      <p:tavLst>
                                        <p:tav tm="0">
                                          <p:val>
                                            <p:strVal val="#ppt_x"/>
                                          </p:val>
                                        </p:tav>
                                        <p:tav tm="100000">
                                          <p:val>
                                            <p:strVal val="#ppt_x"/>
                                          </p:val>
                                        </p:tav>
                                      </p:tavLst>
                                    </p:anim>
                                    <p:anim calcmode="lin" valueType="num">
                                      <p:cBhvr additive="base">
                                        <p:cTn id="12" dur="750" fill="hold"/>
                                        <p:tgtEl>
                                          <p:spTgt spid="1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750"/>
                                        <p:tgtEl>
                                          <p:spTgt spid="117"/>
                                        </p:tgtEl>
                                      </p:cBhvr>
                                    </p:animEffect>
                                    <p:set>
                                      <p:cBhvr>
                                        <p:cTn id="17" dur="1" fill="hold">
                                          <p:stCondLst>
                                            <p:cond delay="749"/>
                                          </p:stCondLst>
                                        </p:cTn>
                                        <p:tgtEl>
                                          <p:spTgt spid="117"/>
                                        </p:tgtEl>
                                        <p:attrNameLst>
                                          <p:attrName>style.visibility</p:attrName>
                                        </p:attrNameLst>
                                      </p:cBhvr>
                                      <p:to>
                                        <p:strVal val="hidden"/>
                                      </p:to>
                                    </p:set>
                                  </p:childTnLst>
                                </p:cTn>
                              </p:par>
                            </p:childTnLst>
                          </p:cTn>
                        </p:par>
                        <p:par>
                          <p:cTn id="18" fill="hold">
                            <p:stCondLst>
                              <p:cond delay="750"/>
                            </p:stCondLst>
                            <p:childTnLst>
                              <p:par>
                                <p:cTn id="19" presetID="2" presetClass="entr" presetSubtype="4" fill="hold" nodeType="afterEffect">
                                  <p:stCondLst>
                                    <p:cond delay="250"/>
                                  </p:stCondLst>
                                  <p:childTnLst>
                                    <p:set>
                                      <p:cBhvr>
                                        <p:cTn id="20" dur="1" fill="hold">
                                          <p:stCondLst>
                                            <p:cond delay="0"/>
                                          </p:stCondLst>
                                        </p:cTn>
                                        <p:tgtEl>
                                          <p:spTgt spid="197"/>
                                        </p:tgtEl>
                                        <p:attrNameLst>
                                          <p:attrName>style.visibility</p:attrName>
                                        </p:attrNameLst>
                                      </p:cBhvr>
                                      <p:to>
                                        <p:strVal val="visible"/>
                                      </p:to>
                                    </p:set>
                                    <p:anim calcmode="lin" valueType="num">
                                      <p:cBhvr additive="base">
                                        <p:cTn id="21" dur="750" fill="hold"/>
                                        <p:tgtEl>
                                          <p:spTgt spid="197"/>
                                        </p:tgtEl>
                                        <p:attrNameLst>
                                          <p:attrName>ppt_x</p:attrName>
                                        </p:attrNameLst>
                                      </p:cBhvr>
                                      <p:tavLst>
                                        <p:tav tm="0">
                                          <p:val>
                                            <p:strVal val="#ppt_x"/>
                                          </p:val>
                                        </p:tav>
                                        <p:tav tm="100000">
                                          <p:val>
                                            <p:strVal val="#ppt_x"/>
                                          </p:val>
                                        </p:tav>
                                      </p:tavLst>
                                    </p:anim>
                                    <p:anim calcmode="lin" valueType="num">
                                      <p:cBhvr additive="base">
                                        <p:cTn id="22" dur="750" fill="hold"/>
                                        <p:tgtEl>
                                          <p:spTgt spid="19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750"/>
                                        <p:tgtEl>
                                          <p:spTgt spid="197"/>
                                        </p:tgtEl>
                                      </p:cBhvr>
                                    </p:animEffect>
                                    <p:set>
                                      <p:cBhvr>
                                        <p:cTn id="27" dur="1" fill="hold">
                                          <p:stCondLst>
                                            <p:cond delay="749"/>
                                          </p:stCondLst>
                                        </p:cTn>
                                        <p:tgtEl>
                                          <p:spTgt spid="197"/>
                                        </p:tgtEl>
                                        <p:attrNameLst>
                                          <p:attrName>style.visibility</p:attrName>
                                        </p:attrNameLst>
                                      </p:cBhvr>
                                      <p:to>
                                        <p:strVal val="hidden"/>
                                      </p:to>
                                    </p:set>
                                  </p:childTnLst>
                                </p:cTn>
                              </p:par>
                            </p:childTnLst>
                          </p:cTn>
                        </p:par>
                        <p:par>
                          <p:cTn id="28" fill="hold">
                            <p:stCondLst>
                              <p:cond delay="750"/>
                            </p:stCondLst>
                            <p:childTnLst>
                              <p:par>
                                <p:cTn id="29" presetID="2" presetClass="entr" presetSubtype="4" fill="hold" nodeType="afterEffect">
                                  <p:stCondLst>
                                    <p:cond delay="250"/>
                                  </p:stCondLst>
                                  <p:childTnLst>
                                    <p:set>
                                      <p:cBhvr>
                                        <p:cTn id="30" dur="1" fill="hold">
                                          <p:stCondLst>
                                            <p:cond delay="0"/>
                                          </p:stCondLst>
                                        </p:cTn>
                                        <p:tgtEl>
                                          <p:spTgt spid="403"/>
                                        </p:tgtEl>
                                        <p:attrNameLst>
                                          <p:attrName>style.visibility</p:attrName>
                                        </p:attrNameLst>
                                      </p:cBhvr>
                                      <p:to>
                                        <p:strVal val="visible"/>
                                      </p:to>
                                    </p:set>
                                    <p:anim calcmode="lin" valueType="num">
                                      <p:cBhvr additive="base">
                                        <p:cTn id="31" dur="750" fill="hold"/>
                                        <p:tgtEl>
                                          <p:spTgt spid="403"/>
                                        </p:tgtEl>
                                        <p:attrNameLst>
                                          <p:attrName>ppt_x</p:attrName>
                                        </p:attrNameLst>
                                      </p:cBhvr>
                                      <p:tavLst>
                                        <p:tav tm="0">
                                          <p:val>
                                            <p:strVal val="#ppt_x"/>
                                          </p:val>
                                        </p:tav>
                                        <p:tav tm="100000">
                                          <p:val>
                                            <p:strVal val="#ppt_x"/>
                                          </p:val>
                                        </p:tav>
                                      </p:tavLst>
                                    </p:anim>
                                    <p:anim calcmode="lin" valueType="num">
                                      <p:cBhvr additive="base">
                                        <p:cTn id="32" dur="750" fill="hold"/>
                                        <p:tgtEl>
                                          <p:spTgt spid="4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6" name="Group 5"/>
          <p:cNvGrpSpPr/>
          <p:nvPr/>
        </p:nvGrpSpPr>
        <p:grpSpPr>
          <a:xfrm>
            <a:off x="1619250" y="-874992"/>
            <a:ext cx="5867400" cy="7124700"/>
            <a:chOff x="1619250" y="-361950"/>
            <a:chExt cx="5867400" cy="7124700"/>
          </a:xfrm>
        </p:grpSpPr>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00225" y="409575"/>
              <a:ext cx="5543550" cy="6353175"/>
            </a:xfrm>
            <a:prstGeom prst="rect">
              <a:avLst/>
            </a:prstGeom>
            <a:ln w="28575">
              <a:solidFill>
                <a:schemeClr val="tx1">
                  <a:lumMod val="40000"/>
                  <a:lumOff val="60000"/>
                </a:schemeClr>
              </a:solidFill>
            </a:ln>
          </p:spPr>
        </p:pic>
        <p:sp>
          <p:nvSpPr>
            <p:cNvPr id="5" name="Rectangle 4"/>
            <p:cNvSpPr/>
            <p:nvPr/>
          </p:nvSpPr>
          <p:spPr>
            <a:xfrm>
              <a:off x="1619250" y="-361950"/>
              <a:ext cx="5867400" cy="5257800"/>
            </a:xfrm>
            <a:prstGeom prst="rect">
              <a:avLst/>
            </a:prstGeom>
            <a:gradFill flip="none" rotWithShape="1">
              <a:gsLst>
                <a:gs pos="3333">
                  <a:schemeClr val="bg1"/>
                </a:gs>
                <a:gs pos="53000">
                  <a:schemeClr val="bg1"/>
                </a:gs>
                <a:gs pos="100000">
                  <a:schemeClr val="tx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 name="TextBox 2"/>
          <p:cNvSpPr txBox="1"/>
          <p:nvPr/>
        </p:nvSpPr>
        <p:spPr>
          <a:xfrm>
            <a:off x="762000" y="680540"/>
            <a:ext cx="7620000" cy="954107"/>
          </a:xfrm>
          <a:prstGeom prst="rect">
            <a:avLst/>
          </a:prstGeom>
          <a:noFill/>
        </p:spPr>
        <p:txBody>
          <a:bodyPr wrap="square" rtlCol="0">
            <a:spAutoFit/>
          </a:bodyPr>
          <a:lstStyle/>
          <a:p>
            <a:pPr algn="ctr"/>
            <a:r>
              <a:rPr lang="en-US" sz="5600" dirty="0" smtClean="0"/>
              <a:t>Cite your sources!</a:t>
            </a:r>
            <a:endParaRPr lang="en-US" sz="5600" dirty="0"/>
          </a:p>
        </p:txBody>
      </p:sp>
      <p:sp>
        <p:nvSpPr>
          <p:cNvPr id="8" name="Rounded Rectangle 7"/>
          <p:cNvSpPr/>
          <p:nvPr/>
        </p:nvSpPr>
        <p:spPr>
          <a:xfrm>
            <a:off x="1047750" y="4420908"/>
            <a:ext cx="6896100" cy="1962150"/>
          </a:xfrm>
          <a:prstGeom prst="roundRect">
            <a:avLst/>
          </a:prstGeom>
          <a:solidFill>
            <a:srgbClr val="D36409">
              <a:alpha val="12157"/>
            </a:srgbClr>
          </a:solidFill>
          <a:ln w="76200">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304800" y="6572250"/>
            <a:ext cx="8534400" cy="261610"/>
          </a:xfrm>
          <a:prstGeom prst="rect">
            <a:avLst/>
          </a:prstGeom>
        </p:spPr>
        <p:txBody>
          <a:bodyPr wrap="square">
            <a:spAutoFit/>
          </a:bodyPr>
          <a:lstStyle/>
          <a:p>
            <a:pPr algn="ctr"/>
            <a:r>
              <a:rPr lang="en-CA" sz="1050" dirty="0" smtClean="0"/>
              <a:t>Infographic credit: </a:t>
            </a:r>
            <a:r>
              <a:rPr lang="en-CA" sz="1050" dirty="0" smtClean="0">
                <a:hlinkClick r:id="rId5"/>
              </a:rPr>
              <a:t>http</a:t>
            </a:r>
            <a:r>
              <a:rPr lang="en-CA" sz="1050" dirty="0">
                <a:hlinkClick r:id="rId5"/>
              </a:rPr>
              <a:t>://infographiccommons.com/view/could-samsung-take-down-apple.html</a:t>
            </a:r>
            <a:endParaRPr lang="en-CA" sz="1050" dirty="0"/>
          </a:p>
        </p:txBody>
      </p:sp>
    </p:spTree>
    <p:custDataLst>
      <p:tags r:id="rId1"/>
    </p:custData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676400"/>
            <a:ext cx="8534400" cy="8229600"/>
          </a:xfrm>
          <a:prstGeom prst="roundRect">
            <a:avLst/>
          </a:prstGeom>
          <a:solidFill>
            <a:schemeClr val="bg1"/>
          </a:solidFill>
          <a:ln w="107950">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aphicFrame>
        <p:nvGraphicFramePr>
          <p:cNvPr id="8" name="Pie Chart"/>
          <p:cNvGraphicFramePr/>
          <p:nvPr>
            <p:extLst>
              <p:ext uri="{D42A27DB-BD31-4B8C-83A1-F6EECF244321}">
                <p14:modId xmlns:p14="http://schemas.microsoft.com/office/powerpoint/2010/main" val="1454049363"/>
              </p:ext>
            </p:extLst>
          </p:nvPr>
        </p:nvGraphicFramePr>
        <p:xfrm>
          <a:off x="1524000" y="1333500"/>
          <a:ext cx="6096000" cy="5067300"/>
        </p:xfrm>
        <a:graphic>
          <a:graphicData uri="http://schemas.openxmlformats.org/drawingml/2006/chart">
            <c:chart xmlns:c="http://schemas.openxmlformats.org/drawingml/2006/chart" xmlns:r="http://schemas.openxmlformats.org/officeDocument/2006/relationships" r:id="rId41"/>
          </a:graphicData>
        </a:graphic>
      </p:graphicFrame>
      <p:sp>
        <p:nvSpPr>
          <p:cNvPr id="9" name="Rectangle 8"/>
          <p:cNvSpPr/>
          <p:nvPr/>
        </p:nvSpPr>
        <p:spPr>
          <a:xfrm>
            <a:off x="304800" y="0"/>
            <a:ext cx="8534400" cy="11737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762000" y="114856"/>
            <a:ext cx="7620000" cy="954107"/>
          </a:xfrm>
          <a:prstGeom prst="rect">
            <a:avLst/>
          </a:prstGeom>
          <a:noFill/>
        </p:spPr>
        <p:txBody>
          <a:bodyPr wrap="square" rtlCol="0">
            <a:spAutoFit/>
          </a:bodyPr>
          <a:lstStyle/>
          <a:p>
            <a:pPr algn="ctr"/>
            <a:r>
              <a:rPr lang="en-US" sz="5600" dirty="0" smtClean="0">
                <a:solidFill>
                  <a:schemeClr val="bg1"/>
                </a:solidFill>
                <a:effectLst>
                  <a:outerShdw blurRad="38100" dist="38100" dir="2700000" algn="tl">
                    <a:srgbClr val="000000">
                      <a:alpha val="43137"/>
                    </a:srgbClr>
                  </a:outerShdw>
                </a:effectLst>
              </a:rPr>
              <a:t>What isn’t working?</a:t>
            </a:r>
            <a:endParaRPr lang="en-US" sz="5600" dirty="0">
              <a:solidFill>
                <a:schemeClr val="bg1"/>
              </a:solidFill>
              <a:effectLst>
                <a:outerShdw blurRad="38100" dist="38100" dir="2700000" algn="tl">
                  <a:srgbClr val="000000">
                    <a:alpha val="43137"/>
                  </a:srgbClr>
                </a:outerShdw>
              </a:effectLst>
            </a:endParaRPr>
          </a:p>
        </p:txBody>
      </p:sp>
      <p:grpSp>
        <p:nvGrpSpPr>
          <p:cNvPr id="11" name="Stick Man Chart"/>
          <p:cNvGrpSpPr/>
          <p:nvPr/>
        </p:nvGrpSpPr>
        <p:grpSpPr>
          <a:xfrm>
            <a:off x="952500" y="1718556"/>
            <a:ext cx="7429496" cy="3953104"/>
            <a:chOff x="952500" y="1890006"/>
            <a:chExt cx="7429496" cy="3953104"/>
          </a:xfrm>
        </p:grpSpPr>
        <p:grpSp>
          <p:nvGrpSpPr>
            <p:cNvPr id="12" name="Stick Person 2"/>
            <p:cNvGrpSpPr/>
            <p:nvPr>
              <p:custDataLst>
                <p:tags r:id="rId2"/>
              </p:custDataLst>
            </p:nvPr>
          </p:nvGrpSpPr>
          <p:grpSpPr>
            <a:xfrm>
              <a:off x="3056355" y="2701135"/>
              <a:ext cx="471801" cy="948129"/>
              <a:chOff x="450418" y="629424"/>
              <a:chExt cx="1151502" cy="2878799"/>
            </a:xfrm>
            <a:solidFill>
              <a:schemeClr val="accent3"/>
            </a:solidFill>
            <a:effectLst/>
          </p:grpSpPr>
          <p:grpSp>
            <p:nvGrpSpPr>
              <p:cNvPr id="500" name="Group 198"/>
              <p:cNvGrpSpPr/>
              <p:nvPr/>
            </p:nvGrpSpPr>
            <p:grpSpPr>
              <a:xfrm>
                <a:off x="450418" y="629424"/>
                <a:ext cx="1151502" cy="2878799"/>
                <a:chOff x="454765" y="622204"/>
                <a:chExt cx="1151502" cy="2878804"/>
              </a:xfrm>
              <a:grpFill/>
            </p:grpSpPr>
            <p:sp>
              <p:nvSpPr>
                <p:cNvPr id="502" name="Oval 200"/>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03" name="Rounded Rectangle 201"/>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04" name="Rectangle 202"/>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05" name="Rectangle 203"/>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06" name="Oval 204"/>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07" name="Oval 205"/>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08" name="Rectangle 206"/>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09" name="Rectangle 207"/>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10" name="Oval 208"/>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11" name="Oval 209"/>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501" name="Rounded Rectangle 199"/>
              <p:cNvSpPr/>
              <p:nvPr/>
            </p:nvSpPr>
            <p:spPr bwMode="auto">
              <a:xfrm>
                <a:off x="647564" y="1340769"/>
                <a:ext cx="792089" cy="216023"/>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13" name="Stick Person 2"/>
            <p:cNvGrpSpPr/>
            <p:nvPr>
              <p:custDataLst>
                <p:tags r:id="rId3"/>
              </p:custDataLst>
            </p:nvPr>
          </p:nvGrpSpPr>
          <p:grpSpPr>
            <a:xfrm>
              <a:off x="4000750" y="2708884"/>
              <a:ext cx="471801" cy="948129"/>
              <a:chOff x="450418" y="629424"/>
              <a:chExt cx="1151502" cy="2878799"/>
            </a:xfrm>
            <a:solidFill>
              <a:schemeClr val="accent3"/>
            </a:solidFill>
            <a:effectLst/>
          </p:grpSpPr>
          <p:grpSp>
            <p:nvGrpSpPr>
              <p:cNvPr id="488" name="Group 186"/>
              <p:cNvGrpSpPr/>
              <p:nvPr/>
            </p:nvGrpSpPr>
            <p:grpSpPr>
              <a:xfrm>
                <a:off x="450418" y="629424"/>
                <a:ext cx="1151502" cy="2878799"/>
                <a:chOff x="454765" y="622204"/>
                <a:chExt cx="1151502" cy="2878804"/>
              </a:xfrm>
              <a:grpFill/>
            </p:grpSpPr>
            <p:sp>
              <p:nvSpPr>
                <p:cNvPr id="490" name="Oval 188"/>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91" name="Rounded Rectangle 189"/>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92" name="Rectangle 190"/>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93" name="Rectangle 191"/>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94" name="Oval 192"/>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95" name="Oval 193"/>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96" name="Rectangle 194"/>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97" name="Rectangle 195"/>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98" name="Oval 196"/>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99" name="Oval 197"/>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489" name="Rounded Rectangle 187"/>
              <p:cNvSpPr/>
              <p:nvPr/>
            </p:nvSpPr>
            <p:spPr bwMode="auto">
              <a:xfrm>
                <a:off x="647564" y="1340769"/>
                <a:ext cx="792089" cy="216023"/>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14" name="Stick Person 2"/>
            <p:cNvGrpSpPr/>
            <p:nvPr>
              <p:custDataLst>
                <p:tags r:id="rId4"/>
              </p:custDataLst>
            </p:nvPr>
          </p:nvGrpSpPr>
          <p:grpSpPr>
            <a:xfrm>
              <a:off x="3528156" y="2708884"/>
              <a:ext cx="471801" cy="948129"/>
              <a:chOff x="450418" y="629424"/>
              <a:chExt cx="1151502" cy="2878799"/>
            </a:xfrm>
            <a:solidFill>
              <a:schemeClr val="accent3"/>
            </a:solidFill>
            <a:effectLst/>
          </p:grpSpPr>
          <p:grpSp>
            <p:nvGrpSpPr>
              <p:cNvPr id="476" name="Group 174"/>
              <p:cNvGrpSpPr/>
              <p:nvPr/>
            </p:nvGrpSpPr>
            <p:grpSpPr>
              <a:xfrm>
                <a:off x="450418" y="629424"/>
                <a:ext cx="1151502" cy="2878799"/>
                <a:chOff x="454765" y="622204"/>
                <a:chExt cx="1151502" cy="2878804"/>
              </a:xfrm>
              <a:grpFill/>
            </p:grpSpPr>
            <p:sp>
              <p:nvSpPr>
                <p:cNvPr id="478" name="Oval 176"/>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79" name="Rounded Rectangle 177"/>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80" name="Rectangle 178"/>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81" name="Rectangle 179"/>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82" name="Oval 180"/>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83" name="Oval 181"/>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84" name="Rectangle 182"/>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85" name="Rectangle 183"/>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86" name="Oval 184"/>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87" name="Oval 185"/>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477" name="Rounded Rectangle 175"/>
              <p:cNvSpPr/>
              <p:nvPr/>
            </p:nvSpPr>
            <p:spPr bwMode="auto">
              <a:xfrm>
                <a:off x="647564" y="1340769"/>
                <a:ext cx="792089" cy="216023"/>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15" name="Stick Person 2"/>
            <p:cNvGrpSpPr/>
            <p:nvPr>
              <p:custDataLst>
                <p:tags r:id="rId5"/>
              </p:custDataLst>
            </p:nvPr>
          </p:nvGrpSpPr>
          <p:grpSpPr>
            <a:xfrm>
              <a:off x="4949974" y="2720045"/>
              <a:ext cx="471801" cy="948129"/>
              <a:chOff x="450418" y="629424"/>
              <a:chExt cx="1151502" cy="2878799"/>
            </a:xfrm>
            <a:solidFill>
              <a:schemeClr val="accent3"/>
            </a:solidFill>
            <a:effectLst/>
          </p:grpSpPr>
          <p:grpSp>
            <p:nvGrpSpPr>
              <p:cNvPr id="464" name="Group 162"/>
              <p:cNvGrpSpPr/>
              <p:nvPr/>
            </p:nvGrpSpPr>
            <p:grpSpPr>
              <a:xfrm>
                <a:off x="450418" y="629424"/>
                <a:ext cx="1151502" cy="2878799"/>
                <a:chOff x="454765" y="622204"/>
                <a:chExt cx="1151502" cy="2878804"/>
              </a:xfrm>
              <a:grpFill/>
            </p:grpSpPr>
            <p:sp>
              <p:nvSpPr>
                <p:cNvPr id="466" name="Oval 164"/>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67" name="Rounded Rectangle 165"/>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68" name="Rectangle 166"/>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69" name="Rectangle 167"/>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70" name="Oval 168"/>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71" name="Oval 169"/>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72" name="Rectangle 170"/>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73" name="Rectangle 171"/>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74" name="Oval 172"/>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75" name="Oval 173"/>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465" name="Rounded Rectangle 163"/>
              <p:cNvSpPr/>
              <p:nvPr/>
            </p:nvSpPr>
            <p:spPr bwMode="auto">
              <a:xfrm>
                <a:off x="647564" y="1340769"/>
                <a:ext cx="792089" cy="216023"/>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16" name="Stick Person 2"/>
            <p:cNvGrpSpPr/>
            <p:nvPr>
              <p:custDataLst>
                <p:tags r:id="rId6"/>
              </p:custDataLst>
            </p:nvPr>
          </p:nvGrpSpPr>
          <p:grpSpPr>
            <a:xfrm>
              <a:off x="4483105" y="2720045"/>
              <a:ext cx="471801" cy="948129"/>
              <a:chOff x="450418" y="629424"/>
              <a:chExt cx="1151502" cy="2878799"/>
            </a:xfrm>
            <a:solidFill>
              <a:schemeClr val="accent3"/>
            </a:solidFill>
            <a:effectLst/>
          </p:grpSpPr>
          <p:grpSp>
            <p:nvGrpSpPr>
              <p:cNvPr id="452" name="Group 150"/>
              <p:cNvGrpSpPr/>
              <p:nvPr/>
            </p:nvGrpSpPr>
            <p:grpSpPr>
              <a:xfrm>
                <a:off x="450418" y="629424"/>
                <a:ext cx="1151502" cy="2878799"/>
                <a:chOff x="454765" y="622204"/>
                <a:chExt cx="1151502" cy="2878804"/>
              </a:xfrm>
              <a:grpFill/>
            </p:grpSpPr>
            <p:sp>
              <p:nvSpPr>
                <p:cNvPr id="454" name="Oval 152"/>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55" name="Rounded Rectangle 153"/>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56" name="Rectangle 154"/>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57" name="Rectangle 155"/>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58" name="Oval 156"/>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59" name="Oval 157"/>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60" name="Rectangle 158"/>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61" name="Rectangle 159"/>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62" name="Oval 160"/>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63" name="Oval 161"/>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453" name="Rounded Rectangle 151"/>
              <p:cNvSpPr/>
              <p:nvPr/>
            </p:nvSpPr>
            <p:spPr bwMode="auto">
              <a:xfrm>
                <a:off x="647564" y="1340769"/>
                <a:ext cx="792089" cy="216023"/>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17" name="Stick Person 2"/>
            <p:cNvGrpSpPr/>
            <p:nvPr>
              <p:custDataLst>
                <p:tags r:id="rId7"/>
              </p:custDataLst>
            </p:nvPr>
          </p:nvGrpSpPr>
          <p:grpSpPr>
            <a:xfrm>
              <a:off x="5421775" y="2729616"/>
              <a:ext cx="471801" cy="948129"/>
              <a:chOff x="450418" y="629424"/>
              <a:chExt cx="1151502" cy="2878799"/>
            </a:xfrm>
            <a:solidFill>
              <a:schemeClr val="accent3"/>
            </a:solidFill>
            <a:effectLst/>
          </p:grpSpPr>
          <p:grpSp>
            <p:nvGrpSpPr>
              <p:cNvPr id="440" name="Group 138"/>
              <p:cNvGrpSpPr/>
              <p:nvPr/>
            </p:nvGrpSpPr>
            <p:grpSpPr>
              <a:xfrm>
                <a:off x="450418" y="629424"/>
                <a:ext cx="1151502" cy="2878799"/>
                <a:chOff x="454765" y="622204"/>
                <a:chExt cx="1151502" cy="2878804"/>
              </a:xfrm>
              <a:grpFill/>
            </p:grpSpPr>
            <p:sp>
              <p:nvSpPr>
                <p:cNvPr id="442" name="Oval 140"/>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43" name="Rounded Rectangle 141"/>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44" name="Rectangle 142"/>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45" name="Rectangle 143"/>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46" name="Oval 144"/>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47" name="Oval 145"/>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48" name="Rectangle 146"/>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49" name="Rectangle 147"/>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50" name="Oval 148"/>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51" name="Oval 149"/>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441" name="Rounded Rectangle 139"/>
              <p:cNvSpPr/>
              <p:nvPr/>
            </p:nvSpPr>
            <p:spPr bwMode="auto">
              <a:xfrm>
                <a:off x="647564" y="1340769"/>
                <a:ext cx="792089" cy="216023"/>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18" name="Stick Person 2"/>
            <p:cNvGrpSpPr/>
            <p:nvPr>
              <p:custDataLst>
                <p:tags r:id="rId8"/>
              </p:custDataLst>
            </p:nvPr>
          </p:nvGrpSpPr>
          <p:grpSpPr>
            <a:xfrm>
              <a:off x="5905995" y="2742330"/>
              <a:ext cx="471801" cy="948129"/>
              <a:chOff x="450418" y="629424"/>
              <a:chExt cx="1151502" cy="2878799"/>
            </a:xfrm>
            <a:solidFill>
              <a:schemeClr val="accent3"/>
            </a:solidFill>
            <a:effectLst/>
          </p:grpSpPr>
          <p:grpSp>
            <p:nvGrpSpPr>
              <p:cNvPr id="428" name="Group 126"/>
              <p:cNvGrpSpPr/>
              <p:nvPr/>
            </p:nvGrpSpPr>
            <p:grpSpPr>
              <a:xfrm>
                <a:off x="450418" y="629424"/>
                <a:ext cx="1151502" cy="2878799"/>
                <a:chOff x="454765" y="622204"/>
                <a:chExt cx="1151502" cy="2878804"/>
              </a:xfrm>
              <a:grpFill/>
            </p:grpSpPr>
            <p:sp>
              <p:nvSpPr>
                <p:cNvPr id="430" name="Oval 128"/>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31" name="Rounded Rectangle 129"/>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32" name="Rectangle 130"/>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33" name="Rectangle 131"/>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34" name="Oval 132"/>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35" name="Oval 133"/>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36" name="Rectangle 134"/>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37" name="Rectangle 135"/>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38" name="Oval 136"/>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39" name="Oval 137"/>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429" name="Rounded Rectangle 127"/>
              <p:cNvSpPr/>
              <p:nvPr/>
            </p:nvSpPr>
            <p:spPr bwMode="auto">
              <a:xfrm>
                <a:off x="647564" y="1340769"/>
                <a:ext cx="792089" cy="216023"/>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19" name="Stick Person 2"/>
            <p:cNvGrpSpPr/>
            <p:nvPr>
              <p:custDataLst>
                <p:tags r:id="rId9"/>
              </p:custDataLst>
            </p:nvPr>
          </p:nvGrpSpPr>
          <p:grpSpPr>
            <a:xfrm>
              <a:off x="3047702" y="3784335"/>
              <a:ext cx="471801" cy="948129"/>
              <a:chOff x="450418" y="629424"/>
              <a:chExt cx="1151502" cy="2878799"/>
            </a:xfrm>
            <a:solidFill>
              <a:schemeClr val="accent6"/>
            </a:solidFill>
            <a:effectLst/>
          </p:grpSpPr>
          <p:grpSp>
            <p:nvGrpSpPr>
              <p:cNvPr id="416" name="Group 114"/>
              <p:cNvGrpSpPr/>
              <p:nvPr/>
            </p:nvGrpSpPr>
            <p:grpSpPr>
              <a:xfrm>
                <a:off x="450418" y="629424"/>
                <a:ext cx="1151502" cy="2878799"/>
                <a:chOff x="454765" y="622204"/>
                <a:chExt cx="1151502" cy="2878804"/>
              </a:xfrm>
              <a:grpFill/>
            </p:grpSpPr>
            <p:sp>
              <p:nvSpPr>
                <p:cNvPr id="418" name="Oval 116"/>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19" name="Rounded Rectangle 117"/>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20" name="Rectangle 118"/>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21" name="Rectangle 119"/>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22" name="Oval 120"/>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23" name="Oval 121"/>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24" name="Rectangle 122"/>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25" name="Rectangle 123"/>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26" name="Oval 124"/>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27" name="Oval 125"/>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417" name="Rounded Rectangle 115"/>
              <p:cNvSpPr/>
              <p:nvPr/>
            </p:nvSpPr>
            <p:spPr bwMode="auto">
              <a:xfrm>
                <a:off x="647564" y="1340769"/>
                <a:ext cx="792089" cy="216023"/>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20" name="Stick Person 2"/>
            <p:cNvGrpSpPr/>
            <p:nvPr>
              <p:custDataLst>
                <p:tags r:id="rId10"/>
              </p:custDataLst>
            </p:nvPr>
          </p:nvGrpSpPr>
          <p:grpSpPr>
            <a:xfrm>
              <a:off x="3992098" y="3792084"/>
              <a:ext cx="471801" cy="948129"/>
              <a:chOff x="450418" y="629424"/>
              <a:chExt cx="1151502" cy="2878799"/>
            </a:xfrm>
            <a:solidFill>
              <a:schemeClr val="accent6"/>
            </a:solidFill>
            <a:effectLst/>
          </p:grpSpPr>
          <p:grpSp>
            <p:nvGrpSpPr>
              <p:cNvPr id="404" name="Group 102"/>
              <p:cNvGrpSpPr/>
              <p:nvPr/>
            </p:nvGrpSpPr>
            <p:grpSpPr>
              <a:xfrm>
                <a:off x="450418" y="629424"/>
                <a:ext cx="1151502" cy="2878799"/>
                <a:chOff x="454765" y="622204"/>
                <a:chExt cx="1151502" cy="2878804"/>
              </a:xfrm>
              <a:grpFill/>
            </p:grpSpPr>
            <p:sp>
              <p:nvSpPr>
                <p:cNvPr id="406" name="Oval 104"/>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07" name="Rounded Rectangle 105"/>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08" name="Rectangle 106"/>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09" name="Rectangle 107"/>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10" name="Oval 108"/>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11" name="Oval 109"/>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12" name="Rectangle 110"/>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13" name="Rectangle 111"/>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14" name="Oval 112"/>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15" name="Oval 113"/>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405" name="Rounded Rectangle 103"/>
              <p:cNvSpPr/>
              <p:nvPr/>
            </p:nvSpPr>
            <p:spPr bwMode="auto">
              <a:xfrm>
                <a:off x="647564" y="1340769"/>
                <a:ext cx="792089" cy="216023"/>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21" name="Stick Person 2"/>
            <p:cNvGrpSpPr/>
            <p:nvPr>
              <p:custDataLst>
                <p:tags r:id="rId11"/>
              </p:custDataLst>
            </p:nvPr>
          </p:nvGrpSpPr>
          <p:grpSpPr>
            <a:xfrm>
              <a:off x="3519503" y="3792084"/>
              <a:ext cx="471801" cy="948129"/>
              <a:chOff x="450418" y="629424"/>
              <a:chExt cx="1151502" cy="2878799"/>
            </a:xfrm>
            <a:solidFill>
              <a:schemeClr val="accent6"/>
            </a:solidFill>
            <a:effectLst/>
          </p:grpSpPr>
          <p:grpSp>
            <p:nvGrpSpPr>
              <p:cNvPr id="392" name="Group 90"/>
              <p:cNvGrpSpPr/>
              <p:nvPr/>
            </p:nvGrpSpPr>
            <p:grpSpPr>
              <a:xfrm>
                <a:off x="450418" y="629424"/>
                <a:ext cx="1151502" cy="2878799"/>
                <a:chOff x="454765" y="622204"/>
                <a:chExt cx="1151502" cy="2878804"/>
              </a:xfrm>
              <a:grpFill/>
            </p:grpSpPr>
            <p:sp>
              <p:nvSpPr>
                <p:cNvPr id="394" name="Oval 92"/>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95" name="Rounded Rectangle 93"/>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96" name="Rectangle 94"/>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97" name="Rectangle 95"/>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98" name="Oval 96"/>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99" name="Oval 97"/>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00" name="Rectangle 98"/>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01" name="Rectangle 99"/>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02" name="Oval 100"/>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03" name="Oval 101"/>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393" name="Rounded Rectangle 91"/>
              <p:cNvSpPr/>
              <p:nvPr/>
            </p:nvSpPr>
            <p:spPr bwMode="auto">
              <a:xfrm>
                <a:off x="647564" y="1340769"/>
                <a:ext cx="792089" cy="216023"/>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22" name="Stick Person 2"/>
            <p:cNvGrpSpPr/>
            <p:nvPr>
              <p:custDataLst>
                <p:tags r:id="rId12"/>
              </p:custDataLst>
            </p:nvPr>
          </p:nvGrpSpPr>
          <p:grpSpPr>
            <a:xfrm>
              <a:off x="4941321" y="3803246"/>
              <a:ext cx="471801" cy="948129"/>
              <a:chOff x="450418" y="629424"/>
              <a:chExt cx="1151502" cy="2878799"/>
            </a:xfrm>
            <a:solidFill>
              <a:schemeClr val="accent3"/>
            </a:solidFill>
            <a:effectLst/>
          </p:grpSpPr>
          <p:grpSp>
            <p:nvGrpSpPr>
              <p:cNvPr id="380" name="Group 78"/>
              <p:cNvGrpSpPr/>
              <p:nvPr/>
            </p:nvGrpSpPr>
            <p:grpSpPr>
              <a:xfrm>
                <a:off x="450418" y="629424"/>
                <a:ext cx="1151502" cy="2878799"/>
                <a:chOff x="454765" y="622204"/>
                <a:chExt cx="1151502" cy="2878804"/>
              </a:xfrm>
              <a:grpFill/>
            </p:grpSpPr>
            <p:sp>
              <p:nvSpPr>
                <p:cNvPr id="382" name="Oval 80"/>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83" name="Rounded Rectangle 81"/>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84" name="Rectangle 82"/>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85" name="Rectangle 83"/>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86" name="Oval 84"/>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87" name="Oval 85"/>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88" name="Rectangle 86"/>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89" name="Rectangle 87"/>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90" name="Oval 88"/>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91" name="Oval 89"/>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381" name="Rounded Rectangle 79"/>
              <p:cNvSpPr/>
              <p:nvPr/>
            </p:nvSpPr>
            <p:spPr bwMode="auto">
              <a:xfrm>
                <a:off x="647564" y="1340769"/>
                <a:ext cx="792089" cy="216023"/>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23" name="Stick Person 2"/>
            <p:cNvGrpSpPr/>
            <p:nvPr>
              <p:custDataLst>
                <p:tags r:id="rId13"/>
              </p:custDataLst>
            </p:nvPr>
          </p:nvGrpSpPr>
          <p:grpSpPr>
            <a:xfrm>
              <a:off x="4474453" y="3803246"/>
              <a:ext cx="471801" cy="948129"/>
              <a:chOff x="450418" y="629424"/>
              <a:chExt cx="1151502" cy="2878799"/>
            </a:xfrm>
            <a:solidFill>
              <a:schemeClr val="accent6"/>
            </a:solidFill>
            <a:effectLst/>
          </p:grpSpPr>
          <p:grpSp>
            <p:nvGrpSpPr>
              <p:cNvPr id="368" name="Group 66"/>
              <p:cNvGrpSpPr/>
              <p:nvPr/>
            </p:nvGrpSpPr>
            <p:grpSpPr>
              <a:xfrm>
                <a:off x="450418" y="629424"/>
                <a:ext cx="1151502" cy="2878799"/>
                <a:chOff x="454765" y="622204"/>
                <a:chExt cx="1151502" cy="2878804"/>
              </a:xfrm>
              <a:grpFill/>
            </p:grpSpPr>
            <p:sp>
              <p:nvSpPr>
                <p:cNvPr id="370" name="Oval 68"/>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71" name="Rounded Rectangle 69"/>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72" name="Rectangle 70"/>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73" name="Rectangle 71"/>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74" name="Oval 72"/>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75" name="Oval 73"/>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76" name="Rectangle 74"/>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77" name="Rectangle 75"/>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78" name="Oval 76"/>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79" name="Oval 77"/>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369" name="Rounded Rectangle 67"/>
              <p:cNvSpPr/>
              <p:nvPr/>
            </p:nvSpPr>
            <p:spPr bwMode="auto">
              <a:xfrm>
                <a:off x="647564" y="1340769"/>
                <a:ext cx="792089" cy="216023"/>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24" name="Stick Person 2"/>
            <p:cNvGrpSpPr/>
            <p:nvPr>
              <p:custDataLst>
                <p:tags r:id="rId14"/>
              </p:custDataLst>
            </p:nvPr>
          </p:nvGrpSpPr>
          <p:grpSpPr>
            <a:xfrm>
              <a:off x="5413122" y="3812816"/>
              <a:ext cx="471801" cy="948129"/>
              <a:chOff x="450418" y="629424"/>
              <a:chExt cx="1151502" cy="2878799"/>
            </a:xfrm>
            <a:solidFill>
              <a:schemeClr val="accent3"/>
            </a:solidFill>
            <a:effectLst/>
          </p:grpSpPr>
          <p:grpSp>
            <p:nvGrpSpPr>
              <p:cNvPr id="356" name="Group 54"/>
              <p:cNvGrpSpPr/>
              <p:nvPr/>
            </p:nvGrpSpPr>
            <p:grpSpPr>
              <a:xfrm>
                <a:off x="450418" y="629424"/>
                <a:ext cx="1151502" cy="2878799"/>
                <a:chOff x="454765" y="622204"/>
                <a:chExt cx="1151502" cy="2878804"/>
              </a:xfrm>
              <a:grpFill/>
            </p:grpSpPr>
            <p:sp>
              <p:nvSpPr>
                <p:cNvPr id="358" name="Oval 56"/>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59" name="Rounded Rectangle 57"/>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60" name="Rectangle 58"/>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61" name="Rectangle 59"/>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62" name="Oval 60"/>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63" name="Oval 61"/>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64" name="Rectangle 62"/>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65" name="Rectangle 63"/>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66" name="Oval 64"/>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67" name="Oval 65"/>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357" name="Rounded Rectangle 55"/>
              <p:cNvSpPr/>
              <p:nvPr/>
            </p:nvSpPr>
            <p:spPr bwMode="auto">
              <a:xfrm>
                <a:off x="647564" y="1340769"/>
                <a:ext cx="792089" cy="216023"/>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25" name="Stick Person 2"/>
            <p:cNvGrpSpPr/>
            <p:nvPr>
              <p:custDataLst>
                <p:tags r:id="rId15"/>
              </p:custDataLst>
            </p:nvPr>
          </p:nvGrpSpPr>
          <p:grpSpPr>
            <a:xfrm>
              <a:off x="5897342" y="3825530"/>
              <a:ext cx="471801" cy="948129"/>
              <a:chOff x="450418" y="629424"/>
              <a:chExt cx="1151502" cy="2878799"/>
            </a:xfrm>
            <a:solidFill>
              <a:schemeClr val="accent3"/>
            </a:solidFill>
            <a:effectLst/>
          </p:grpSpPr>
          <p:grpSp>
            <p:nvGrpSpPr>
              <p:cNvPr id="344" name="Group 42"/>
              <p:cNvGrpSpPr/>
              <p:nvPr/>
            </p:nvGrpSpPr>
            <p:grpSpPr>
              <a:xfrm>
                <a:off x="450418" y="629424"/>
                <a:ext cx="1151502" cy="2878799"/>
                <a:chOff x="454765" y="622204"/>
                <a:chExt cx="1151502" cy="2878804"/>
              </a:xfrm>
              <a:grpFill/>
            </p:grpSpPr>
            <p:sp>
              <p:nvSpPr>
                <p:cNvPr id="346" name="Oval 44"/>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47" name="Rounded Rectangle 45"/>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48" name="Rectangle 46"/>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49" name="Rectangle 47"/>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50" name="Oval 48"/>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51" name="Oval 49"/>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52" name="Rectangle 50"/>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53" name="Rectangle 51"/>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54" name="Oval 52"/>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55" name="Oval 53"/>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345" name="Rounded Rectangle 43"/>
              <p:cNvSpPr/>
              <p:nvPr/>
            </p:nvSpPr>
            <p:spPr bwMode="auto">
              <a:xfrm>
                <a:off x="647564" y="1340769"/>
                <a:ext cx="792089" cy="216023"/>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26" name="TextBox 12"/>
            <p:cNvSpPr txBox="1"/>
            <p:nvPr/>
          </p:nvSpPr>
          <p:spPr>
            <a:xfrm>
              <a:off x="952500" y="1890006"/>
              <a:ext cx="7067550" cy="461665"/>
            </a:xfrm>
            <a:prstGeom prst="rect">
              <a:avLst/>
            </a:prstGeom>
            <a:noFill/>
          </p:spPr>
          <p:txBody>
            <a:bodyPr wrap="square" rtlCol="0">
              <a:spAutoFit/>
            </a:bodyPr>
            <a:lstStyle/>
            <a:p>
              <a:pPr algn="ctr"/>
              <a:r>
                <a:rPr lang="en-CA" sz="2400" b="1" dirty="0" smtClean="0"/>
                <a:t>During a recent survey, participants replied:</a:t>
              </a:r>
              <a:endParaRPr lang="en-CA" sz="2400" b="1" dirty="0"/>
            </a:p>
          </p:txBody>
        </p:sp>
        <p:grpSp>
          <p:nvGrpSpPr>
            <p:cNvPr id="27" name="Group 13"/>
            <p:cNvGrpSpPr/>
            <p:nvPr/>
          </p:nvGrpSpPr>
          <p:grpSpPr>
            <a:xfrm>
              <a:off x="6866588" y="2929666"/>
              <a:ext cx="1512531" cy="346351"/>
              <a:chOff x="7089172" y="4163845"/>
              <a:chExt cx="961545" cy="229067"/>
            </a:xfrm>
          </p:grpSpPr>
          <p:sp>
            <p:nvSpPr>
              <p:cNvPr id="342" name="Rounded Rectangle 26"/>
              <p:cNvSpPr/>
              <p:nvPr/>
            </p:nvSpPr>
            <p:spPr>
              <a:xfrm>
                <a:off x="7089172" y="4172178"/>
                <a:ext cx="220735" cy="220734"/>
              </a:xfrm>
              <a:prstGeom prst="roundRect">
                <a:avLst/>
              </a:prstGeom>
              <a:solidFill>
                <a:srgbClr val="323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3" name="TextBox 27"/>
              <p:cNvSpPr txBox="1"/>
              <p:nvPr/>
            </p:nvSpPr>
            <p:spPr>
              <a:xfrm>
                <a:off x="7304286" y="4163845"/>
                <a:ext cx="746431" cy="223911"/>
              </a:xfrm>
              <a:prstGeom prst="rect">
                <a:avLst/>
              </a:prstGeom>
              <a:noFill/>
            </p:spPr>
            <p:txBody>
              <a:bodyPr wrap="square" rtlCol="0">
                <a:spAutoFit/>
              </a:bodyPr>
              <a:lstStyle/>
              <a:p>
                <a:r>
                  <a:rPr lang="en-CA" sz="1600" dirty="0" smtClean="0"/>
                  <a:t>1-100</a:t>
                </a:r>
                <a:endParaRPr lang="en-CA" sz="1600" dirty="0"/>
              </a:p>
            </p:txBody>
          </p:sp>
        </p:grpSp>
        <p:grpSp>
          <p:nvGrpSpPr>
            <p:cNvPr id="28" name="Group 14"/>
            <p:cNvGrpSpPr/>
            <p:nvPr/>
          </p:nvGrpSpPr>
          <p:grpSpPr>
            <a:xfrm>
              <a:off x="6869457" y="3400610"/>
              <a:ext cx="1512531" cy="346351"/>
              <a:chOff x="7089172" y="4163845"/>
              <a:chExt cx="961545" cy="229067"/>
            </a:xfrm>
          </p:grpSpPr>
          <p:sp>
            <p:nvSpPr>
              <p:cNvPr id="340" name="Rounded Rectangle 24"/>
              <p:cNvSpPr/>
              <p:nvPr/>
            </p:nvSpPr>
            <p:spPr>
              <a:xfrm>
                <a:off x="7089172" y="4172178"/>
                <a:ext cx="220735" cy="220734"/>
              </a:xfrm>
              <a:prstGeom prst="roundRect">
                <a:avLst/>
              </a:prstGeom>
              <a:solidFill>
                <a:srgbClr val="AA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1" name="TextBox 25"/>
              <p:cNvSpPr txBox="1"/>
              <p:nvPr/>
            </p:nvSpPr>
            <p:spPr>
              <a:xfrm>
                <a:off x="7304286" y="4163845"/>
                <a:ext cx="746431" cy="223911"/>
              </a:xfrm>
              <a:prstGeom prst="rect">
                <a:avLst/>
              </a:prstGeom>
              <a:noFill/>
            </p:spPr>
            <p:txBody>
              <a:bodyPr wrap="square" rtlCol="0">
                <a:spAutoFit/>
              </a:bodyPr>
              <a:lstStyle/>
              <a:p>
                <a:r>
                  <a:rPr lang="en-CA" sz="1600" dirty="0" smtClean="0"/>
                  <a:t>101-200</a:t>
                </a:r>
                <a:endParaRPr lang="en-CA" sz="1600" dirty="0"/>
              </a:p>
            </p:txBody>
          </p:sp>
        </p:grpSp>
        <p:grpSp>
          <p:nvGrpSpPr>
            <p:cNvPr id="29" name="Group 15"/>
            <p:cNvGrpSpPr/>
            <p:nvPr/>
          </p:nvGrpSpPr>
          <p:grpSpPr>
            <a:xfrm>
              <a:off x="6869457" y="3866539"/>
              <a:ext cx="1512531" cy="346351"/>
              <a:chOff x="7089172" y="4163845"/>
              <a:chExt cx="961545" cy="229067"/>
            </a:xfrm>
          </p:grpSpPr>
          <p:sp>
            <p:nvSpPr>
              <p:cNvPr id="338" name="Rounded Rectangle 22"/>
              <p:cNvSpPr/>
              <p:nvPr/>
            </p:nvSpPr>
            <p:spPr>
              <a:xfrm>
                <a:off x="7089172" y="4172178"/>
                <a:ext cx="220735" cy="220734"/>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9" name="TextBox 23"/>
              <p:cNvSpPr txBox="1"/>
              <p:nvPr/>
            </p:nvSpPr>
            <p:spPr>
              <a:xfrm>
                <a:off x="7304286" y="4163845"/>
                <a:ext cx="746431" cy="223911"/>
              </a:xfrm>
              <a:prstGeom prst="rect">
                <a:avLst/>
              </a:prstGeom>
              <a:noFill/>
            </p:spPr>
            <p:txBody>
              <a:bodyPr wrap="square" rtlCol="0">
                <a:spAutoFit/>
              </a:bodyPr>
              <a:lstStyle/>
              <a:p>
                <a:r>
                  <a:rPr lang="en-CA" sz="1600" dirty="0" smtClean="0"/>
                  <a:t>201-300</a:t>
                </a:r>
                <a:endParaRPr lang="en-CA" sz="1600" dirty="0"/>
              </a:p>
            </p:txBody>
          </p:sp>
        </p:grpSp>
        <p:grpSp>
          <p:nvGrpSpPr>
            <p:cNvPr id="30" name="Group 16"/>
            <p:cNvGrpSpPr/>
            <p:nvPr/>
          </p:nvGrpSpPr>
          <p:grpSpPr>
            <a:xfrm>
              <a:off x="6869457" y="4330254"/>
              <a:ext cx="1512531" cy="346351"/>
              <a:chOff x="7089172" y="4163845"/>
              <a:chExt cx="961545" cy="229067"/>
            </a:xfrm>
          </p:grpSpPr>
          <p:sp>
            <p:nvSpPr>
              <p:cNvPr id="336" name="Rounded Rectangle 20"/>
              <p:cNvSpPr/>
              <p:nvPr/>
            </p:nvSpPr>
            <p:spPr>
              <a:xfrm>
                <a:off x="7089172" y="4172178"/>
                <a:ext cx="220735" cy="22073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7" name="TextBox 21"/>
              <p:cNvSpPr txBox="1"/>
              <p:nvPr/>
            </p:nvSpPr>
            <p:spPr>
              <a:xfrm>
                <a:off x="7304286" y="4163845"/>
                <a:ext cx="746431" cy="223911"/>
              </a:xfrm>
              <a:prstGeom prst="rect">
                <a:avLst/>
              </a:prstGeom>
              <a:noFill/>
            </p:spPr>
            <p:txBody>
              <a:bodyPr wrap="square" rtlCol="0">
                <a:spAutoFit/>
              </a:bodyPr>
              <a:lstStyle/>
              <a:p>
                <a:r>
                  <a:rPr lang="en-CA" sz="1600" dirty="0" smtClean="0"/>
                  <a:t>301-500</a:t>
                </a:r>
                <a:endParaRPr lang="en-CA" sz="1600" dirty="0"/>
              </a:p>
            </p:txBody>
          </p:sp>
        </p:grpSp>
        <p:grpSp>
          <p:nvGrpSpPr>
            <p:cNvPr id="31" name="Group 17"/>
            <p:cNvGrpSpPr/>
            <p:nvPr/>
          </p:nvGrpSpPr>
          <p:grpSpPr>
            <a:xfrm>
              <a:off x="6857991" y="4797901"/>
              <a:ext cx="1512531" cy="346351"/>
              <a:chOff x="7089172" y="4163845"/>
              <a:chExt cx="961545" cy="229067"/>
            </a:xfrm>
          </p:grpSpPr>
          <p:sp>
            <p:nvSpPr>
              <p:cNvPr id="334" name="Rounded Rectangle 18"/>
              <p:cNvSpPr/>
              <p:nvPr/>
            </p:nvSpPr>
            <p:spPr>
              <a:xfrm>
                <a:off x="7089172" y="4172178"/>
                <a:ext cx="220735" cy="22073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5" name="TextBox 19"/>
              <p:cNvSpPr txBox="1"/>
              <p:nvPr/>
            </p:nvSpPr>
            <p:spPr>
              <a:xfrm>
                <a:off x="7304286" y="4163845"/>
                <a:ext cx="746431" cy="223911"/>
              </a:xfrm>
              <a:prstGeom prst="rect">
                <a:avLst/>
              </a:prstGeom>
              <a:noFill/>
            </p:spPr>
            <p:txBody>
              <a:bodyPr wrap="square" rtlCol="0">
                <a:spAutoFit/>
              </a:bodyPr>
              <a:lstStyle/>
              <a:p>
                <a:r>
                  <a:rPr lang="en-CA" sz="1600" dirty="0" smtClean="0"/>
                  <a:t>501-700</a:t>
                </a:r>
                <a:endParaRPr lang="en-CA" sz="1600" dirty="0"/>
              </a:p>
            </p:txBody>
          </p:sp>
        </p:grpSp>
        <p:grpSp>
          <p:nvGrpSpPr>
            <p:cNvPr id="32" name="Stick Person 2"/>
            <p:cNvGrpSpPr/>
            <p:nvPr>
              <p:custDataLst>
                <p:tags r:id="rId16"/>
              </p:custDataLst>
            </p:nvPr>
          </p:nvGrpSpPr>
          <p:grpSpPr>
            <a:xfrm>
              <a:off x="2019300" y="2720045"/>
              <a:ext cx="985484" cy="1980427"/>
              <a:chOff x="450419" y="629427"/>
              <a:chExt cx="1151502" cy="2878809"/>
            </a:xfrm>
            <a:solidFill>
              <a:schemeClr val="accent4"/>
            </a:solidFill>
            <a:effectLst/>
          </p:grpSpPr>
          <p:grpSp>
            <p:nvGrpSpPr>
              <p:cNvPr id="322" name="Group 212"/>
              <p:cNvGrpSpPr/>
              <p:nvPr/>
            </p:nvGrpSpPr>
            <p:grpSpPr>
              <a:xfrm>
                <a:off x="450419" y="629427"/>
                <a:ext cx="1151502" cy="2878809"/>
                <a:chOff x="454765" y="622204"/>
                <a:chExt cx="1151502" cy="2878804"/>
              </a:xfrm>
              <a:grpFill/>
            </p:grpSpPr>
            <p:sp>
              <p:nvSpPr>
                <p:cNvPr id="324" name="Oval 323"/>
                <p:cNvSpPr/>
                <p:nvPr/>
              </p:nvSpPr>
              <p:spPr bwMode="auto">
                <a:xfrm>
                  <a:off x="755576" y="622204"/>
                  <a:ext cx="576064" cy="646557"/>
                </a:xfrm>
                <a:prstGeom prst="ellipse">
                  <a:avLst/>
                </a:prstGeom>
                <a:solidFill>
                  <a:srgbClr val="3238C8"/>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25" name="Rounded Rectangle 324"/>
                <p:cNvSpPr/>
                <p:nvPr/>
              </p:nvSpPr>
              <p:spPr bwMode="auto">
                <a:xfrm>
                  <a:off x="755576" y="1340768"/>
                  <a:ext cx="576064" cy="1080120"/>
                </a:xfrm>
                <a:prstGeom prst="roundRect">
                  <a:avLst/>
                </a:prstGeom>
                <a:solidFill>
                  <a:srgbClr val="3238C8"/>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26" name="Rectangle 325"/>
                <p:cNvSpPr/>
                <p:nvPr/>
              </p:nvSpPr>
              <p:spPr bwMode="auto">
                <a:xfrm>
                  <a:off x="755576" y="2276872"/>
                  <a:ext cx="216024" cy="1128613"/>
                </a:xfrm>
                <a:prstGeom prst="rect">
                  <a:avLst/>
                </a:prstGeom>
                <a:solidFill>
                  <a:srgbClr val="3238C8"/>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27" name="Rectangle 326"/>
                <p:cNvSpPr/>
                <p:nvPr/>
              </p:nvSpPr>
              <p:spPr bwMode="auto">
                <a:xfrm>
                  <a:off x="1115616" y="2276872"/>
                  <a:ext cx="216024" cy="1128613"/>
                </a:xfrm>
                <a:prstGeom prst="rect">
                  <a:avLst/>
                </a:prstGeom>
                <a:solidFill>
                  <a:srgbClr val="3238C8"/>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28" name="Oval 327"/>
                <p:cNvSpPr/>
                <p:nvPr/>
              </p:nvSpPr>
              <p:spPr bwMode="auto">
                <a:xfrm>
                  <a:off x="755576" y="3284984"/>
                  <a:ext cx="216024" cy="216024"/>
                </a:xfrm>
                <a:prstGeom prst="ellipse">
                  <a:avLst/>
                </a:prstGeom>
                <a:solidFill>
                  <a:srgbClr val="3238C8"/>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29" name="Oval 219"/>
                <p:cNvSpPr/>
                <p:nvPr/>
              </p:nvSpPr>
              <p:spPr bwMode="auto">
                <a:xfrm>
                  <a:off x="1115616" y="3284984"/>
                  <a:ext cx="216024" cy="216024"/>
                </a:xfrm>
                <a:prstGeom prst="ellipse">
                  <a:avLst/>
                </a:prstGeom>
                <a:solidFill>
                  <a:srgbClr val="3238C8"/>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30" name="Rectangle 329"/>
                <p:cNvSpPr/>
                <p:nvPr/>
              </p:nvSpPr>
              <p:spPr bwMode="auto">
                <a:xfrm rot="918994">
                  <a:off x="553928" y="1354739"/>
                  <a:ext cx="156366" cy="903385"/>
                </a:xfrm>
                <a:prstGeom prst="rect">
                  <a:avLst/>
                </a:prstGeom>
                <a:solidFill>
                  <a:srgbClr val="3238C8"/>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31" name="Rectangle 330"/>
                <p:cNvSpPr/>
                <p:nvPr/>
              </p:nvSpPr>
              <p:spPr bwMode="auto">
                <a:xfrm rot="20863102">
                  <a:off x="1366355" y="1356422"/>
                  <a:ext cx="156366" cy="903385"/>
                </a:xfrm>
                <a:prstGeom prst="rect">
                  <a:avLst/>
                </a:prstGeom>
                <a:solidFill>
                  <a:srgbClr val="3238C8"/>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32" name="Oval 331"/>
                <p:cNvSpPr/>
                <p:nvPr/>
              </p:nvSpPr>
              <p:spPr bwMode="auto">
                <a:xfrm>
                  <a:off x="1445493" y="2177322"/>
                  <a:ext cx="160774" cy="160774"/>
                </a:xfrm>
                <a:prstGeom prst="ellipse">
                  <a:avLst/>
                </a:prstGeom>
                <a:solidFill>
                  <a:srgbClr val="3238C8"/>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33" name="Oval 332"/>
                <p:cNvSpPr/>
                <p:nvPr/>
              </p:nvSpPr>
              <p:spPr bwMode="auto">
                <a:xfrm>
                  <a:off x="454765" y="2163159"/>
                  <a:ext cx="160774" cy="160774"/>
                </a:xfrm>
                <a:prstGeom prst="ellipse">
                  <a:avLst/>
                </a:prstGeom>
                <a:solidFill>
                  <a:srgbClr val="3238C8"/>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323" name="Rounded Rectangle 322"/>
              <p:cNvSpPr/>
              <p:nvPr/>
            </p:nvSpPr>
            <p:spPr bwMode="auto">
              <a:xfrm>
                <a:off x="647564" y="1340768"/>
                <a:ext cx="792088" cy="216024"/>
              </a:xfrm>
              <a:prstGeom prst="roundRect">
                <a:avLst/>
              </a:prstGeom>
              <a:solidFill>
                <a:srgbClr val="3238C8"/>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33" name="Stick Person 2"/>
            <p:cNvGrpSpPr/>
            <p:nvPr>
              <p:custDataLst>
                <p:tags r:id="rId17"/>
              </p:custDataLst>
            </p:nvPr>
          </p:nvGrpSpPr>
          <p:grpSpPr>
            <a:xfrm>
              <a:off x="1027132" y="2720438"/>
              <a:ext cx="985484" cy="1980427"/>
              <a:chOff x="450419" y="629427"/>
              <a:chExt cx="1151502" cy="2878809"/>
            </a:xfrm>
            <a:solidFill>
              <a:schemeClr val="accent4"/>
            </a:solidFill>
            <a:effectLst/>
          </p:grpSpPr>
          <p:grpSp>
            <p:nvGrpSpPr>
              <p:cNvPr id="310" name="Group 238"/>
              <p:cNvGrpSpPr/>
              <p:nvPr/>
            </p:nvGrpSpPr>
            <p:grpSpPr>
              <a:xfrm>
                <a:off x="450419" y="629427"/>
                <a:ext cx="1151502" cy="2878809"/>
                <a:chOff x="454765" y="622204"/>
                <a:chExt cx="1151502" cy="2878804"/>
              </a:xfrm>
              <a:grpFill/>
            </p:grpSpPr>
            <p:sp>
              <p:nvSpPr>
                <p:cNvPr id="312" name="Oval 311"/>
                <p:cNvSpPr/>
                <p:nvPr/>
              </p:nvSpPr>
              <p:spPr bwMode="auto">
                <a:xfrm>
                  <a:off x="755576" y="622204"/>
                  <a:ext cx="576064" cy="646557"/>
                </a:xfrm>
                <a:prstGeom prst="ellipse">
                  <a:avLst/>
                </a:prstGeom>
                <a:solidFill>
                  <a:srgbClr val="3238C8"/>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13" name="Rounded Rectangle 312"/>
                <p:cNvSpPr/>
                <p:nvPr/>
              </p:nvSpPr>
              <p:spPr bwMode="auto">
                <a:xfrm>
                  <a:off x="755576" y="1340768"/>
                  <a:ext cx="576064" cy="1080120"/>
                </a:xfrm>
                <a:prstGeom prst="roundRect">
                  <a:avLst/>
                </a:prstGeom>
                <a:solidFill>
                  <a:srgbClr val="3238C8"/>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14" name="Rectangle 313"/>
                <p:cNvSpPr/>
                <p:nvPr/>
              </p:nvSpPr>
              <p:spPr bwMode="auto">
                <a:xfrm>
                  <a:off x="755576" y="2276872"/>
                  <a:ext cx="216024" cy="1128613"/>
                </a:xfrm>
                <a:prstGeom prst="rect">
                  <a:avLst/>
                </a:prstGeom>
                <a:solidFill>
                  <a:srgbClr val="3238C8"/>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15" name="Rectangle 243"/>
                <p:cNvSpPr/>
                <p:nvPr/>
              </p:nvSpPr>
              <p:spPr bwMode="auto">
                <a:xfrm>
                  <a:off x="1115616" y="2276872"/>
                  <a:ext cx="216024" cy="1128613"/>
                </a:xfrm>
                <a:prstGeom prst="rect">
                  <a:avLst/>
                </a:prstGeom>
                <a:solidFill>
                  <a:srgbClr val="3238C8"/>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16" name="Oval 315"/>
                <p:cNvSpPr/>
                <p:nvPr/>
              </p:nvSpPr>
              <p:spPr bwMode="auto">
                <a:xfrm>
                  <a:off x="755576" y="3284984"/>
                  <a:ext cx="216024" cy="216024"/>
                </a:xfrm>
                <a:prstGeom prst="ellipse">
                  <a:avLst/>
                </a:prstGeom>
                <a:solidFill>
                  <a:srgbClr val="3238C8"/>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17" name="Oval 316"/>
                <p:cNvSpPr/>
                <p:nvPr/>
              </p:nvSpPr>
              <p:spPr bwMode="auto">
                <a:xfrm>
                  <a:off x="1115616" y="3284984"/>
                  <a:ext cx="216024" cy="216024"/>
                </a:xfrm>
                <a:prstGeom prst="ellipse">
                  <a:avLst/>
                </a:prstGeom>
                <a:solidFill>
                  <a:srgbClr val="3238C8"/>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18" name="Rectangle 317"/>
                <p:cNvSpPr/>
                <p:nvPr/>
              </p:nvSpPr>
              <p:spPr bwMode="auto">
                <a:xfrm rot="918994">
                  <a:off x="553928" y="1354739"/>
                  <a:ext cx="156366" cy="903385"/>
                </a:xfrm>
                <a:prstGeom prst="rect">
                  <a:avLst/>
                </a:prstGeom>
                <a:solidFill>
                  <a:srgbClr val="3238C8"/>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19" name="Rectangle 318"/>
                <p:cNvSpPr/>
                <p:nvPr/>
              </p:nvSpPr>
              <p:spPr bwMode="auto">
                <a:xfrm rot="20863102">
                  <a:off x="1366355" y="1356422"/>
                  <a:ext cx="156366" cy="903385"/>
                </a:xfrm>
                <a:prstGeom prst="rect">
                  <a:avLst/>
                </a:prstGeom>
                <a:solidFill>
                  <a:srgbClr val="3238C8"/>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20" name="Oval 319"/>
                <p:cNvSpPr/>
                <p:nvPr/>
              </p:nvSpPr>
              <p:spPr bwMode="auto">
                <a:xfrm>
                  <a:off x="1445493" y="2177322"/>
                  <a:ext cx="160774" cy="160774"/>
                </a:xfrm>
                <a:prstGeom prst="ellipse">
                  <a:avLst/>
                </a:prstGeom>
                <a:solidFill>
                  <a:srgbClr val="3238C8"/>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21" name="Oval 320"/>
                <p:cNvSpPr/>
                <p:nvPr/>
              </p:nvSpPr>
              <p:spPr bwMode="auto">
                <a:xfrm>
                  <a:off x="454765" y="2163159"/>
                  <a:ext cx="160774" cy="160774"/>
                </a:xfrm>
                <a:prstGeom prst="ellipse">
                  <a:avLst/>
                </a:prstGeom>
                <a:solidFill>
                  <a:srgbClr val="3238C8"/>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311" name="Rounded Rectangle 310"/>
              <p:cNvSpPr/>
              <p:nvPr/>
            </p:nvSpPr>
            <p:spPr bwMode="auto">
              <a:xfrm>
                <a:off x="647564" y="1340768"/>
                <a:ext cx="792088" cy="216024"/>
              </a:xfrm>
              <a:prstGeom prst="roundRect">
                <a:avLst/>
              </a:prstGeom>
              <a:solidFill>
                <a:srgbClr val="3238C8"/>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34" name="Stick Person 2"/>
            <p:cNvGrpSpPr/>
            <p:nvPr>
              <p:custDataLst>
                <p:tags r:id="rId18"/>
              </p:custDataLst>
            </p:nvPr>
          </p:nvGrpSpPr>
          <p:grpSpPr>
            <a:xfrm>
              <a:off x="3056355" y="4853785"/>
              <a:ext cx="471801" cy="948129"/>
              <a:chOff x="450418" y="629424"/>
              <a:chExt cx="1151502" cy="2878799"/>
            </a:xfrm>
            <a:solidFill>
              <a:schemeClr val="accent2"/>
            </a:solidFill>
            <a:effectLst/>
          </p:grpSpPr>
          <p:grpSp>
            <p:nvGrpSpPr>
              <p:cNvPr id="298" name="Group 251"/>
              <p:cNvGrpSpPr/>
              <p:nvPr/>
            </p:nvGrpSpPr>
            <p:grpSpPr>
              <a:xfrm>
                <a:off x="450418" y="629424"/>
                <a:ext cx="1151502" cy="2878799"/>
                <a:chOff x="454765" y="622204"/>
                <a:chExt cx="1151502" cy="2878804"/>
              </a:xfrm>
              <a:grpFill/>
            </p:grpSpPr>
            <p:sp>
              <p:nvSpPr>
                <p:cNvPr id="300" name="Oval 299"/>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01" name="Rounded Rectangle 300"/>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02" name="Rectangle 255"/>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03" name="Rectangle 302"/>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04" name="Oval 303"/>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05" name="Oval 304"/>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06" name="Rectangle 305"/>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07" name="Rectangle 306"/>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08" name="Oval 307"/>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09" name="Oval 308"/>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299" name="Rounded Rectangle 298"/>
              <p:cNvSpPr/>
              <p:nvPr/>
            </p:nvSpPr>
            <p:spPr bwMode="auto">
              <a:xfrm>
                <a:off x="647564" y="1340769"/>
                <a:ext cx="792089" cy="216023"/>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35" name="Stick Person 2"/>
            <p:cNvGrpSpPr/>
            <p:nvPr>
              <p:custDataLst>
                <p:tags r:id="rId19"/>
              </p:custDataLst>
            </p:nvPr>
          </p:nvGrpSpPr>
          <p:grpSpPr>
            <a:xfrm>
              <a:off x="4000750" y="4861534"/>
              <a:ext cx="471801" cy="948129"/>
              <a:chOff x="450418" y="629424"/>
              <a:chExt cx="1151502" cy="2878799"/>
            </a:xfrm>
            <a:solidFill>
              <a:schemeClr val="accent2"/>
            </a:solidFill>
            <a:effectLst/>
          </p:grpSpPr>
          <p:grpSp>
            <p:nvGrpSpPr>
              <p:cNvPr id="286" name="Group 264"/>
              <p:cNvGrpSpPr/>
              <p:nvPr/>
            </p:nvGrpSpPr>
            <p:grpSpPr>
              <a:xfrm>
                <a:off x="450418" y="629424"/>
                <a:ext cx="1151502" cy="2878799"/>
                <a:chOff x="454765" y="622204"/>
                <a:chExt cx="1151502" cy="2878804"/>
              </a:xfrm>
              <a:grpFill/>
            </p:grpSpPr>
            <p:sp>
              <p:nvSpPr>
                <p:cNvPr id="288" name="Oval 287"/>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89" name="Rounded Rectangle 267"/>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90" name="Rectangle 289"/>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91" name="Rectangle 290"/>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92" name="Oval 291"/>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93" name="Oval 292"/>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94" name="Rectangle 293"/>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95" name="Rectangle 294"/>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96" name="Oval 295"/>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97" name="Oval 296"/>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287" name="Rounded Rectangle 286"/>
              <p:cNvSpPr/>
              <p:nvPr/>
            </p:nvSpPr>
            <p:spPr bwMode="auto">
              <a:xfrm>
                <a:off x="647564" y="1340769"/>
                <a:ext cx="792089" cy="216023"/>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36" name="Stick Person 2"/>
            <p:cNvGrpSpPr/>
            <p:nvPr>
              <p:custDataLst>
                <p:tags r:id="rId20"/>
              </p:custDataLst>
            </p:nvPr>
          </p:nvGrpSpPr>
          <p:grpSpPr>
            <a:xfrm>
              <a:off x="3528156" y="4861534"/>
              <a:ext cx="471801" cy="948129"/>
              <a:chOff x="450418" y="629424"/>
              <a:chExt cx="1151502" cy="2878799"/>
            </a:xfrm>
            <a:solidFill>
              <a:schemeClr val="accent2"/>
            </a:solidFill>
            <a:effectLst/>
          </p:grpSpPr>
          <p:grpSp>
            <p:nvGrpSpPr>
              <p:cNvPr id="274" name="Group 277"/>
              <p:cNvGrpSpPr/>
              <p:nvPr/>
            </p:nvGrpSpPr>
            <p:grpSpPr>
              <a:xfrm>
                <a:off x="450418" y="629424"/>
                <a:ext cx="1151502" cy="2878799"/>
                <a:chOff x="454765" y="622204"/>
                <a:chExt cx="1151502" cy="2878804"/>
              </a:xfrm>
              <a:grpFill/>
            </p:grpSpPr>
            <p:sp>
              <p:nvSpPr>
                <p:cNvPr id="276" name="Oval 275"/>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77" name="Rounded Rectangle 276"/>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78" name="Rectangle 277"/>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79" name="Rectangle 278"/>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80" name="Oval 279"/>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81" name="Oval 280"/>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82" name="Rectangle 281"/>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83" name="Rectangle 282"/>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84" name="Oval 283"/>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85" name="Oval 284"/>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275" name="Rounded Rectangle 274"/>
              <p:cNvSpPr/>
              <p:nvPr/>
            </p:nvSpPr>
            <p:spPr bwMode="auto">
              <a:xfrm>
                <a:off x="647564" y="1340769"/>
                <a:ext cx="792089" cy="216023"/>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37" name="Stick Person 2"/>
            <p:cNvGrpSpPr/>
            <p:nvPr>
              <p:custDataLst>
                <p:tags r:id="rId21"/>
              </p:custDataLst>
            </p:nvPr>
          </p:nvGrpSpPr>
          <p:grpSpPr>
            <a:xfrm>
              <a:off x="4949974" y="4872695"/>
              <a:ext cx="471801" cy="948129"/>
              <a:chOff x="450418" y="629424"/>
              <a:chExt cx="1151502" cy="2878799"/>
            </a:xfrm>
            <a:solidFill>
              <a:schemeClr val="accent2"/>
            </a:solidFill>
            <a:effectLst/>
          </p:grpSpPr>
          <p:grpSp>
            <p:nvGrpSpPr>
              <p:cNvPr id="262" name="Group 290"/>
              <p:cNvGrpSpPr/>
              <p:nvPr/>
            </p:nvGrpSpPr>
            <p:grpSpPr>
              <a:xfrm>
                <a:off x="450418" y="629424"/>
                <a:ext cx="1151502" cy="2878799"/>
                <a:chOff x="454765" y="622204"/>
                <a:chExt cx="1151502" cy="2878804"/>
              </a:xfrm>
              <a:grpFill/>
            </p:grpSpPr>
            <p:sp>
              <p:nvSpPr>
                <p:cNvPr id="264" name="Oval 263"/>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65" name="Rounded Rectangle 264"/>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66" name="Rectangle 265"/>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67" name="Rectangle 266"/>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68" name="Oval 267"/>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69" name="Oval 268"/>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70" name="Rectangle 269"/>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71" name="Rectangle 270"/>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72" name="Oval 271"/>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73" name="Oval 272"/>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263" name="Rounded Rectangle 262"/>
              <p:cNvSpPr/>
              <p:nvPr/>
            </p:nvSpPr>
            <p:spPr bwMode="auto">
              <a:xfrm>
                <a:off x="647564" y="1340769"/>
                <a:ext cx="792089" cy="216023"/>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38" name="Stick Person 2"/>
            <p:cNvGrpSpPr/>
            <p:nvPr>
              <p:custDataLst>
                <p:tags r:id="rId22"/>
              </p:custDataLst>
            </p:nvPr>
          </p:nvGrpSpPr>
          <p:grpSpPr>
            <a:xfrm>
              <a:off x="4483105" y="4872695"/>
              <a:ext cx="471801" cy="948129"/>
              <a:chOff x="450418" y="629424"/>
              <a:chExt cx="1151502" cy="2878799"/>
            </a:xfrm>
            <a:solidFill>
              <a:schemeClr val="accent2"/>
            </a:solidFill>
            <a:effectLst/>
          </p:grpSpPr>
          <p:grpSp>
            <p:nvGrpSpPr>
              <p:cNvPr id="250" name="Group 303"/>
              <p:cNvGrpSpPr/>
              <p:nvPr/>
            </p:nvGrpSpPr>
            <p:grpSpPr>
              <a:xfrm>
                <a:off x="450418" y="629424"/>
                <a:ext cx="1151502" cy="2878799"/>
                <a:chOff x="454765" y="622204"/>
                <a:chExt cx="1151502" cy="2878804"/>
              </a:xfrm>
              <a:grpFill/>
            </p:grpSpPr>
            <p:sp>
              <p:nvSpPr>
                <p:cNvPr id="252" name="Oval 251"/>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53" name="Rounded Rectangle 252"/>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54" name="Rectangle 253"/>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55" name="Rectangle 254"/>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56" name="Oval 255"/>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57" name="Oval 256"/>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58" name="Rectangle 257"/>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59" name="Rectangle 258"/>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60" name="Oval 259"/>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61" name="Oval 260"/>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251" name="Rounded Rectangle 250"/>
              <p:cNvSpPr/>
              <p:nvPr/>
            </p:nvSpPr>
            <p:spPr bwMode="auto">
              <a:xfrm>
                <a:off x="647564" y="1340769"/>
                <a:ext cx="792089" cy="216023"/>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39" name="Stick Person 2"/>
            <p:cNvGrpSpPr/>
            <p:nvPr>
              <p:custDataLst>
                <p:tags r:id="rId23"/>
              </p:custDataLst>
            </p:nvPr>
          </p:nvGrpSpPr>
          <p:grpSpPr>
            <a:xfrm>
              <a:off x="5421775" y="4882266"/>
              <a:ext cx="471801" cy="948129"/>
              <a:chOff x="450418" y="629424"/>
              <a:chExt cx="1151502" cy="2878799"/>
            </a:xfrm>
            <a:solidFill>
              <a:schemeClr val="accent2">
                <a:lumMod val="60000"/>
                <a:lumOff val="40000"/>
              </a:schemeClr>
            </a:solidFill>
            <a:effectLst/>
          </p:grpSpPr>
          <p:grpSp>
            <p:nvGrpSpPr>
              <p:cNvPr id="238" name="Group 316"/>
              <p:cNvGrpSpPr/>
              <p:nvPr/>
            </p:nvGrpSpPr>
            <p:grpSpPr>
              <a:xfrm>
                <a:off x="450418" y="629424"/>
                <a:ext cx="1151502" cy="2878799"/>
                <a:chOff x="454765" y="622204"/>
                <a:chExt cx="1151502" cy="2878804"/>
              </a:xfrm>
              <a:grpFill/>
            </p:grpSpPr>
            <p:sp>
              <p:nvSpPr>
                <p:cNvPr id="240" name="Oval 239"/>
                <p:cNvSpPr/>
                <p:nvPr/>
              </p:nvSpPr>
              <p:spPr bwMode="auto">
                <a:xfrm>
                  <a:off x="755576" y="622204"/>
                  <a:ext cx="576064" cy="646557"/>
                </a:xfrm>
                <a:prstGeom prst="ellipse">
                  <a:avLst/>
                </a:prstGeom>
                <a:solidFill>
                  <a:srgbClr val="AA208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41" name="Rounded Rectangle 240"/>
                <p:cNvSpPr/>
                <p:nvPr/>
              </p:nvSpPr>
              <p:spPr bwMode="auto">
                <a:xfrm>
                  <a:off x="755576" y="1340768"/>
                  <a:ext cx="576064" cy="1080120"/>
                </a:xfrm>
                <a:prstGeom prst="roundRect">
                  <a:avLst/>
                </a:prstGeom>
                <a:solidFill>
                  <a:srgbClr val="AA208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42" name="Rectangle 241"/>
                <p:cNvSpPr/>
                <p:nvPr/>
              </p:nvSpPr>
              <p:spPr bwMode="auto">
                <a:xfrm>
                  <a:off x="755576" y="2276872"/>
                  <a:ext cx="216024" cy="1128613"/>
                </a:xfrm>
                <a:prstGeom prst="rect">
                  <a:avLst/>
                </a:prstGeom>
                <a:solidFill>
                  <a:srgbClr val="AA208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43" name="Rectangle 242"/>
                <p:cNvSpPr/>
                <p:nvPr/>
              </p:nvSpPr>
              <p:spPr bwMode="auto">
                <a:xfrm>
                  <a:off x="1115616" y="2276872"/>
                  <a:ext cx="216024" cy="1128613"/>
                </a:xfrm>
                <a:prstGeom prst="rect">
                  <a:avLst/>
                </a:prstGeom>
                <a:solidFill>
                  <a:srgbClr val="AA208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44" name="Oval 243"/>
                <p:cNvSpPr/>
                <p:nvPr/>
              </p:nvSpPr>
              <p:spPr bwMode="auto">
                <a:xfrm>
                  <a:off x="755576" y="3284984"/>
                  <a:ext cx="216024" cy="216024"/>
                </a:xfrm>
                <a:prstGeom prst="ellipse">
                  <a:avLst/>
                </a:prstGeom>
                <a:solidFill>
                  <a:srgbClr val="AA208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45" name="Oval 244"/>
                <p:cNvSpPr/>
                <p:nvPr/>
              </p:nvSpPr>
              <p:spPr bwMode="auto">
                <a:xfrm>
                  <a:off x="1115616" y="3284984"/>
                  <a:ext cx="216024" cy="216024"/>
                </a:xfrm>
                <a:prstGeom prst="ellipse">
                  <a:avLst/>
                </a:prstGeom>
                <a:solidFill>
                  <a:srgbClr val="AA208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46" name="Rectangle 245"/>
                <p:cNvSpPr/>
                <p:nvPr/>
              </p:nvSpPr>
              <p:spPr bwMode="auto">
                <a:xfrm rot="918994">
                  <a:off x="553928" y="1354739"/>
                  <a:ext cx="156366" cy="903385"/>
                </a:xfrm>
                <a:prstGeom prst="rect">
                  <a:avLst/>
                </a:prstGeom>
                <a:solidFill>
                  <a:srgbClr val="AA208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47" name="Rectangle 246"/>
                <p:cNvSpPr/>
                <p:nvPr/>
              </p:nvSpPr>
              <p:spPr bwMode="auto">
                <a:xfrm rot="20863102">
                  <a:off x="1366355" y="1356422"/>
                  <a:ext cx="156366" cy="903385"/>
                </a:xfrm>
                <a:prstGeom prst="rect">
                  <a:avLst/>
                </a:prstGeom>
                <a:solidFill>
                  <a:srgbClr val="AA208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48" name="Oval 247"/>
                <p:cNvSpPr/>
                <p:nvPr/>
              </p:nvSpPr>
              <p:spPr bwMode="auto">
                <a:xfrm>
                  <a:off x="1445493" y="2177322"/>
                  <a:ext cx="160774" cy="160774"/>
                </a:xfrm>
                <a:prstGeom prst="ellipse">
                  <a:avLst/>
                </a:prstGeom>
                <a:solidFill>
                  <a:srgbClr val="AA208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49" name="Oval 248"/>
                <p:cNvSpPr/>
                <p:nvPr/>
              </p:nvSpPr>
              <p:spPr bwMode="auto">
                <a:xfrm>
                  <a:off x="454765" y="2163159"/>
                  <a:ext cx="160774" cy="160774"/>
                </a:xfrm>
                <a:prstGeom prst="ellipse">
                  <a:avLst/>
                </a:prstGeom>
                <a:solidFill>
                  <a:srgbClr val="AA208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239" name="Rounded Rectangle 238"/>
              <p:cNvSpPr/>
              <p:nvPr/>
            </p:nvSpPr>
            <p:spPr bwMode="auto">
              <a:xfrm>
                <a:off x="647564" y="1340769"/>
                <a:ext cx="792089" cy="216023"/>
              </a:xfrm>
              <a:prstGeom prst="roundRect">
                <a:avLst/>
              </a:prstGeom>
              <a:solidFill>
                <a:srgbClr val="AA208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40" name="Stick Person 2"/>
            <p:cNvGrpSpPr/>
            <p:nvPr>
              <p:custDataLst>
                <p:tags r:id="rId24"/>
              </p:custDataLst>
            </p:nvPr>
          </p:nvGrpSpPr>
          <p:grpSpPr>
            <a:xfrm>
              <a:off x="5905995" y="4894980"/>
              <a:ext cx="471801" cy="948129"/>
              <a:chOff x="450418" y="629424"/>
              <a:chExt cx="1151502" cy="2878799"/>
            </a:xfrm>
            <a:solidFill>
              <a:schemeClr val="accent2">
                <a:lumMod val="60000"/>
                <a:lumOff val="40000"/>
              </a:schemeClr>
            </a:solidFill>
            <a:effectLst/>
          </p:grpSpPr>
          <p:grpSp>
            <p:nvGrpSpPr>
              <p:cNvPr id="226" name="Group 329"/>
              <p:cNvGrpSpPr/>
              <p:nvPr/>
            </p:nvGrpSpPr>
            <p:grpSpPr>
              <a:xfrm>
                <a:off x="450418" y="629424"/>
                <a:ext cx="1151502" cy="2878799"/>
                <a:chOff x="454765" y="622204"/>
                <a:chExt cx="1151502" cy="2878804"/>
              </a:xfrm>
              <a:grpFill/>
            </p:grpSpPr>
            <p:sp>
              <p:nvSpPr>
                <p:cNvPr id="228" name="Oval 227"/>
                <p:cNvSpPr/>
                <p:nvPr/>
              </p:nvSpPr>
              <p:spPr bwMode="auto">
                <a:xfrm>
                  <a:off x="755576" y="622204"/>
                  <a:ext cx="576064" cy="646557"/>
                </a:xfrm>
                <a:prstGeom prst="ellipse">
                  <a:avLst/>
                </a:prstGeom>
                <a:solidFill>
                  <a:srgbClr val="AA208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29" name="Rounded Rectangle 228"/>
                <p:cNvSpPr/>
                <p:nvPr/>
              </p:nvSpPr>
              <p:spPr bwMode="auto">
                <a:xfrm>
                  <a:off x="755576" y="1340768"/>
                  <a:ext cx="576064" cy="1080120"/>
                </a:xfrm>
                <a:prstGeom prst="roundRect">
                  <a:avLst/>
                </a:prstGeom>
                <a:solidFill>
                  <a:srgbClr val="AA208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30" name="Rectangle 229"/>
                <p:cNvSpPr/>
                <p:nvPr/>
              </p:nvSpPr>
              <p:spPr bwMode="auto">
                <a:xfrm>
                  <a:off x="755576" y="2276872"/>
                  <a:ext cx="216024" cy="1128613"/>
                </a:xfrm>
                <a:prstGeom prst="rect">
                  <a:avLst/>
                </a:prstGeom>
                <a:solidFill>
                  <a:srgbClr val="AA208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31" name="Rectangle 230"/>
                <p:cNvSpPr/>
                <p:nvPr/>
              </p:nvSpPr>
              <p:spPr bwMode="auto">
                <a:xfrm>
                  <a:off x="1115616" y="2276872"/>
                  <a:ext cx="216024" cy="1128613"/>
                </a:xfrm>
                <a:prstGeom prst="rect">
                  <a:avLst/>
                </a:prstGeom>
                <a:solidFill>
                  <a:srgbClr val="AA208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32" name="Oval 231"/>
                <p:cNvSpPr/>
                <p:nvPr/>
              </p:nvSpPr>
              <p:spPr bwMode="auto">
                <a:xfrm>
                  <a:off x="755576" y="3284984"/>
                  <a:ext cx="216024" cy="216024"/>
                </a:xfrm>
                <a:prstGeom prst="ellipse">
                  <a:avLst/>
                </a:prstGeom>
                <a:solidFill>
                  <a:srgbClr val="AA208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33" name="Oval 232"/>
                <p:cNvSpPr/>
                <p:nvPr/>
              </p:nvSpPr>
              <p:spPr bwMode="auto">
                <a:xfrm>
                  <a:off x="1115616" y="3284984"/>
                  <a:ext cx="216024" cy="216024"/>
                </a:xfrm>
                <a:prstGeom prst="ellipse">
                  <a:avLst/>
                </a:prstGeom>
                <a:solidFill>
                  <a:srgbClr val="AA208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34" name="Rectangle 233"/>
                <p:cNvSpPr/>
                <p:nvPr/>
              </p:nvSpPr>
              <p:spPr bwMode="auto">
                <a:xfrm rot="918994">
                  <a:off x="553928" y="1354739"/>
                  <a:ext cx="156366" cy="903385"/>
                </a:xfrm>
                <a:prstGeom prst="rect">
                  <a:avLst/>
                </a:prstGeom>
                <a:solidFill>
                  <a:srgbClr val="AA208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35" name="Rectangle 234"/>
                <p:cNvSpPr/>
                <p:nvPr/>
              </p:nvSpPr>
              <p:spPr bwMode="auto">
                <a:xfrm rot="20863102">
                  <a:off x="1366355" y="1356422"/>
                  <a:ext cx="156366" cy="903385"/>
                </a:xfrm>
                <a:prstGeom prst="rect">
                  <a:avLst/>
                </a:prstGeom>
                <a:solidFill>
                  <a:srgbClr val="AA208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36" name="Oval 235"/>
                <p:cNvSpPr/>
                <p:nvPr/>
              </p:nvSpPr>
              <p:spPr bwMode="auto">
                <a:xfrm>
                  <a:off x="1445493" y="2177322"/>
                  <a:ext cx="160774" cy="160774"/>
                </a:xfrm>
                <a:prstGeom prst="ellipse">
                  <a:avLst/>
                </a:prstGeom>
                <a:solidFill>
                  <a:srgbClr val="AA208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37" name="Oval 236"/>
                <p:cNvSpPr/>
                <p:nvPr/>
              </p:nvSpPr>
              <p:spPr bwMode="auto">
                <a:xfrm>
                  <a:off x="454765" y="2163159"/>
                  <a:ext cx="160774" cy="160774"/>
                </a:xfrm>
                <a:prstGeom prst="ellipse">
                  <a:avLst/>
                </a:prstGeom>
                <a:solidFill>
                  <a:srgbClr val="AA208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227" name="Rounded Rectangle 226"/>
              <p:cNvSpPr/>
              <p:nvPr/>
            </p:nvSpPr>
            <p:spPr bwMode="auto">
              <a:xfrm>
                <a:off x="647564" y="1340769"/>
                <a:ext cx="792089" cy="216023"/>
              </a:xfrm>
              <a:prstGeom prst="roundRect">
                <a:avLst/>
              </a:prstGeom>
              <a:solidFill>
                <a:srgbClr val="AA208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41" name="Stick Person 2"/>
            <p:cNvGrpSpPr/>
            <p:nvPr>
              <p:custDataLst>
                <p:tags r:id="rId25"/>
              </p:custDataLst>
            </p:nvPr>
          </p:nvGrpSpPr>
          <p:grpSpPr>
            <a:xfrm>
              <a:off x="1164641" y="4809018"/>
              <a:ext cx="238679" cy="479647"/>
              <a:chOff x="450418" y="629424"/>
              <a:chExt cx="1151502" cy="2878809"/>
            </a:xfrm>
            <a:solidFill>
              <a:schemeClr val="tx2"/>
            </a:solidFill>
            <a:effectLst/>
          </p:grpSpPr>
          <p:grpSp>
            <p:nvGrpSpPr>
              <p:cNvPr id="214" name="Group 435"/>
              <p:cNvGrpSpPr/>
              <p:nvPr/>
            </p:nvGrpSpPr>
            <p:grpSpPr>
              <a:xfrm>
                <a:off x="450418" y="629424"/>
                <a:ext cx="1151502" cy="2878809"/>
                <a:chOff x="454765" y="622204"/>
                <a:chExt cx="1151502" cy="2878804"/>
              </a:xfrm>
              <a:grpFill/>
            </p:grpSpPr>
            <p:sp>
              <p:nvSpPr>
                <p:cNvPr id="216" name="Oval 215"/>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17" name="Rounded Rectangle 216"/>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18" name="Rectangle 217"/>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19" name="Rectangle 218"/>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20" name="Oval 219"/>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21" name="Oval 220"/>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22" name="Rectangle 221"/>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23" name="Rectangle 222"/>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24" name="Oval 223"/>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25" name="Oval 224"/>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215" name="Rounded Rectangle 214"/>
              <p:cNvSpPr/>
              <p:nvPr/>
            </p:nvSpPr>
            <p:spPr bwMode="auto">
              <a:xfrm>
                <a:off x="647566" y="1340765"/>
                <a:ext cx="792088" cy="216027"/>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42" name="Stick Person 2"/>
            <p:cNvGrpSpPr/>
            <p:nvPr>
              <p:custDataLst>
                <p:tags r:id="rId26"/>
              </p:custDataLst>
            </p:nvPr>
          </p:nvGrpSpPr>
          <p:grpSpPr>
            <a:xfrm>
              <a:off x="1642399" y="4812938"/>
              <a:ext cx="238679" cy="479647"/>
              <a:chOff x="450418" y="629424"/>
              <a:chExt cx="1151502" cy="2878809"/>
            </a:xfrm>
            <a:solidFill>
              <a:schemeClr val="tx2"/>
            </a:solidFill>
            <a:effectLst/>
          </p:grpSpPr>
          <p:grpSp>
            <p:nvGrpSpPr>
              <p:cNvPr id="202" name="Group 423"/>
              <p:cNvGrpSpPr/>
              <p:nvPr/>
            </p:nvGrpSpPr>
            <p:grpSpPr>
              <a:xfrm>
                <a:off x="450418" y="629424"/>
                <a:ext cx="1151502" cy="2878809"/>
                <a:chOff x="454765" y="622204"/>
                <a:chExt cx="1151502" cy="2878804"/>
              </a:xfrm>
              <a:grpFill/>
            </p:grpSpPr>
            <p:sp>
              <p:nvSpPr>
                <p:cNvPr id="204" name="Oval 203"/>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05" name="Rounded Rectangle 204"/>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06" name="Rectangle 205"/>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07" name="Rectangle 206"/>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08" name="Oval 207"/>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09" name="Oval 208"/>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10" name="Rectangle 209"/>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11" name="Rectangle 210"/>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12" name="Oval 211"/>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13" name="Oval 212"/>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203" name="Rounded Rectangle 202"/>
              <p:cNvSpPr/>
              <p:nvPr/>
            </p:nvSpPr>
            <p:spPr bwMode="auto">
              <a:xfrm>
                <a:off x="647566" y="1340765"/>
                <a:ext cx="792088" cy="216027"/>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43" name="Stick Person 2"/>
            <p:cNvGrpSpPr/>
            <p:nvPr>
              <p:custDataLst>
                <p:tags r:id="rId27"/>
              </p:custDataLst>
            </p:nvPr>
          </p:nvGrpSpPr>
          <p:grpSpPr>
            <a:xfrm>
              <a:off x="1403320" y="4812938"/>
              <a:ext cx="238679" cy="479647"/>
              <a:chOff x="450418" y="629424"/>
              <a:chExt cx="1151502" cy="2878809"/>
            </a:xfrm>
            <a:solidFill>
              <a:schemeClr val="tx2"/>
            </a:solidFill>
            <a:effectLst/>
          </p:grpSpPr>
          <p:grpSp>
            <p:nvGrpSpPr>
              <p:cNvPr id="190" name="Group 411"/>
              <p:cNvGrpSpPr/>
              <p:nvPr/>
            </p:nvGrpSpPr>
            <p:grpSpPr>
              <a:xfrm>
                <a:off x="450418" y="629424"/>
                <a:ext cx="1151502" cy="2878809"/>
                <a:chOff x="454765" y="622204"/>
                <a:chExt cx="1151502" cy="2878804"/>
              </a:xfrm>
              <a:grpFill/>
            </p:grpSpPr>
            <p:sp>
              <p:nvSpPr>
                <p:cNvPr id="192" name="Oval 191"/>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93" name="Rounded Rectangle 192"/>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94" name="Rectangle 193"/>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95" name="Rectangle 194"/>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96" name="Oval 195"/>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97" name="Oval 196"/>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98" name="Rectangle 197"/>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99" name="Rectangle 198"/>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00" name="Oval 199"/>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01" name="Oval 200"/>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191" name="Rounded Rectangle 190"/>
              <p:cNvSpPr/>
              <p:nvPr/>
            </p:nvSpPr>
            <p:spPr bwMode="auto">
              <a:xfrm>
                <a:off x="647566" y="1340765"/>
                <a:ext cx="792088" cy="216027"/>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44" name="Stick Person 2"/>
            <p:cNvGrpSpPr/>
            <p:nvPr>
              <p:custDataLst>
                <p:tags r:id="rId28"/>
              </p:custDataLst>
            </p:nvPr>
          </p:nvGrpSpPr>
          <p:grpSpPr>
            <a:xfrm>
              <a:off x="2122601" y="4818584"/>
              <a:ext cx="238679" cy="479647"/>
              <a:chOff x="450418" y="629424"/>
              <a:chExt cx="1151502" cy="2878809"/>
            </a:xfrm>
            <a:solidFill>
              <a:schemeClr val="tx2"/>
            </a:solidFill>
            <a:effectLst/>
          </p:grpSpPr>
          <p:grpSp>
            <p:nvGrpSpPr>
              <p:cNvPr id="178" name="Group 399"/>
              <p:cNvGrpSpPr/>
              <p:nvPr/>
            </p:nvGrpSpPr>
            <p:grpSpPr>
              <a:xfrm>
                <a:off x="450418" y="629424"/>
                <a:ext cx="1151502" cy="2878809"/>
                <a:chOff x="454765" y="622204"/>
                <a:chExt cx="1151502" cy="2878804"/>
              </a:xfrm>
              <a:grpFill/>
            </p:grpSpPr>
            <p:sp>
              <p:nvSpPr>
                <p:cNvPr id="180" name="Oval 179"/>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81" name="Rounded Rectangle 180"/>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82" name="Rectangle 181"/>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83" name="Rectangle 182"/>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84" name="Oval 183"/>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85" name="Oval 184"/>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86" name="Rectangle 185"/>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87" name="Rectangle 186"/>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88" name="Oval 187"/>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89" name="Oval 188"/>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179" name="Rounded Rectangle 178"/>
              <p:cNvSpPr/>
              <p:nvPr/>
            </p:nvSpPr>
            <p:spPr bwMode="auto">
              <a:xfrm>
                <a:off x="647566" y="1340765"/>
                <a:ext cx="792088" cy="216027"/>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45" name="Stick Person 2"/>
            <p:cNvGrpSpPr/>
            <p:nvPr>
              <p:custDataLst>
                <p:tags r:id="rId29"/>
              </p:custDataLst>
            </p:nvPr>
          </p:nvGrpSpPr>
          <p:grpSpPr>
            <a:xfrm>
              <a:off x="1886417" y="4818584"/>
              <a:ext cx="238679" cy="479647"/>
              <a:chOff x="450418" y="629424"/>
              <a:chExt cx="1151502" cy="2878809"/>
            </a:xfrm>
            <a:solidFill>
              <a:schemeClr val="tx2"/>
            </a:solidFill>
            <a:effectLst/>
          </p:grpSpPr>
          <p:grpSp>
            <p:nvGrpSpPr>
              <p:cNvPr id="166" name="Group 387"/>
              <p:cNvGrpSpPr/>
              <p:nvPr/>
            </p:nvGrpSpPr>
            <p:grpSpPr>
              <a:xfrm>
                <a:off x="450418" y="629424"/>
                <a:ext cx="1151502" cy="2878809"/>
                <a:chOff x="454765" y="622204"/>
                <a:chExt cx="1151502" cy="2878804"/>
              </a:xfrm>
              <a:grpFill/>
            </p:grpSpPr>
            <p:sp>
              <p:nvSpPr>
                <p:cNvPr id="168" name="Oval 167"/>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69" name="Rounded Rectangle 168"/>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70" name="Rectangle 169"/>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71" name="Rectangle 170"/>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72" name="Oval 171"/>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73" name="Oval 172"/>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74" name="Rectangle 173"/>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75" name="Rectangle 174"/>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76" name="Oval 175"/>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77" name="Oval 176"/>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167" name="Rounded Rectangle 166"/>
              <p:cNvSpPr/>
              <p:nvPr/>
            </p:nvSpPr>
            <p:spPr bwMode="auto">
              <a:xfrm>
                <a:off x="647566" y="1340765"/>
                <a:ext cx="792088" cy="216027"/>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46" name="Stick Person 2"/>
            <p:cNvGrpSpPr/>
            <p:nvPr>
              <p:custDataLst>
                <p:tags r:id="rId30"/>
              </p:custDataLst>
            </p:nvPr>
          </p:nvGrpSpPr>
          <p:grpSpPr>
            <a:xfrm>
              <a:off x="2361279" y="4823426"/>
              <a:ext cx="238679" cy="479647"/>
              <a:chOff x="450418" y="629424"/>
              <a:chExt cx="1151502" cy="2878809"/>
            </a:xfrm>
            <a:solidFill>
              <a:schemeClr val="tx2"/>
            </a:solidFill>
            <a:effectLst/>
          </p:grpSpPr>
          <p:grpSp>
            <p:nvGrpSpPr>
              <p:cNvPr id="154" name="Group 375"/>
              <p:cNvGrpSpPr/>
              <p:nvPr/>
            </p:nvGrpSpPr>
            <p:grpSpPr>
              <a:xfrm>
                <a:off x="450418" y="629424"/>
                <a:ext cx="1151502" cy="2878809"/>
                <a:chOff x="454765" y="622204"/>
                <a:chExt cx="1151502" cy="2878804"/>
              </a:xfrm>
              <a:grpFill/>
            </p:grpSpPr>
            <p:sp>
              <p:nvSpPr>
                <p:cNvPr id="156" name="Oval 155"/>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57" name="Rounded Rectangle 156"/>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58" name="Rectangle 157"/>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59" name="Rectangle 158"/>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60" name="Oval 159"/>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61" name="Oval 160"/>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62" name="Rectangle 161"/>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63" name="Rectangle 162"/>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64" name="Oval 163"/>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65" name="Oval 164"/>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155" name="Rounded Rectangle 154"/>
              <p:cNvSpPr/>
              <p:nvPr/>
            </p:nvSpPr>
            <p:spPr bwMode="auto">
              <a:xfrm>
                <a:off x="647566" y="1340765"/>
                <a:ext cx="792088" cy="216027"/>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47" name="Stick Person 2"/>
            <p:cNvGrpSpPr/>
            <p:nvPr>
              <p:custDataLst>
                <p:tags r:id="rId31"/>
              </p:custDataLst>
            </p:nvPr>
          </p:nvGrpSpPr>
          <p:grpSpPr>
            <a:xfrm>
              <a:off x="2606240" y="4829858"/>
              <a:ext cx="238679" cy="479647"/>
              <a:chOff x="450418" y="629424"/>
              <a:chExt cx="1151502" cy="2878809"/>
            </a:xfrm>
            <a:solidFill>
              <a:schemeClr val="tx2"/>
            </a:solidFill>
            <a:effectLst/>
          </p:grpSpPr>
          <p:grpSp>
            <p:nvGrpSpPr>
              <p:cNvPr id="142" name="Group 363"/>
              <p:cNvGrpSpPr/>
              <p:nvPr/>
            </p:nvGrpSpPr>
            <p:grpSpPr>
              <a:xfrm>
                <a:off x="450418" y="629424"/>
                <a:ext cx="1151502" cy="2878809"/>
                <a:chOff x="454765" y="622204"/>
                <a:chExt cx="1151502" cy="2878804"/>
              </a:xfrm>
              <a:grpFill/>
            </p:grpSpPr>
            <p:sp>
              <p:nvSpPr>
                <p:cNvPr id="144" name="Oval 143"/>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45" name="Rounded Rectangle 144"/>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46" name="Rectangle 145"/>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47" name="Rectangle 146"/>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48" name="Oval 147"/>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49" name="Oval 148"/>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50" name="Rectangle 149"/>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51" name="Rectangle 150"/>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52" name="Oval 151"/>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53" name="Oval 152"/>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143" name="Rounded Rectangle 142"/>
              <p:cNvSpPr/>
              <p:nvPr/>
            </p:nvSpPr>
            <p:spPr bwMode="auto">
              <a:xfrm>
                <a:off x="647566" y="1340765"/>
                <a:ext cx="792088" cy="216027"/>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48" name="Stick Person 2"/>
            <p:cNvGrpSpPr/>
            <p:nvPr>
              <p:custDataLst>
                <p:tags r:id="rId32"/>
              </p:custDataLst>
            </p:nvPr>
          </p:nvGrpSpPr>
          <p:grpSpPr>
            <a:xfrm>
              <a:off x="1164641" y="5323073"/>
              <a:ext cx="238679" cy="479647"/>
              <a:chOff x="450418" y="629424"/>
              <a:chExt cx="1151502" cy="2878809"/>
            </a:xfrm>
            <a:solidFill>
              <a:schemeClr val="tx2"/>
            </a:solidFill>
            <a:effectLst/>
          </p:grpSpPr>
          <p:grpSp>
            <p:nvGrpSpPr>
              <p:cNvPr id="130" name="Group 619"/>
              <p:cNvGrpSpPr/>
              <p:nvPr/>
            </p:nvGrpSpPr>
            <p:grpSpPr>
              <a:xfrm>
                <a:off x="450418" y="629424"/>
                <a:ext cx="1151502" cy="2878809"/>
                <a:chOff x="454765" y="622204"/>
                <a:chExt cx="1151502" cy="2878804"/>
              </a:xfrm>
              <a:grpFill/>
            </p:grpSpPr>
            <p:sp>
              <p:nvSpPr>
                <p:cNvPr id="132" name="Oval 131"/>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33" name="Rounded Rectangle 132"/>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34" name="Rectangle 133"/>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35" name="Rectangle 134"/>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36" name="Oval 135"/>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37" name="Oval 136"/>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38" name="Rectangle 137"/>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39" name="Rectangle 138"/>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40" name="Oval 139"/>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41" name="Oval 140"/>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131" name="Rounded Rectangle 130"/>
              <p:cNvSpPr/>
              <p:nvPr/>
            </p:nvSpPr>
            <p:spPr bwMode="auto">
              <a:xfrm>
                <a:off x="647566" y="1340765"/>
                <a:ext cx="792088" cy="216027"/>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49" name="Stick Person 2"/>
            <p:cNvGrpSpPr/>
            <p:nvPr>
              <p:custDataLst>
                <p:tags r:id="rId33"/>
              </p:custDataLst>
            </p:nvPr>
          </p:nvGrpSpPr>
          <p:grpSpPr>
            <a:xfrm>
              <a:off x="1642399" y="5326993"/>
              <a:ext cx="238679" cy="479647"/>
              <a:chOff x="450418" y="629424"/>
              <a:chExt cx="1151502" cy="2878809"/>
            </a:xfrm>
            <a:solidFill>
              <a:schemeClr val="tx2"/>
            </a:solidFill>
            <a:effectLst/>
          </p:grpSpPr>
          <p:grpSp>
            <p:nvGrpSpPr>
              <p:cNvPr id="118" name="Group 607"/>
              <p:cNvGrpSpPr/>
              <p:nvPr/>
            </p:nvGrpSpPr>
            <p:grpSpPr>
              <a:xfrm>
                <a:off x="450418" y="629424"/>
                <a:ext cx="1151502" cy="2878809"/>
                <a:chOff x="454765" y="622204"/>
                <a:chExt cx="1151502" cy="2878804"/>
              </a:xfrm>
              <a:grpFill/>
            </p:grpSpPr>
            <p:sp>
              <p:nvSpPr>
                <p:cNvPr id="120" name="Oval 119"/>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21" name="Rounded Rectangle 120"/>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22" name="Rectangle 121"/>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23" name="Rectangle 122"/>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24" name="Oval 123"/>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25" name="Oval 124"/>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26" name="Rectangle 125"/>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27" name="Rectangle 126"/>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28" name="Oval 127"/>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29" name="Oval 128"/>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119" name="Rounded Rectangle 118"/>
              <p:cNvSpPr/>
              <p:nvPr/>
            </p:nvSpPr>
            <p:spPr bwMode="auto">
              <a:xfrm>
                <a:off x="647566" y="1340765"/>
                <a:ext cx="792088" cy="216027"/>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50" name="Stick Person 2"/>
            <p:cNvGrpSpPr/>
            <p:nvPr>
              <p:custDataLst>
                <p:tags r:id="rId34"/>
              </p:custDataLst>
            </p:nvPr>
          </p:nvGrpSpPr>
          <p:grpSpPr>
            <a:xfrm>
              <a:off x="1403320" y="5326993"/>
              <a:ext cx="238679" cy="479647"/>
              <a:chOff x="450418" y="629424"/>
              <a:chExt cx="1151502" cy="2878809"/>
            </a:xfrm>
            <a:solidFill>
              <a:schemeClr val="tx2"/>
            </a:solidFill>
            <a:effectLst/>
          </p:grpSpPr>
          <p:grpSp>
            <p:nvGrpSpPr>
              <p:cNvPr id="106" name="Group 595"/>
              <p:cNvGrpSpPr/>
              <p:nvPr/>
            </p:nvGrpSpPr>
            <p:grpSpPr>
              <a:xfrm>
                <a:off x="450418" y="629424"/>
                <a:ext cx="1151502" cy="2878809"/>
                <a:chOff x="454765" y="622204"/>
                <a:chExt cx="1151502" cy="2878804"/>
              </a:xfrm>
              <a:grpFill/>
            </p:grpSpPr>
            <p:sp>
              <p:nvSpPr>
                <p:cNvPr id="108" name="Oval 107"/>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09" name="Rounded Rectangle 108"/>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10" name="Rectangle 109"/>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11" name="Rectangle 110"/>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12" name="Oval 111"/>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13" name="Oval 112"/>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14" name="Rectangle 113"/>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15" name="Rectangle 114"/>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16" name="Oval 115"/>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17" name="Oval 116"/>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107" name="Rounded Rectangle 106"/>
              <p:cNvSpPr/>
              <p:nvPr/>
            </p:nvSpPr>
            <p:spPr bwMode="auto">
              <a:xfrm>
                <a:off x="647566" y="1340765"/>
                <a:ext cx="792088" cy="216027"/>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51" name="Stick Person 2"/>
            <p:cNvGrpSpPr/>
            <p:nvPr>
              <p:custDataLst>
                <p:tags r:id="rId35"/>
              </p:custDataLst>
            </p:nvPr>
          </p:nvGrpSpPr>
          <p:grpSpPr>
            <a:xfrm>
              <a:off x="2122601" y="5332639"/>
              <a:ext cx="238679" cy="479647"/>
              <a:chOff x="450418" y="629424"/>
              <a:chExt cx="1151502" cy="2878809"/>
            </a:xfrm>
            <a:solidFill>
              <a:schemeClr val="tx2"/>
            </a:solidFill>
            <a:effectLst/>
          </p:grpSpPr>
          <p:grpSp>
            <p:nvGrpSpPr>
              <p:cNvPr id="94" name="Group 583"/>
              <p:cNvGrpSpPr/>
              <p:nvPr/>
            </p:nvGrpSpPr>
            <p:grpSpPr>
              <a:xfrm>
                <a:off x="450418" y="629424"/>
                <a:ext cx="1151502" cy="2878809"/>
                <a:chOff x="454765" y="622204"/>
                <a:chExt cx="1151502" cy="2878804"/>
              </a:xfrm>
              <a:grpFill/>
            </p:grpSpPr>
            <p:sp>
              <p:nvSpPr>
                <p:cNvPr id="96" name="Oval 95"/>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97" name="Rounded Rectangle 96"/>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98" name="Rectangle 97"/>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99" name="Rectangle 98"/>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00" name="Oval 99"/>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01" name="Oval 100"/>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02" name="Rectangle 101"/>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03" name="Rectangle 102"/>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04" name="Oval 103"/>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05" name="Oval 104"/>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95" name="Rounded Rectangle 94"/>
              <p:cNvSpPr/>
              <p:nvPr/>
            </p:nvSpPr>
            <p:spPr bwMode="auto">
              <a:xfrm>
                <a:off x="647566" y="1340765"/>
                <a:ext cx="792088" cy="216027"/>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52" name="Stick Person 2"/>
            <p:cNvGrpSpPr/>
            <p:nvPr>
              <p:custDataLst>
                <p:tags r:id="rId36"/>
              </p:custDataLst>
            </p:nvPr>
          </p:nvGrpSpPr>
          <p:grpSpPr>
            <a:xfrm>
              <a:off x="1886417" y="5332639"/>
              <a:ext cx="238679" cy="479647"/>
              <a:chOff x="450418" y="629424"/>
              <a:chExt cx="1151502" cy="2878809"/>
            </a:xfrm>
            <a:solidFill>
              <a:schemeClr val="tx2"/>
            </a:solidFill>
            <a:effectLst/>
          </p:grpSpPr>
          <p:grpSp>
            <p:nvGrpSpPr>
              <p:cNvPr id="82" name="Group 571"/>
              <p:cNvGrpSpPr/>
              <p:nvPr/>
            </p:nvGrpSpPr>
            <p:grpSpPr>
              <a:xfrm>
                <a:off x="450418" y="629424"/>
                <a:ext cx="1151502" cy="2878809"/>
                <a:chOff x="454765" y="622204"/>
                <a:chExt cx="1151502" cy="2878804"/>
              </a:xfrm>
              <a:grpFill/>
            </p:grpSpPr>
            <p:sp>
              <p:nvSpPr>
                <p:cNvPr id="84" name="Oval 83"/>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85" name="Rounded Rectangle 84"/>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86" name="Rectangle 85"/>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87" name="Rectangle 86"/>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88" name="Oval 87"/>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89" name="Oval 88"/>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90" name="Rectangle 89"/>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91" name="Rectangle 90"/>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92" name="Oval 91"/>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93" name="Oval 92"/>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83" name="Rounded Rectangle 82"/>
              <p:cNvSpPr/>
              <p:nvPr/>
            </p:nvSpPr>
            <p:spPr bwMode="auto">
              <a:xfrm>
                <a:off x="647566" y="1340765"/>
                <a:ext cx="792088" cy="216027"/>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53" name="Stick Person 2"/>
            <p:cNvGrpSpPr/>
            <p:nvPr>
              <p:custDataLst>
                <p:tags r:id="rId37"/>
              </p:custDataLst>
            </p:nvPr>
          </p:nvGrpSpPr>
          <p:grpSpPr>
            <a:xfrm>
              <a:off x="2361279" y="5337481"/>
              <a:ext cx="238679" cy="479647"/>
              <a:chOff x="450418" y="629424"/>
              <a:chExt cx="1151502" cy="2878809"/>
            </a:xfrm>
            <a:solidFill>
              <a:schemeClr val="tx2"/>
            </a:solidFill>
            <a:effectLst/>
          </p:grpSpPr>
          <p:grpSp>
            <p:nvGrpSpPr>
              <p:cNvPr id="70" name="Group 559"/>
              <p:cNvGrpSpPr/>
              <p:nvPr/>
            </p:nvGrpSpPr>
            <p:grpSpPr>
              <a:xfrm>
                <a:off x="450418" y="629424"/>
                <a:ext cx="1151502" cy="2878809"/>
                <a:chOff x="454765" y="622204"/>
                <a:chExt cx="1151502" cy="2878804"/>
              </a:xfrm>
              <a:grpFill/>
            </p:grpSpPr>
            <p:sp>
              <p:nvSpPr>
                <p:cNvPr id="72" name="Oval 71"/>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73" name="Rounded Rectangle 72"/>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74" name="Rectangle 73"/>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75" name="Rectangle 74"/>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76" name="Oval 75"/>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77" name="Oval 76"/>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78" name="Rectangle 77"/>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79" name="Rectangle 78"/>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80" name="Oval 79"/>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81" name="Oval 80"/>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71" name="Rounded Rectangle 70"/>
              <p:cNvSpPr/>
              <p:nvPr/>
            </p:nvSpPr>
            <p:spPr bwMode="auto">
              <a:xfrm>
                <a:off x="647566" y="1340765"/>
                <a:ext cx="792088" cy="216027"/>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54" name="Stick Person 2"/>
            <p:cNvGrpSpPr/>
            <p:nvPr>
              <p:custDataLst>
                <p:tags r:id="rId38"/>
              </p:custDataLst>
            </p:nvPr>
          </p:nvGrpSpPr>
          <p:grpSpPr>
            <a:xfrm>
              <a:off x="2606240" y="5343913"/>
              <a:ext cx="238679" cy="479647"/>
              <a:chOff x="450418" y="629424"/>
              <a:chExt cx="1151502" cy="2878809"/>
            </a:xfrm>
            <a:solidFill>
              <a:schemeClr val="tx2"/>
            </a:solidFill>
            <a:effectLst/>
          </p:grpSpPr>
          <p:grpSp>
            <p:nvGrpSpPr>
              <p:cNvPr id="58" name="Group 547"/>
              <p:cNvGrpSpPr/>
              <p:nvPr/>
            </p:nvGrpSpPr>
            <p:grpSpPr>
              <a:xfrm>
                <a:off x="450418" y="629424"/>
                <a:ext cx="1151502" cy="2878809"/>
                <a:chOff x="454765" y="622204"/>
                <a:chExt cx="1151502" cy="2878804"/>
              </a:xfrm>
              <a:grpFill/>
            </p:grpSpPr>
            <p:sp>
              <p:nvSpPr>
                <p:cNvPr id="60" name="Oval 59"/>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1" name="Rounded Rectangle 60"/>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2" name="Rectangle 61"/>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3" name="Rectangle 62"/>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4" name="Oval 63"/>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5" name="Oval 64"/>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6" name="Rectangle 65"/>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7" name="Rectangle 66"/>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8" name="Oval 67"/>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9" name="Oval 68"/>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59" name="Rounded Rectangle 58"/>
              <p:cNvSpPr/>
              <p:nvPr/>
            </p:nvSpPr>
            <p:spPr bwMode="auto">
              <a:xfrm>
                <a:off x="647566" y="1340765"/>
                <a:ext cx="792088" cy="216027"/>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55" name="Group 631"/>
            <p:cNvGrpSpPr/>
            <p:nvPr/>
          </p:nvGrpSpPr>
          <p:grpSpPr>
            <a:xfrm>
              <a:off x="6857991" y="5293201"/>
              <a:ext cx="1512531" cy="346351"/>
              <a:chOff x="7089172" y="4163845"/>
              <a:chExt cx="961545" cy="229067"/>
            </a:xfrm>
          </p:grpSpPr>
          <p:sp>
            <p:nvSpPr>
              <p:cNvPr id="56" name="Rounded Rectangle 55"/>
              <p:cNvSpPr/>
              <p:nvPr/>
            </p:nvSpPr>
            <p:spPr>
              <a:xfrm>
                <a:off x="7089172" y="4172178"/>
                <a:ext cx="220735" cy="22073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7" name="TextBox 56"/>
              <p:cNvSpPr txBox="1"/>
              <p:nvPr/>
            </p:nvSpPr>
            <p:spPr>
              <a:xfrm>
                <a:off x="7304286" y="4163845"/>
                <a:ext cx="746431" cy="223911"/>
              </a:xfrm>
              <a:prstGeom prst="rect">
                <a:avLst/>
              </a:prstGeom>
              <a:noFill/>
            </p:spPr>
            <p:txBody>
              <a:bodyPr wrap="square" rtlCol="0">
                <a:spAutoFit/>
              </a:bodyPr>
              <a:lstStyle/>
              <a:p>
                <a:r>
                  <a:rPr lang="en-CA" sz="1600" dirty="0" smtClean="0"/>
                  <a:t>750-1000</a:t>
                </a:r>
                <a:endParaRPr lang="en-CA" sz="1600" dirty="0"/>
              </a:p>
            </p:txBody>
          </p:sp>
        </p:grpSp>
      </p:gr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304800"/>
            <a:ext cx="8534400" cy="8229600"/>
          </a:xfrm>
          <a:prstGeom prst="roundRect">
            <a:avLst/>
          </a:prstGeom>
          <a:solidFill>
            <a:schemeClr val="bg1"/>
          </a:solidFill>
          <a:ln w="107950">
            <a:solidFill>
              <a:schemeClr val="accent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ounded Rectangle 6"/>
          <p:cNvSpPr/>
          <p:nvPr/>
        </p:nvSpPr>
        <p:spPr>
          <a:xfrm>
            <a:off x="304800" y="304801"/>
            <a:ext cx="8534400" cy="2786931"/>
          </a:xfrm>
          <a:custGeom>
            <a:avLst/>
            <a:gdLst/>
            <a:ahLst/>
            <a:cxnLst/>
            <a:rect l="l" t="t" r="r" b="b"/>
            <a:pathLst>
              <a:path w="8534400" h="2786931">
                <a:moveTo>
                  <a:pt x="1371627" y="0"/>
                </a:moveTo>
                <a:lnTo>
                  <a:pt x="7162773" y="0"/>
                </a:lnTo>
                <a:cubicBezTo>
                  <a:pt x="7920302" y="0"/>
                  <a:pt x="8534400" y="614098"/>
                  <a:pt x="8534400" y="1371627"/>
                </a:cubicBezTo>
                <a:lnTo>
                  <a:pt x="8534400" y="2786931"/>
                </a:lnTo>
                <a:lnTo>
                  <a:pt x="0" y="2786931"/>
                </a:lnTo>
                <a:lnTo>
                  <a:pt x="0" y="1371627"/>
                </a:lnTo>
                <a:cubicBezTo>
                  <a:pt x="0" y="614098"/>
                  <a:pt x="614098" y="0"/>
                  <a:pt x="1371627" y="0"/>
                </a:cubicBezTo>
                <a:close/>
              </a:path>
            </a:pathLst>
          </a:custGeom>
          <a:solidFill>
            <a:schemeClr val="accent5">
              <a:lumMod val="75000"/>
            </a:schemeClr>
          </a:solidFill>
          <a:ln w="107950">
            <a:solidFill>
              <a:schemeClr val="accent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a:off x="762000" y="685800"/>
            <a:ext cx="7626626" cy="2185214"/>
          </a:xfrm>
          <a:prstGeom prst="rect">
            <a:avLst/>
          </a:prstGeom>
          <a:noFill/>
        </p:spPr>
        <p:txBody>
          <a:bodyPr wrap="square" rtlCol="0">
            <a:spAutoFit/>
          </a:bodyPr>
          <a:lstStyle/>
          <a:p>
            <a:pPr algn="ctr"/>
            <a:r>
              <a:rPr lang="en-US" sz="6800" b="1" dirty="0" smtClean="0">
                <a:solidFill>
                  <a:schemeClr val="bg1"/>
                </a:solidFill>
                <a:latin typeface="+mj-lt"/>
              </a:rPr>
              <a:t>What should it look like?</a:t>
            </a:r>
            <a:endParaRPr lang="en-US" sz="6800" b="1" dirty="0">
              <a:solidFill>
                <a:schemeClr val="bg1"/>
              </a:solidFill>
              <a:latin typeface="+mj-lt"/>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8823" y="3508748"/>
            <a:ext cx="2689509" cy="3090181"/>
          </a:xfrm>
          <a:prstGeom prst="rect">
            <a:avLst/>
          </a:prstGeom>
          <a:noFill/>
          <a:ln>
            <a:noFill/>
          </a:ln>
        </p:spPr>
      </p:pic>
      <p:pic>
        <p:nvPicPr>
          <p:cNvPr id="33" name="Picture 3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39258" y="3508748"/>
            <a:ext cx="2587595" cy="3066929"/>
          </a:xfrm>
          <a:prstGeom prst="rect">
            <a:avLst/>
          </a:prstGeom>
        </p:spPr>
      </p:pic>
      <p:sp>
        <p:nvSpPr>
          <p:cNvPr id="2" name="TextBox 1"/>
          <p:cNvSpPr txBox="1"/>
          <p:nvPr/>
        </p:nvSpPr>
        <p:spPr>
          <a:xfrm>
            <a:off x="3928332" y="4391251"/>
            <a:ext cx="1293961" cy="1107996"/>
          </a:xfrm>
          <a:prstGeom prst="rect">
            <a:avLst/>
          </a:prstGeom>
          <a:noFill/>
        </p:spPr>
        <p:txBody>
          <a:bodyPr wrap="square" rtlCol="0">
            <a:spAutoFit/>
          </a:bodyPr>
          <a:lstStyle/>
          <a:p>
            <a:pPr algn="ctr"/>
            <a:r>
              <a:rPr lang="en-CA" sz="6600" b="1" dirty="0" err="1" smtClean="0">
                <a:solidFill>
                  <a:schemeClr val="accent2"/>
                </a:solidFill>
              </a:rPr>
              <a:t>vs</a:t>
            </a:r>
            <a:endParaRPr lang="en-CA" sz="6600" b="1" dirty="0">
              <a:solidFill>
                <a:schemeClr val="accent2"/>
              </a:solidFill>
            </a:endParaRPr>
          </a:p>
        </p:txBody>
      </p:sp>
      <p:grpSp>
        <p:nvGrpSpPr>
          <p:cNvPr id="28" name="Group 27"/>
          <p:cNvGrpSpPr/>
          <p:nvPr/>
        </p:nvGrpSpPr>
        <p:grpSpPr>
          <a:xfrm>
            <a:off x="-7081632" y="-733960"/>
            <a:ext cx="6739451" cy="8007817"/>
            <a:chOff x="-2707740" y="-1945684"/>
            <a:chExt cx="5989091" cy="8007817"/>
          </a:xfrm>
        </p:grpSpPr>
        <p:sp>
          <p:nvSpPr>
            <p:cNvPr id="12" name="Rectangle 11"/>
            <p:cNvSpPr/>
            <p:nvPr/>
          </p:nvSpPr>
          <p:spPr>
            <a:xfrm>
              <a:off x="-2707740" y="-1945684"/>
              <a:ext cx="5989091" cy="8007817"/>
            </a:xfrm>
            <a:prstGeom prst="rect">
              <a:avLst/>
            </a:prstGeom>
            <a:solidFill>
              <a:srgbClr val="E9E6DD"/>
            </a:solidFill>
            <a:ln w="57150">
              <a:solidFill>
                <a:srgbClr val="E9E6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394336" y="797986"/>
              <a:ext cx="1693331" cy="1569660"/>
            </a:xfrm>
            <a:prstGeom prst="rect">
              <a:avLst/>
            </a:prstGeom>
            <a:noFill/>
          </p:spPr>
          <p:txBody>
            <a:bodyPr wrap="square" rtlCol="0">
              <a:spAutoFit/>
            </a:bodyPr>
            <a:lstStyle/>
            <a:p>
              <a:pPr algn="r"/>
              <a:r>
                <a:rPr lang="en-US" sz="1600" dirty="0" smtClean="0">
                  <a:solidFill>
                    <a:srgbClr val="74B4E8"/>
                  </a:solidFill>
                </a:rPr>
                <a:t>Text text text text text text text text text </a:t>
              </a:r>
              <a:r>
                <a:rPr lang="en-US" sz="1600" dirty="0">
                  <a:solidFill>
                    <a:srgbClr val="74B4E8"/>
                  </a:solidFill>
                </a:rPr>
                <a:t>text text text text text </a:t>
              </a:r>
              <a:r>
                <a:rPr lang="en-US" sz="1600" dirty="0" smtClean="0">
                  <a:solidFill>
                    <a:srgbClr val="74B4E8"/>
                  </a:solidFill>
                </a:rPr>
                <a:t>text text</a:t>
              </a:r>
            </a:p>
            <a:p>
              <a:pPr algn="r"/>
              <a:r>
                <a:rPr lang="en-US" sz="1600" dirty="0">
                  <a:solidFill>
                    <a:srgbClr val="74B4E8"/>
                  </a:solidFill>
                </a:rPr>
                <a:t>text text text text</a:t>
              </a:r>
            </a:p>
            <a:p>
              <a:pPr algn="r"/>
              <a:r>
                <a:rPr lang="en-US" sz="1600" dirty="0">
                  <a:solidFill>
                    <a:srgbClr val="74B4E8"/>
                  </a:solidFill>
                </a:rPr>
                <a:t>text text text </a:t>
              </a:r>
              <a:r>
                <a:rPr lang="en-US" sz="1600" dirty="0" smtClean="0">
                  <a:solidFill>
                    <a:srgbClr val="74B4E8"/>
                  </a:solidFill>
                </a:rPr>
                <a:t>text</a:t>
              </a:r>
              <a:endParaRPr lang="en-US" sz="1600" dirty="0">
                <a:solidFill>
                  <a:srgbClr val="74B4E8"/>
                </a:solidFill>
              </a:endParaRPr>
            </a:p>
          </p:txBody>
        </p:sp>
        <p:sp>
          <p:nvSpPr>
            <p:cNvPr id="18" name="Rectangle 17"/>
            <p:cNvSpPr/>
            <p:nvPr/>
          </p:nvSpPr>
          <p:spPr>
            <a:xfrm>
              <a:off x="-2707740" y="-1682755"/>
              <a:ext cx="5989091" cy="1300844"/>
            </a:xfrm>
            <a:prstGeom prst="rect">
              <a:avLst/>
            </a:prstGeom>
            <a:solidFill>
              <a:srgbClr val="FFFEF1"/>
            </a:solidFill>
            <a:ln w="57150">
              <a:solidFill>
                <a:srgbClr val="E9E6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436933" y="-1497149"/>
              <a:ext cx="3397632" cy="954107"/>
            </a:xfrm>
            <a:prstGeom prst="rect">
              <a:avLst/>
            </a:prstGeom>
            <a:noFill/>
          </p:spPr>
          <p:txBody>
            <a:bodyPr wrap="square" rtlCol="0">
              <a:spAutoFit/>
            </a:bodyPr>
            <a:lstStyle/>
            <a:p>
              <a:r>
                <a:rPr lang="en-US" sz="2800" b="1" dirty="0" smtClean="0">
                  <a:solidFill>
                    <a:srgbClr val="136494"/>
                  </a:solidFill>
                </a:rPr>
                <a:t>YET ANOTHER INFOGRAPHIC</a:t>
              </a:r>
              <a:endParaRPr lang="en-US" sz="2800" b="1" dirty="0">
                <a:solidFill>
                  <a:srgbClr val="136494"/>
                </a:solidFill>
              </a:endParaRPr>
            </a:p>
          </p:txBody>
        </p:sp>
        <p:sp>
          <p:nvSpPr>
            <p:cNvPr id="13" name="TextBox 12"/>
            <p:cNvSpPr txBox="1"/>
            <p:nvPr/>
          </p:nvSpPr>
          <p:spPr>
            <a:xfrm>
              <a:off x="258047" y="-1436707"/>
              <a:ext cx="2717692" cy="830997"/>
            </a:xfrm>
            <a:prstGeom prst="rect">
              <a:avLst/>
            </a:prstGeom>
            <a:noFill/>
          </p:spPr>
          <p:txBody>
            <a:bodyPr wrap="square" rtlCol="0">
              <a:spAutoFit/>
            </a:bodyPr>
            <a:lstStyle/>
            <a:p>
              <a:r>
                <a:rPr lang="en-US" sz="1600" dirty="0" smtClean="0">
                  <a:solidFill>
                    <a:srgbClr val="136494"/>
                  </a:solidFill>
                </a:rPr>
                <a:t>Text text text text text text text text text </a:t>
              </a:r>
              <a:r>
                <a:rPr lang="en-US" sz="1600" dirty="0">
                  <a:solidFill>
                    <a:srgbClr val="136494"/>
                  </a:solidFill>
                </a:rPr>
                <a:t>text text text text text </a:t>
              </a:r>
              <a:r>
                <a:rPr lang="en-US" sz="1600" dirty="0" smtClean="0">
                  <a:solidFill>
                    <a:srgbClr val="136494"/>
                  </a:solidFill>
                </a:rPr>
                <a:t>text </a:t>
              </a:r>
              <a:r>
                <a:rPr lang="en-US" sz="1600" dirty="0">
                  <a:solidFill>
                    <a:srgbClr val="136494"/>
                  </a:solidFill>
                </a:rPr>
                <a:t>text text text text text text </a:t>
              </a:r>
            </a:p>
          </p:txBody>
        </p:sp>
        <p:sp>
          <p:nvSpPr>
            <p:cNvPr id="20" name="Rectangle 19"/>
            <p:cNvSpPr/>
            <p:nvPr/>
          </p:nvSpPr>
          <p:spPr>
            <a:xfrm>
              <a:off x="-520108" y="-126026"/>
              <a:ext cx="3660620" cy="2717467"/>
            </a:xfrm>
            <a:prstGeom prst="rect">
              <a:avLst/>
            </a:prstGeom>
            <a:solidFill>
              <a:srgbClr val="FFFEF1"/>
            </a:solidFill>
            <a:ln w="57150">
              <a:solidFill>
                <a:srgbClr val="E9E6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hart 18"/>
            <p:cNvGraphicFramePr/>
            <p:nvPr>
              <p:extLst>
                <p:ext uri="{D42A27DB-BD31-4B8C-83A1-F6EECF244321}">
                  <p14:modId xmlns:p14="http://schemas.microsoft.com/office/powerpoint/2010/main" val="582858334"/>
                </p:ext>
              </p:extLst>
            </p:nvPr>
          </p:nvGraphicFramePr>
          <p:xfrm>
            <a:off x="-260881" y="-44476"/>
            <a:ext cx="3280953" cy="2372486"/>
          </p:xfrm>
          <a:graphic>
            <a:graphicData uri="http://schemas.openxmlformats.org/drawingml/2006/chart">
              <c:chart xmlns:c="http://schemas.openxmlformats.org/drawingml/2006/chart" xmlns:r="http://schemas.openxmlformats.org/officeDocument/2006/relationships" r:id="rId6"/>
            </a:graphicData>
          </a:graphic>
        </p:graphicFrame>
        <p:sp>
          <p:nvSpPr>
            <p:cNvPr id="21" name="Rectangle 20"/>
            <p:cNvSpPr/>
            <p:nvPr/>
          </p:nvSpPr>
          <p:spPr>
            <a:xfrm>
              <a:off x="-238317" y="116655"/>
              <a:ext cx="3214055" cy="431212"/>
            </a:xfrm>
            <a:prstGeom prst="rect">
              <a:avLst/>
            </a:prstGeom>
            <a:solidFill>
              <a:srgbClr val="FFFEF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24438" y="49339"/>
              <a:ext cx="3208066" cy="400110"/>
            </a:xfrm>
            <a:prstGeom prst="rect">
              <a:avLst/>
            </a:prstGeom>
            <a:noFill/>
          </p:spPr>
          <p:txBody>
            <a:bodyPr wrap="square" rtlCol="0">
              <a:spAutoFit/>
            </a:bodyPr>
            <a:lstStyle/>
            <a:p>
              <a:pPr algn="ctr"/>
              <a:r>
                <a:rPr lang="en-US" sz="2000" b="1" dirty="0" smtClean="0">
                  <a:solidFill>
                    <a:srgbClr val="882F00"/>
                  </a:solidFill>
                </a:rPr>
                <a:t>Do you like graphs?</a:t>
              </a:r>
              <a:endParaRPr lang="en-US" sz="2000" b="1" dirty="0">
                <a:solidFill>
                  <a:srgbClr val="882F00"/>
                </a:solidFill>
              </a:endParaRPr>
            </a:p>
          </p:txBody>
        </p:sp>
        <p:sp>
          <p:nvSpPr>
            <p:cNvPr id="22" name="TextBox 21"/>
            <p:cNvSpPr txBox="1"/>
            <p:nvPr/>
          </p:nvSpPr>
          <p:spPr>
            <a:xfrm>
              <a:off x="-2605498" y="100250"/>
              <a:ext cx="1895234" cy="707886"/>
            </a:xfrm>
            <a:prstGeom prst="rect">
              <a:avLst/>
            </a:prstGeom>
            <a:noFill/>
          </p:spPr>
          <p:txBody>
            <a:bodyPr wrap="square" rtlCol="0">
              <a:spAutoFit/>
            </a:bodyPr>
            <a:lstStyle/>
            <a:p>
              <a:pPr algn="r"/>
              <a:r>
                <a:rPr lang="en-US" sz="2000" b="1" dirty="0" smtClean="0">
                  <a:solidFill>
                    <a:srgbClr val="136494"/>
                  </a:solidFill>
                </a:rPr>
                <a:t>Some Text For Context</a:t>
              </a:r>
              <a:endParaRPr lang="en-US" sz="2000" b="1" dirty="0">
                <a:solidFill>
                  <a:srgbClr val="136494"/>
                </a:solidFill>
              </a:endParaRPr>
            </a:p>
          </p:txBody>
        </p:sp>
        <p:sp>
          <p:nvSpPr>
            <p:cNvPr id="24" name="Rectangle 23"/>
            <p:cNvSpPr/>
            <p:nvPr/>
          </p:nvSpPr>
          <p:spPr>
            <a:xfrm>
              <a:off x="-2518992" y="2907060"/>
              <a:ext cx="3521832" cy="2984289"/>
            </a:xfrm>
            <a:prstGeom prst="rect">
              <a:avLst/>
            </a:prstGeom>
            <a:solidFill>
              <a:srgbClr val="FFFEF1"/>
            </a:solidFill>
            <a:ln w="57150">
              <a:solidFill>
                <a:srgbClr val="E9E6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Chart 22"/>
            <p:cNvGraphicFramePr/>
            <p:nvPr>
              <p:extLst>
                <p:ext uri="{D42A27DB-BD31-4B8C-83A1-F6EECF244321}">
                  <p14:modId xmlns:p14="http://schemas.microsoft.com/office/powerpoint/2010/main" val="2068510705"/>
                </p:ext>
              </p:extLst>
            </p:nvPr>
          </p:nvGraphicFramePr>
          <p:xfrm>
            <a:off x="-2307527" y="3620532"/>
            <a:ext cx="3049041" cy="2043574"/>
          </p:xfrm>
          <a:graphic>
            <a:graphicData uri="http://schemas.openxmlformats.org/drawingml/2006/chart">
              <c:chart xmlns:c="http://schemas.openxmlformats.org/drawingml/2006/chart" xmlns:r="http://schemas.openxmlformats.org/officeDocument/2006/relationships" r:id="rId7"/>
            </a:graphicData>
          </a:graphic>
        </p:graphicFrame>
        <p:sp>
          <p:nvSpPr>
            <p:cNvPr id="25" name="TextBox 24"/>
            <p:cNvSpPr txBox="1"/>
            <p:nvPr/>
          </p:nvSpPr>
          <p:spPr>
            <a:xfrm>
              <a:off x="-2394336" y="3107797"/>
              <a:ext cx="3355035" cy="400110"/>
            </a:xfrm>
            <a:prstGeom prst="rect">
              <a:avLst/>
            </a:prstGeom>
            <a:noFill/>
          </p:spPr>
          <p:txBody>
            <a:bodyPr wrap="square" rtlCol="0">
              <a:spAutoFit/>
            </a:bodyPr>
            <a:lstStyle/>
            <a:p>
              <a:pPr algn="ctr"/>
              <a:r>
                <a:rPr lang="en-US" sz="2000" b="1" dirty="0" smtClean="0">
                  <a:solidFill>
                    <a:srgbClr val="882F00"/>
                  </a:solidFill>
                </a:rPr>
                <a:t>How often do </a:t>
              </a:r>
              <a:r>
                <a:rPr lang="en-US" sz="2000" b="1" smtClean="0">
                  <a:solidFill>
                    <a:srgbClr val="882F00"/>
                  </a:solidFill>
                </a:rPr>
                <a:t>you use </a:t>
              </a:r>
              <a:r>
                <a:rPr lang="en-US" sz="2000" b="1" dirty="0" smtClean="0">
                  <a:solidFill>
                    <a:srgbClr val="882F00"/>
                  </a:solidFill>
                </a:rPr>
                <a:t>them?</a:t>
              </a:r>
              <a:endParaRPr lang="en-US" sz="2000" b="1" dirty="0">
                <a:solidFill>
                  <a:srgbClr val="882F00"/>
                </a:solidFill>
              </a:endParaRPr>
            </a:p>
          </p:txBody>
        </p:sp>
        <p:sp>
          <p:nvSpPr>
            <p:cNvPr id="26" name="TextBox 25"/>
            <p:cNvSpPr txBox="1"/>
            <p:nvPr/>
          </p:nvSpPr>
          <p:spPr>
            <a:xfrm>
              <a:off x="1193019" y="3998380"/>
              <a:ext cx="1645677" cy="1815882"/>
            </a:xfrm>
            <a:prstGeom prst="rect">
              <a:avLst/>
            </a:prstGeom>
            <a:noFill/>
          </p:spPr>
          <p:txBody>
            <a:bodyPr wrap="square" rtlCol="0">
              <a:spAutoFit/>
            </a:bodyPr>
            <a:lstStyle/>
            <a:p>
              <a:r>
                <a:rPr lang="en-US" sz="1600" dirty="0" smtClean="0">
                  <a:solidFill>
                    <a:srgbClr val="74B4E8"/>
                  </a:solidFill>
                </a:rPr>
                <a:t>Text text text text text text text text text </a:t>
              </a:r>
              <a:r>
                <a:rPr lang="en-US" sz="1600" dirty="0">
                  <a:solidFill>
                    <a:srgbClr val="74B4E8"/>
                  </a:solidFill>
                </a:rPr>
                <a:t>text text text </a:t>
              </a:r>
              <a:r>
                <a:rPr lang="en-US" sz="1600" dirty="0" smtClean="0">
                  <a:solidFill>
                    <a:srgbClr val="74B4E8"/>
                  </a:solidFill>
                </a:rPr>
                <a:t>text text text text</a:t>
              </a:r>
            </a:p>
            <a:p>
              <a:r>
                <a:rPr lang="en-US" sz="1600" dirty="0">
                  <a:solidFill>
                    <a:srgbClr val="74B4E8"/>
                  </a:solidFill>
                </a:rPr>
                <a:t>text text text </a:t>
              </a:r>
              <a:r>
                <a:rPr lang="en-US" sz="1600" dirty="0" smtClean="0">
                  <a:solidFill>
                    <a:srgbClr val="74B4E8"/>
                  </a:solidFill>
                </a:rPr>
                <a:t>text</a:t>
              </a:r>
            </a:p>
            <a:p>
              <a:r>
                <a:rPr lang="en-US" sz="1600" dirty="0">
                  <a:solidFill>
                    <a:srgbClr val="74B4E8"/>
                  </a:solidFill>
                </a:rPr>
                <a:t>text text text text</a:t>
              </a:r>
            </a:p>
            <a:p>
              <a:endParaRPr lang="en-US" sz="1600" dirty="0">
                <a:solidFill>
                  <a:srgbClr val="74B4E8"/>
                </a:solidFill>
              </a:endParaRPr>
            </a:p>
          </p:txBody>
        </p:sp>
        <p:sp>
          <p:nvSpPr>
            <p:cNvPr id="27" name="TextBox 26"/>
            <p:cNvSpPr txBox="1"/>
            <p:nvPr/>
          </p:nvSpPr>
          <p:spPr>
            <a:xfrm>
              <a:off x="1193019" y="3300644"/>
              <a:ext cx="1895234" cy="707886"/>
            </a:xfrm>
            <a:prstGeom prst="rect">
              <a:avLst/>
            </a:prstGeom>
            <a:noFill/>
          </p:spPr>
          <p:txBody>
            <a:bodyPr wrap="square" rtlCol="0">
              <a:spAutoFit/>
            </a:bodyPr>
            <a:lstStyle/>
            <a:p>
              <a:r>
                <a:rPr lang="en-US" sz="2000" b="1" dirty="0" smtClean="0">
                  <a:solidFill>
                    <a:srgbClr val="136494"/>
                  </a:solidFill>
                </a:rPr>
                <a:t>Some Text For Context</a:t>
              </a:r>
              <a:endParaRPr lang="en-US" sz="2000" b="1" dirty="0">
                <a:solidFill>
                  <a:srgbClr val="136494"/>
                </a:solidFill>
              </a:endParaRPr>
            </a:p>
          </p:txBody>
        </p:sp>
      </p:grpSp>
    </p:spTree>
    <p:custDataLst>
      <p:tags r:id="rId1"/>
    </p:custData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304800"/>
            <a:ext cx="8534400" cy="8229600"/>
          </a:xfrm>
          <a:prstGeom prst="roundRect">
            <a:avLst/>
          </a:prstGeom>
          <a:solidFill>
            <a:schemeClr val="bg1"/>
          </a:solidFill>
          <a:ln w="107950">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TextBox 4"/>
          <p:cNvSpPr txBox="1"/>
          <p:nvPr/>
        </p:nvSpPr>
        <p:spPr>
          <a:xfrm>
            <a:off x="762000" y="685800"/>
            <a:ext cx="6629400" cy="1138773"/>
          </a:xfrm>
          <a:prstGeom prst="rect">
            <a:avLst/>
          </a:prstGeom>
          <a:noFill/>
        </p:spPr>
        <p:txBody>
          <a:bodyPr wrap="square" rtlCol="0">
            <a:spAutoFit/>
          </a:bodyPr>
          <a:lstStyle/>
          <a:p>
            <a:r>
              <a:rPr lang="en-US" sz="6800" b="1" dirty="0" smtClean="0">
                <a:latin typeface="+mj-lt"/>
              </a:rPr>
              <a:t>Infographics</a:t>
            </a:r>
            <a:endParaRPr lang="en-US" sz="6800" b="1" dirty="0">
              <a:latin typeface="+mj-lt"/>
            </a:endParaRPr>
          </a:p>
        </p:txBody>
      </p:sp>
      <p:sp>
        <p:nvSpPr>
          <p:cNvPr id="6" name="TextBox 5"/>
          <p:cNvSpPr txBox="1"/>
          <p:nvPr/>
        </p:nvSpPr>
        <p:spPr>
          <a:xfrm>
            <a:off x="2819400" y="1676400"/>
            <a:ext cx="5638800" cy="461665"/>
          </a:xfrm>
          <a:prstGeom prst="rect">
            <a:avLst/>
          </a:prstGeom>
          <a:noFill/>
        </p:spPr>
        <p:txBody>
          <a:bodyPr wrap="square" rtlCol="0">
            <a:spAutoFit/>
          </a:bodyPr>
          <a:lstStyle/>
          <a:p>
            <a:pPr algn="r"/>
            <a:r>
              <a:rPr lang="en-US" sz="2400" dirty="0" smtClean="0">
                <a:solidFill>
                  <a:schemeClr val="accent3"/>
                </a:solidFill>
              </a:rPr>
              <a:t>…and why we seem to like them</a:t>
            </a:r>
            <a:endParaRPr lang="en-US" sz="2400" dirty="0">
              <a:solidFill>
                <a:schemeClr val="accent3"/>
              </a:solidFill>
            </a:endParaRPr>
          </a:p>
        </p:txBody>
      </p:sp>
      <p:sp>
        <p:nvSpPr>
          <p:cNvPr id="9" name="TextBox 8"/>
          <p:cNvSpPr txBox="1"/>
          <p:nvPr/>
        </p:nvSpPr>
        <p:spPr>
          <a:xfrm>
            <a:off x="3771899" y="2797577"/>
            <a:ext cx="1600200" cy="830997"/>
          </a:xfrm>
          <a:prstGeom prst="rect">
            <a:avLst/>
          </a:prstGeom>
          <a:noFill/>
        </p:spPr>
        <p:txBody>
          <a:bodyPr wrap="square" rtlCol="0">
            <a:spAutoFit/>
          </a:bodyPr>
          <a:lstStyle/>
          <a:p>
            <a:pPr algn="ctr"/>
            <a:r>
              <a:rPr lang="en-US" sz="2400" dirty="0" smtClean="0"/>
              <a:t>Visually engaging</a:t>
            </a:r>
            <a:endParaRPr lang="en-US" sz="2400" dirty="0"/>
          </a:p>
        </p:txBody>
      </p:sp>
      <p:graphicFrame>
        <p:nvGraphicFramePr>
          <p:cNvPr id="10" name="Table 9"/>
          <p:cNvGraphicFramePr>
            <a:graphicFrameLocks noGrp="1"/>
          </p:cNvGraphicFramePr>
          <p:nvPr>
            <p:extLst>
              <p:ext uri="{D42A27DB-BD31-4B8C-83A1-F6EECF244321}">
                <p14:modId xmlns:p14="http://schemas.microsoft.com/office/powerpoint/2010/main" val="972110144"/>
              </p:ext>
            </p:extLst>
          </p:nvPr>
        </p:nvGraphicFramePr>
        <p:xfrm>
          <a:off x="6299919" y="4283291"/>
          <a:ext cx="2078421" cy="1605721"/>
        </p:xfrm>
        <a:graphic>
          <a:graphicData uri="http://schemas.openxmlformats.org/drawingml/2006/table">
            <a:tbl>
              <a:tblPr firstRow="1" bandRow="1">
                <a:tableStyleId>{5940675A-B579-460E-94D1-54222C63F5DA}</a:tableStyleId>
              </a:tblPr>
              <a:tblGrid>
                <a:gridCol w="645027"/>
                <a:gridCol w="501688"/>
                <a:gridCol w="501688"/>
                <a:gridCol w="430018"/>
              </a:tblGrid>
              <a:tr h="390581">
                <a:tc>
                  <a:txBody>
                    <a:bodyPr/>
                    <a:lstStyle/>
                    <a:p>
                      <a:endParaRPr lang="en-US" sz="800" dirty="0"/>
                    </a:p>
                  </a:txBody>
                  <a:tcPr anchor="ctr">
                    <a:solidFill>
                      <a:schemeClr val="tx1"/>
                    </a:solidFill>
                  </a:tcPr>
                </a:tc>
                <a:tc>
                  <a:txBody>
                    <a:bodyPr/>
                    <a:lstStyle/>
                    <a:p>
                      <a:pPr algn="ctr"/>
                      <a:r>
                        <a:rPr lang="en-US" sz="500" dirty="0" smtClean="0">
                          <a:solidFill>
                            <a:srgbClr val="FFFFFF"/>
                          </a:solidFill>
                        </a:rPr>
                        <a:t>Espresso</a:t>
                      </a:r>
                      <a:endParaRPr lang="en-US" sz="500" dirty="0">
                        <a:solidFill>
                          <a:srgbClr val="FFFFFF"/>
                        </a:solidFill>
                      </a:endParaRPr>
                    </a:p>
                  </a:txBody>
                  <a:tcPr anchor="ctr">
                    <a:solidFill>
                      <a:schemeClr val="tx1"/>
                    </a:solidFill>
                  </a:tcPr>
                </a:tc>
                <a:tc>
                  <a:txBody>
                    <a:bodyPr/>
                    <a:lstStyle/>
                    <a:p>
                      <a:pPr algn="ctr"/>
                      <a:r>
                        <a:rPr lang="en-US" sz="500" dirty="0" smtClean="0">
                          <a:solidFill>
                            <a:srgbClr val="FFFFFF"/>
                          </a:solidFill>
                        </a:rPr>
                        <a:t>Steamed</a:t>
                      </a:r>
                      <a:r>
                        <a:rPr lang="en-US" sz="500" baseline="0" dirty="0" smtClean="0">
                          <a:solidFill>
                            <a:srgbClr val="FFFFFF"/>
                          </a:solidFill>
                        </a:rPr>
                        <a:t> Milk</a:t>
                      </a:r>
                      <a:endParaRPr lang="en-US" sz="500" dirty="0">
                        <a:solidFill>
                          <a:srgbClr val="FFFFFF"/>
                        </a:solidFill>
                      </a:endParaRPr>
                    </a:p>
                  </a:txBody>
                  <a:tcPr anchor="ctr">
                    <a:solidFill>
                      <a:schemeClr val="tx1"/>
                    </a:solidFill>
                  </a:tcPr>
                </a:tc>
                <a:tc>
                  <a:txBody>
                    <a:bodyPr/>
                    <a:lstStyle/>
                    <a:p>
                      <a:pPr algn="ctr"/>
                      <a:r>
                        <a:rPr lang="en-US" sz="500" dirty="0" smtClean="0">
                          <a:solidFill>
                            <a:srgbClr val="FFFFFF"/>
                          </a:solidFill>
                        </a:rPr>
                        <a:t>Milk Foam</a:t>
                      </a:r>
                      <a:endParaRPr lang="en-US" sz="500" dirty="0">
                        <a:solidFill>
                          <a:srgbClr val="FFFFFF"/>
                        </a:solidFill>
                      </a:endParaRPr>
                    </a:p>
                  </a:txBody>
                  <a:tcPr anchor="ctr">
                    <a:solidFill>
                      <a:schemeClr val="tx1"/>
                    </a:solidFill>
                  </a:tcPr>
                </a:tc>
              </a:tr>
              <a:tr h="303785">
                <a:tc>
                  <a:txBody>
                    <a:bodyPr/>
                    <a:lstStyle/>
                    <a:p>
                      <a:pPr algn="ctr"/>
                      <a:r>
                        <a:rPr lang="en-US" sz="500" dirty="0" smtClean="0"/>
                        <a:t>Espresso</a:t>
                      </a:r>
                      <a:endParaRPr lang="en-US" sz="500" dirty="0"/>
                    </a:p>
                  </a:txBody>
                  <a:tcPr anchor="ctr"/>
                </a:tc>
                <a:tc>
                  <a:txBody>
                    <a:bodyPr/>
                    <a:lstStyle/>
                    <a:p>
                      <a:pPr algn="ctr"/>
                      <a:r>
                        <a:rPr lang="en-US" sz="800" dirty="0" smtClean="0"/>
                        <a:t>30</a:t>
                      </a:r>
                      <a:endParaRPr lang="en-US" sz="800" dirty="0"/>
                    </a:p>
                  </a:txBody>
                  <a:tcPr anchor="ctr"/>
                </a:tc>
                <a:tc>
                  <a:txBody>
                    <a:bodyPr/>
                    <a:lstStyle/>
                    <a:p>
                      <a:pPr algn="ctr"/>
                      <a:r>
                        <a:rPr lang="en-US" sz="800" dirty="0" smtClean="0"/>
                        <a:t>0</a:t>
                      </a:r>
                      <a:endParaRPr lang="en-US" sz="800" dirty="0"/>
                    </a:p>
                  </a:txBody>
                  <a:tcPr anchor="ctr"/>
                </a:tc>
                <a:tc>
                  <a:txBody>
                    <a:bodyPr/>
                    <a:lstStyle/>
                    <a:p>
                      <a:pPr algn="ctr"/>
                      <a:r>
                        <a:rPr lang="en-US" sz="800" dirty="0" smtClean="0"/>
                        <a:t>0</a:t>
                      </a:r>
                      <a:endParaRPr lang="en-US" sz="800" dirty="0"/>
                    </a:p>
                  </a:txBody>
                  <a:tcPr anchor="ctr"/>
                </a:tc>
              </a:tr>
              <a:tr h="303785">
                <a:tc>
                  <a:txBody>
                    <a:bodyPr/>
                    <a:lstStyle/>
                    <a:p>
                      <a:pPr algn="ctr"/>
                      <a:r>
                        <a:rPr lang="en-US" sz="500" dirty="0" err="1" smtClean="0"/>
                        <a:t>Caffé</a:t>
                      </a:r>
                      <a:r>
                        <a:rPr lang="en-US" sz="500" dirty="0" smtClean="0"/>
                        <a:t> Latte</a:t>
                      </a:r>
                      <a:endParaRPr lang="en-US" sz="500" dirty="0"/>
                    </a:p>
                  </a:txBody>
                  <a:tcPr anchor="ctr"/>
                </a:tc>
                <a:tc>
                  <a:txBody>
                    <a:bodyPr/>
                    <a:lstStyle/>
                    <a:p>
                      <a:pPr algn="ctr"/>
                      <a:r>
                        <a:rPr lang="en-US" sz="800" dirty="0" smtClean="0"/>
                        <a:t>30</a:t>
                      </a:r>
                      <a:endParaRPr lang="en-US" sz="800" dirty="0"/>
                    </a:p>
                  </a:txBody>
                  <a:tcPr anchor="ctr"/>
                </a:tc>
                <a:tc>
                  <a:txBody>
                    <a:bodyPr/>
                    <a:lstStyle/>
                    <a:p>
                      <a:pPr algn="ctr"/>
                      <a:r>
                        <a:rPr lang="en-US" sz="800" dirty="0" smtClean="0"/>
                        <a:t>50</a:t>
                      </a:r>
                      <a:endParaRPr lang="en-US" sz="800" dirty="0"/>
                    </a:p>
                  </a:txBody>
                  <a:tcPr anchor="ctr"/>
                </a:tc>
                <a:tc>
                  <a:txBody>
                    <a:bodyPr/>
                    <a:lstStyle/>
                    <a:p>
                      <a:pPr algn="ctr"/>
                      <a:r>
                        <a:rPr lang="en-US" sz="800" dirty="0" smtClean="0"/>
                        <a:t>20</a:t>
                      </a:r>
                      <a:endParaRPr lang="en-US" sz="800" dirty="0"/>
                    </a:p>
                  </a:txBody>
                  <a:tcPr anchor="ctr"/>
                </a:tc>
              </a:tr>
              <a:tr h="303785">
                <a:tc>
                  <a:txBody>
                    <a:bodyPr/>
                    <a:lstStyle/>
                    <a:p>
                      <a:pPr algn="ctr"/>
                      <a:r>
                        <a:rPr lang="en-US" sz="500" dirty="0" smtClean="0"/>
                        <a:t>Cappuccino</a:t>
                      </a:r>
                      <a:endParaRPr lang="en-US" sz="500" dirty="0"/>
                    </a:p>
                  </a:txBody>
                  <a:tcPr anchor="ctr"/>
                </a:tc>
                <a:tc>
                  <a:txBody>
                    <a:bodyPr/>
                    <a:lstStyle/>
                    <a:p>
                      <a:pPr algn="ctr"/>
                      <a:r>
                        <a:rPr lang="en-US" sz="800" dirty="0" smtClean="0"/>
                        <a:t>30</a:t>
                      </a:r>
                      <a:endParaRPr lang="en-US" sz="800" dirty="0"/>
                    </a:p>
                  </a:txBody>
                  <a:tcPr anchor="ctr"/>
                </a:tc>
                <a:tc>
                  <a:txBody>
                    <a:bodyPr/>
                    <a:lstStyle/>
                    <a:p>
                      <a:pPr algn="ctr"/>
                      <a:r>
                        <a:rPr lang="en-US" sz="800" dirty="0" smtClean="0"/>
                        <a:t>35</a:t>
                      </a:r>
                      <a:endParaRPr lang="en-US" sz="800" dirty="0"/>
                    </a:p>
                  </a:txBody>
                  <a:tcPr anchor="ctr"/>
                </a:tc>
                <a:tc>
                  <a:txBody>
                    <a:bodyPr/>
                    <a:lstStyle/>
                    <a:p>
                      <a:pPr algn="ctr"/>
                      <a:r>
                        <a:rPr lang="en-US" sz="800" dirty="0" smtClean="0"/>
                        <a:t>35</a:t>
                      </a:r>
                      <a:endParaRPr lang="en-US" sz="800" dirty="0"/>
                    </a:p>
                  </a:txBody>
                  <a:tcPr anchor="ctr"/>
                </a:tc>
              </a:tr>
              <a:tr h="303785">
                <a:tc>
                  <a:txBody>
                    <a:bodyPr/>
                    <a:lstStyle/>
                    <a:p>
                      <a:pPr algn="ctr"/>
                      <a:r>
                        <a:rPr lang="en-US" sz="500" dirty="0" smtClean="0"/>
                        <a:t>Flat White</a:t>
                      </a:r>
                      <a:endParaRPr lang="en-US" sz="500" dirty="0"/>
                    </a:p>
                  </a:txBody>
                  <a:tcPr anchor="ctr"/>
                </a:tc>
                <a:tc>
                  <a:txBody>
                    <a:bodyPr/>
                    <a:lstStyle/>
                    <a:p>
                      <a:pPr algn="ctr"/>
                      <a:r>
                        <a:rPr lang="en-US" sz="800" dirty="0" smtClean="0"/>
                        <a:t>30</a:t>
                      </a:r>
                      <a:endParaRPr lang="en-US" sz="800" dirty="0"/>
                    </a:p>
                  </a:txBody>
                  <a:tcPr anchor="ctr"/>
                </a:tc>
                <a:tc>
                  <a:txBody>
                    <a:bodyPr/>
                    <a:lstStyle/>
                    <a:p>
                      <a:pPr algn="ctr"/>
                      <a:r>
                        <a:rPr lang="en-US" sz="800" dirty="0" smtClean="0"/>
                        <a:t>50</a:t>
                      </a:r>
                      <a:endParaRPr lang="en-US" sz="800" dirty="0"/>
                    </a:p>
                  </a:txBody>
                  <a:tcPr anchor="ctr"/>
                </a:tc>
                <a:tc>
                  <a:txBody>
                    <a:bodyPr/>
                    <a:lstStyle/>
                    <a:p>
                      <a:pPr algn="ctr"/>
                      <a:r>
                        <a:rPr lang="en-US" sz="800" dirty="0" smtClean="0"/>
                        <a:t>0</a:t>
                      </a:r>
                      <a:endParaRPr lang="en-US" sz="800" dirty="0"/>
                    </a:p>
                  </a:txBody>
                  <a:tcPr anchor="ctr"/>
                </a:tc>
              </a:tr>
            </a:tbl>
          </a:graphicData>
        </a:graphic>
      </p:graphicFrame>
      <p:sp>
        <p:nvSpPr>
          <p:cNvPr id="11" name="TextBox 10"/>
          <p:cNvSpPr txBox="1"/>
          <p:nvPr/>
        </p:nvSpPr>
        <p:spPr>
          <a:xfrm>
            <a:off x="6360729" y="5938033"/>
            <a:ext cx="2045202" cy="584775"/>
          </a:xfrm>
          <a:prstGeom prst="rect">
            <a:avLst/>
          </a:prstGeom>
          <a:noFill/>
        </p:spPr>
        <p:txBody>
          <a:bodyPr wrap="square" rtlCol="0">
            <a:spAutoFit/>
          </a:bodyPr>
          <a:lstStyle/>
          <a:p>
            <a:pPr algn="ctr"/>
            <a:r>
              <a:rPr lang="en-US" sz="800" dirty="0" smtClean="0"/>
              <a:t>Texttexttexttexttexttexttexttexttexttext</a:t>
            </a:r>
          </a:p>
          <a:p>
            <a:pPr algn="ctr"/>
            <a:r>
              <a:rPr lang="en-US" sz="800" dirty="0" smtClean="0"/>
              <a:t>Texttexttexttexttexttexttexttexttexttext</a:t>
            </a:r>
            <a:endParaRPr lang="en-US" sz="800" dirty="0"/>
          </a:p>
          <a:p>
            <a:pPr algn="ctr"/>
            <a:r>
              <a:rPr lang="en-US" sz="800" dirty="0" smtClean="0"/>
              <a:t>Texttexttexttexttexttexttexttexttexttext</a:t>
            </a:r>
          </a:p>
          <a:p>
            <a:pPr algn="ctr"/>
            <a:r>
              <a:rPr lang="en-US" sz="800" dirty="0" smtClean="0"/>
              <a:t>Texttexttexttexttexttexttexttexttexttext</a:t>
            </a:r>
          </a:p>
        </p:txBody>
      </p:sp>
      <p:sp>
        <p:nvSpPr>
          <p:cNvPr id="12" name="TextBox 11"/>
          <p:cNvSpPr txBox="1"/>
          <p:nvPr/>
        </p:nvSpPr>
        <p:spPr>
          <a:xfrm>
            <a:off x="6119930" y="2797577"/>
            <a:ext cx="2438400" cy="1200329"/>
          </a:xfrm>
          <a:prstGeom prst="rect">
            <a:avLst/>
          </a:prstGeom>
          <a:noFill/>
        </p:spPr>
        <p:txBody>
          <a:bodyPr wrap="square" rtlCol="0">
            <a:spAutoFit/>
          </a:bodyPr>
          <a:lstStyle/>
          <a:p>
            <a:pPr algn="ctr"/>
            <a:r>
              <a:rPr lang="en-US" sz="2400" dirty="0" smtClean="0"/>
              <a:t>Less boring than plain tables &amp; text</a:t>
            </a:r>
            <a:endParaRPr lang="en-US" sz="2400" dirty="0"/>
          </a:p>
        </p:txBody>
      </p:sp>
      <p:sp>
        <p:nvSpPr>
          <p:cNvPr id="13" name="TextBox 12"/>
          <p:cNvSpPr txBox="1"/>
          <p:nvPr/>
        </p:nvSpPr>
        <p:spPr>
          <a:xfrm>
            <a:off x="514350" y="2794053"/>
            <a:ext cx="2438400" cy="1200329"/>
          </a:xfrm>
          <a:prstGeom prst="rect">
            <a:avLst/>
          </a:prstGeom>
          <a:noFill/>
        </p:spPr>
        <p:txBody>
          <a:bodyPr wrap="square" rtlCol="0">
            <a:spAutoFit/>
          </a:bodyPr>
          <a:lstStyle/>
          <a:p>
            <a:pPr algn="ctr"/>
            <a:r>
              <a:rPr lang="en-US" sz="2400" dirty="0" smtClean="0"/>
              <a:t>Can simplify &amp; compress content</a:t>
            </a:r>
            <a:endParaRPr lang="en-US" sz="2400" dirty="0"/>
          </a:p>
        </p:txBody>
      </p:sp>
      <p:sp>
        <p:nvSpPr>
          <p:cNvPr id="2" name="TextBox 1"/>
          <p:cNvSpPr txBox="1"/>
          <p:nvPr/>
        </p:nvSpPr>
        <p:spPr>
          <a:xfrm>
            <a:off x="283978" y="6149456"/>
            <a:ext cx="2828260" cy="553998"/>
          </a:xfrm>
          <a:prstGeom prst="rect">
            <a:avLst/>
          </a:prstGeom>
          <a:noFill/>
        </p:spPr>
        <p:txBody>
          <a:bodyPr wrap="square" rtlCol="0">
            <a:spAutoFit/>
          </a:bodyPr>
          <a:lstStyle/>
          <a:p>
            <a:pPr algn="ctr"/>
            <a:r>
              <a:rPr lang="en-CA" sz="1000" dirty="0" smtClean="0"/>
              <a:t>Image Credit:  </a:t>
            </a:r>
            <a:r>
              <a:rPr lang="en-CA" sz="1000" dirty="0" err="1"/>
              <a:t>Lokesh</a:t>
            </a:r>
            <a:r>
              <a:rPr lang="en-CA" sz="1000" dirty="0"/>
              <a:t> </a:t>
            </a:r>
            <a:r>
              <a:rPr lang="en-CA" sz="1000" dirty="0" err="1" smtClean="0"/>
              <a:t>Dhakar</a:t>
            </a:r>
            <a:endParaRPr lang="en-CA" sz="1000" dirty="0" smtClean="0"/>
          </a:p>
          <a:p>
            <a:pPr algn="ctr"/>
            <a:r>
              <a:rPr lang="en-CA" sz="1000" dirty="0" smtClean="0">
                <a:hlinkClick r:id="rId4"/>
              </a:rPr>
              <a:t>http://www.lokeshdhakar.com/coffee-drinks-illustrated/</a:t>
            </a:r>
            <a:endParaRPr lang="en-CA" sz="1000" dirty="0"/>
          </a:p>
        </p:txBody>
      </p:sp>
      <p:pic>
        <p:nvPicPr>
          <p:cNvPr id="2050" name="Picture 2" descr="Cappuccino diagram"/>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24884" y="4184190"/>
            <a:ext cx="2217331" cy="1798503"/>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96999" y="3905052"/>
            <a:ext cx="2350001" cy="2416720"/>
          </a:xfrm>
          <a:prstGeom prst="rect">
            <a:avLst/>
          </a:prstGeom>
          <a:ln>
            <a:solidFill>
              <a:schemeClr val="bg1">
                <a:lumMod val="50000"/>
              </a:schemeClr>
            </a:solidFill>
          </a:ln>
          <a:effectLst>
            <a:outerShdw blurRad="50800" dist="38100" dir="8100000" algn="tr" rotWithShape="0">
              <a:prstClr val="black">
                <a:alpha val="40000"/>
              </a:prstClr>
            </a:outerShdw>
          </a:effectLst>
        </p:spPr>
      </p:pic>
    </p:spTree>
    <p:custDataLst>
      <p:tags r:id="rId1"/>
    </p:custData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a:off x="762000" y="680540"/>
            <a:ext cx="7620000" cy="1815882"/>
          </a:xfrm>
          <a:prstGeom prst="rect">
            <a:avLst/>
          </a:prstGeom>
          <a:noFill/>
        </p:spPr>
        <p:txBody>
          <a:bodyPr wrap="square" rtlCol="0">
            <a:spAutoFit/>
          </a:bodyPr>
          <a:lstStyle/>
          <a:p>
            <a:pPr algn="ctr"/>
            <a:r>
              <a:rPr lang="en-US" sz="5600" dirty="0" smtClean="0"/>
              <a:t>Committing to the right aesthetic</a:t>
            </a:r>
            <a:endParaRPr lang="en-US" sz="5600" dirty="0"/>
          </a:p>
        </p:txBody>
      </p:sp>
      <p:pic>
        <p:nvPicPr>
          <p:cNvPr id="33" name="Picture 3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7937" y="2707693"/>
            <a:ext cx="3523197" cy="3712157"/>
          </a:xfrm>
          <a:prstGeom prst="rect">
            <a:avLst/>
          </a:prstGeom>
        </p:spPr>
      </p:pic>
      <p:pic>
        <p:nvPicPr>
          <p:cNvPr id="67" name="Picture 6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43497" y="2734971"/>
            <a:ext cx="3541483" cy="3712157"/>
          </a:xfrm>
          <a:prstGeom prst="rect">
            <a:avLst/>
          </a:prstGeom>
        </p:spPr>
      </p:pic>
    </p:spTree>
    <p:custDataLst>
      <p:tags r:id="rId1"/>
    </p:custData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a:off x="762000" y="680540"/>
            <a:ext cx="7620000" cy="954107"/>
          </a:xfrm>
          <a:prstGeom prst="rect">
            <a:avLst/>
          </a:prstGeom>
          <a:noFill/>
        </p:spPr>
        <p:txBody>
          <a:bodyPr wrap="square" rtlCol="0">
            <a:spAutoFit/>
          </a:bodyPr>
          <a:lstStyle/>
          <a:p>
            <a:pPr algn="ctr"/>
            <a:r>
              <a:rPr lang="en-US" sz="5600" dirty="0" err="1" smtClean="0"/>
              <a:t>Colour</a:t>
            </a:r>
            <a:r>
              <a:rPr lang="en-US" sz="5600" dirty="0"/>
              <a:t> </a:t>
            </a:r>
            <a:r>
              <a:rPr lang="en-US" sz="5600" dirty="0" smtClean="0"/>
              <a:t>Scheme</a:t>
            </a:r>
            <a:endParaRPr lang="en-US" sz="5600" dirty="0"/>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62917" y="2316462"/>
            <a:ext cx="1835287" cy="2976303"/>
          </a:xfrm>
          <a:prstGeom prst="rect">
            <a:avLst/>
          </a:prstGeom>
          <a:ln>
            <a:solidFill>
              <a:schemeClr val="bg2">
                <a:lumMod val="75000"/>
              </a:schemeClr>
            </a:solidFill>
          </a:ln>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6781" y="2316462"/>
            <a:ext cx="1823212" cy="2982339"/>
          </a:xfrm>
          <a:prstGeom prst="rect">
            <a:avLst/>
          </a:prstGeom>
          <a:ln>
            <a:solidFill>
              <a:schemeClr val="bg2">
                <a:lumMod val="75000"/>
              </a:schemeClr>
            </a:solidFill>
          </a:ln>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81128" y="2316463"/>
            <a:ext cx="1841323" cy="2982340"/>
          </a:xfrm>
          <a:prstGeom prst="rect">
            <a:avLst/>
          </a:prstGeom>
          <a:ln>
            <a:solidFill>
              <a:schemeClr val="bg2">
                <a:lumMod val="75000"/>
              </a:schemeClr>
            </a:solidFill>
          </a:ln>
        </p:spPr>
      </p:pic>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05374" y="2316463"/>
            <a:ext cx="1841322" cy="2988376"/>
          </a:xfrm>
          <a:prstGeom prst="rect">
            <a:avLst/>
          </a:prstGeom>
          <a:ln>
            <a:solidFill>
              <a:schemeClr val="bg2">
                <a:lumMod val="75000"/>
              </a:schemeClr>
            </a:solidFill>
          </a:ln>
        </p:spPr>
      </p:pic>
      <p:graphicFrame>
        <p:nvGraphicFramePr>
          <p:cNvPr id="8" name="Table 7"/>
          <p:cNvGraphicFramePr>
            <a:graphicFrameLocks noGrp="1"/>
          </p:cNvGraphicFramePr>
          <p:nvPr>
            <p:extLst>
              <p:ext uri="{D42A27DB-BD31-4B8C-83A1-F6EECF244321}">
                <p14:modId xmlns:p14="http://schemas.microsoft.com/office/powerpoint/2010/main" val="1194935645"/>
              </p:ext>
            </p:extLst>
          </p:nvPr>
        </p:nvGraphicFramePr>
        <p:xfrm>
          <a:off x="456782" y="5847648"/>
          <a:ext cx="1823210" cy="370840"/>
        </p:xfrm>
        <a:graphic>
          <a:graphicData uri="http://schemas.openxmlformats.org/drawingml/2006/table">
            <a:tbl>
              <a:tblPr firstRow="1" bandRow="1">
                <a:tableStyleId>{5C22544A-7EE6-4342-B048-85BDC9FD1C3A}</a:tableStyleId>
              </a:tblPr>
              <a:tblGrid>
                <a:gridCol w="364642"/>
                <a:gridCol w="364642"/>
                <a:gridCol w="364642"/>
                <a:gridCol w="364642"/>
                <a:gridCol w="364642"/>
              </a:tblGrid>
              <a:tr h="370840">
                <a:tc>
                  <a:txBody>
                    <a:bodyPr/>
                    <a:lstStyle/>
                    <a:p>
                      <a:endParaRPr lang="en-CA"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4D80C"/>
                    </a:solidFill>
                  </a:tcPr>
                </a:tc>
                <a:tc>
                  <a:txBody>
                    <a:bodyPr/>
                    <a:lstStyle/>
                    <a:p>
                      <a:endParaRPr lang="en-CA"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336699"/>
                    </a:solidFill>
                  </a:tcPr>
                </a:tc>
                <a:tc>
                  <a:txBody>
                    <a:bodyPr/>
                    <a:lstStyle/>
                    <a:p>
                      <a:endParaRPr lang="en-CA"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993300"/>
                    </a:solidFill>
                  </a:tcPr>
                </a:tc>
                <a:tc>
                  <a:txBody>
                    <a:bodyPr/>
                    <a:lstStyle/>
                    <a:p>
                      <a:endParaRPr lang="en-CA"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endParaRPr lang="en-CA"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000000"/>
                    </a:solidFill>
                  </a:tcPr>
                </a:tc>
              </a:tr>
            </a:tbl>
          </a:graphicData>
        </a:graphic>
      </p:graphicFrame>
      <p:sp>
        <p:nvSpPr>
          <p:cNvPr id="9" name="TextBox 8"/>
          <p:cNvSpPr txBox="1"/>
          <p:nvPr/>
        </p:nvSpPr>
        <p:spPr>
          <a:xfrm>
            <a:off x="456781" y="5477933"/>
            <a:ext cx="1823212" cy="369332"/>
          </a:xfrm>
          <a:prstGeom prst="rect">
            <a:avLst/>
          </a:prstGeom>
          <a:noFill/>
        </p:spPr>
        <p:txBody>
          <a:bodyPr wrap="square" rtlCol="0">
            <a:spAutoFit/>
          </a:bodyPr>
          <a:lstStyle/>
          <a:p>
            <a:pPr algn="ctr"/>
            <a:r>
              <a:rPr lang="en-CA" dirty="0" smtClean="0"/>
              <a:t>Main Colours</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81516606"/>
              </p:ext>
            </p:extLst>
          </p:nvPr>
        </p:nvGraphicFramePr>
        <p:xfrm>
          <a:off x="2574994" y="5850090"/>
          <a:ext cx="1823210" cy="370840"/>
        </p:xfrm>
        <a:graphic>
          <a:graphicData uri="http://schemas.openxmlformats.org/drawingml/2006/table">
            <a:tbl>
              <a:tblPr firstRow="1" bandRow="1">
                <a:tableStyleId>{5C22544A-7EE6-4342-B048-85BDC9FD1C3A}</a:tableStyleId>
              </a:tblPr>
              <a:tblGrid>
                <a:gridCol w="364642"/>
                <a:gridCol w="364642"/>
                <a:gridCol w="364642"/>
                <a:gridCol w="364642"/>
                <a:gridCol w="364642"/>
              </a:tblGrid>
              <a:tr h="370840">
                <a:tc>
                  <a:txBody>
                    <a:bodyPr/>
                    <a:lstStyle/>
                    <a:p>
                      <a:endParaRPr lang="en-CA"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00"/>
                    </a:solidFill>
                  </a:tcPr>
                </a:tc>
                <a:tc>
                  <a:txBody>
                    <a:bodyPr/>
                    <a:lstStyle/>
                    <a:p>
                      <a:endParaRPr lang="en-CA"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lumMod val="85000"/>
                      </a:schemeClr>
                    </a:solidFill>
                  </a:tcPr>
                </a:tc>
                <a:tc>
                  <a:txBody>
                    <a:bodyPr/>
                    <a:lstStyle/>
                    <a:p>
                      <a:endParaRPr lang="en-CA"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lumMod val="65000"/>
                      </a:schemeClr>
                    </a:solidFill>
                  </a:tcPr>
                </a:tc>
                <a:tc>
                  <a:txBody>
                    <a:bodyPr/>
                    <a:lstStyle/>
                    <a:p>
                      <a:endParaRPr lang="en-CA"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2">
                        <a:lumMod val="50000"/>
                      </a:schemeClr>
                    </a:solidFill>
                  </a:tcPr>
                </a:tc>
                <a:tc>
                  <a:txBody>
                    <a:bodyPr/>
                    <a:lstStyle/>
                    <a:p>
                      <a:endParaRPr lang="en-CA"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000000"/>
                    </a:solidFill>
                  </a:tcPr>
                </a:tc>
              </a:tr>
            </a:tbl>
          </a:graphicData>
        </a:graphic>
      </p:graphicFrame>
      <p:sp>
        <p:nvSpPr>
          <p:cNvPr id="11" name="TextBox 10"/>
          <p:cNvSpPr txBox="1"/>
          <p:nvPr/>
        </p:nvSpPr>
        <p:spPr>
          <a:xfrm>
            <a:off x="2574993" y="5480375"/>
            <a:ext cx="1823212" cy="369332"/>
          </a:xfrm>
          <a:prstGeom prst="rect">
            <a:avLst/>
          </a:prstGeom>
          <a:noFill/>
        </p:spPr>
        <p:txBody>
          <a:bodyPr wrap="square" rtlCol="0">
            <a:spAutoFit/>
          </a:bodyPr>
          <a:lstStyle/>
          <a:p>
            <a:pPr algn="ctr"/>
            <a:r>
              <a:rPr lang="en-CA" dirty="0" smtClean="0"/>
              <a:t>Main Colours</a:t>
            </a:r>
            <a:endParaRPr lang="en-CA" dirty="0"/>
          </a:p>
        </p:txBody>
      </p:sp>
      <p:graphicFrame>
        <p:nvGraphicFramePr>
          <p:cNvPr id="12" name="Table 11"/>
          <p:cNvGraphicFramePr>
            <a:graphicFrameLocks noGrp="1"/>
          </p:cNvGraphicFramePr>
          <p:nvPr>
            <p:extLst>
              <p:ext uri="{D42A27DB-BD31-4B8C-83A1-F6EECF244321}">
                <p14:modId xmlns:p14="http://schemas.microsoft.com/office/powerpoint/2010/main" val="2697955337"/>
              </p:ext>
            </p:extLst>
          </p:nvPr>
        </p:nvGraphicFramePr>
        <p:xfrm>
          <a:off x="4699241" y="5841244"/>
          <a:ext cx="1823210" cy="370840"/>
        </p:xfrm>
        <a:graphic>
          <a:graphicData uri="http://schemas.openxmlformats.org/drawingml/2006/table">
            <a:tbl>
              <a:tblPr firstRow="1" bandRow="1">
                <a:tableStyleId>{5C22544A-7EE6-4342-B048-85BDC9FD1C3A}</a:tableStyleId>
              </a:tblPr>
              <a:tblGrid>
                <a:gridCol w="364642"/>
                <a:gridCol w="364642"/>
                <a:gridCol w="364642"/>
                <a:gridCol w="364642"/>
                <a:gridCol w="364642"/>
              </a:tblGrid>
              <a:tr h="370840">
                <a:tc>
                  <a:txBody>
                    <a:bodyPr/>
                    <a:lstStyle/>
                    <a:p>
                      <a:endParaRPr lang="en-CA"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74B4E8"/>
                    </a:solidFill>
                  </a:tcPr>
                </a:tc>
                <a:tc>
                  <a:txBody>
                    <a:bodyPr/>
                    <a:lstStyle/>
                    <a:p>
                      <a:endParaRPr lang="en-CA"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336699"/>
                    </a:solidFill>
                  </a:tcPr>
                </a:tc>
                <a:tc>
                  <a:txBody>
                    <a:bodyPr/>
                    <a:lstStyle/>
                    <a:p>
                      <a:endParaRPr lang="en-CA"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C05B08"/>
                    </a:solidFill>
                  </a:tcPr>
                </a:tc>
                <a:tc>
                  <a:txBody>
                    <a:bodyPr/>
                    <a:lstStyle/>
                    <a:p>
                      <a:endParaRPr lang="en-CA"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993300"/>
                    </a:solidFill>
                  </a:tcPr>
                </a:tc>
                <a:tc>
                  <a:txBody>
                    <a:bodyPr/>
                    <a:lstStyle/>
                    <a:p>
                      <a:endParaRPr lang="en-CA"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EFE3D1"/>
                    </a:solidFill>
                  </a:tcPr>
                </a:tc>
              </a:tr>
            </a:tbl>
          </a:graphicData>
        </a:graphic>
      </p:graphicFrame>
      <p:sp>
        <p:nvSpPr>
          <p:cNvPr id="13" name="TextBox 12"/>
          <p:cNvSpPr txBox="1"/>
          <p:nvPr/>
        </p:nvSpPr>
        <p:spPr>
          <a:xfrm>
            <a:off x="4699240" y="5471529"/>
            <a:ext cx="1823212" cy="369332"/>
          </a:xfrm>
          <a:prstGeom prst="rect">
            <a:avLst/>
          </a:prstGeom>
          <a:noFill/>
        </p:spPr>
        <p:txBody>
          <a:bodyPr wrap="square" rtlCol="0">
            <a:spAutoFit/>
          </a:bodyPr>
          <a:lstStyle/>
          <a:p>
            <a:pPr algn="ctr"/>
            <a:r>
              <a:rPr lang="en-CA" dirty="0" smtClean="0"/>
              <a:t>Main Colours</a:t>
            </a:r>
            <a:endParaRPr lang="en-CA" dirty="0"/>
          </a:p>
        </p:txBody>
      </p:sp>
      <p:graphicFrame>
        <p:nvGraphicFramePr>
          <p:cNvPr id="14" name="Table 13"/>
          <p:cNvGraphicFramePr>
            <a:graphicFrameLocks noGrp="1"/>
          </p:cNvGraphicFramePr>
          <p:nvPr>
            <p:extLst>
              <p:ext uri="{D42A27DB-BD31-4B8C-83A1-F6EECF244321}">
                <p14:modId xmlns:p14="http://schemas.microsoft.com/office/powerpoint/2010/main" val="3802487970"/>
              </p:ext>
            </p:extLst>
          </p:nvPr>
        </p:nvGraphicFramePr>
        <p:xfrm>
          <a:off x="6805374" y="5841243"/>
          <a:ext cx="1823210" cy="370840"/>
        </p:xfrm>
        <a:graphic>
          <a:graphicData uri="http://schemas.openxmlformats.org/drawingml/2006/table">
            <a:tbl>
              <a:tblPr firstRow="1" bandRow="1">
                <a:tableStyleId>{5C22544A-7EE6-4342-B048-85BDC9FD1C3A}</a:tableStyleId>
              </a:tblPr>
              <a:tblGrid>
                <a:gridCol w="364642"/>
                <a:gridCol w="364642"/>
                <a:gridCol w="364642"/>
                <a:gridCol w="364642"/>
                <a:gridCol w="364642"/>
              </a:tblGrid>
              <a:tr h="370840">
                <a:tc>
                  <a:txBody>
                    <a:bodyPr/>
                    <a:lstStyle/>
                    <a:p>
                      <a:endParaRPr lang="en-CA"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lumMod val="95000"/>
                      </a:schemeClr>
                    </a:solidFill>
                  </a:tcPr>
                </a:tc>
                <a:tc>
                  <a:txBody>
                    <a:bodyPr/>
                    <a:lstStyle/>
                    <a:p>
                      <a:endParaRPr lang="en-CA"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2">
                        <a:lumMod val="75000"/>
                      </a:schemeClr>
                    </a:solidFill>
                  </a:tcPr>
                </a:tc>
                <a:tc>
                  <a:txBody>
                    <a:bodyPr/>
                    <a:lstStyle/>
                    <a:p>
                      <a:endParaRPr lang="en-CA"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868686"/>
                    </a:solidFill>
                  </a:tcPr>
                </a:tc>
                <a:tc>
                  <a:txBody>
                    <a:bodyPr/>
                    <a:lstStyle/>
                    <a:p>
                      <a:endParaRPr lang="en-CA"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tx1"/>
                    </a:solidFill>
                  </a:tcPr>
                </a:tc>
                <a:tc>
                  <a:txBody>
                    <a:bodyPr/>
                    <a:lstStyle/>
                    <a:p>
                      <a:endParaRPr lang="en-CA"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2DA2B9"/>
                    </a:solidFill>
                  </a:tcPr>
                </a:tc>
              </a:tr>
            </a:tbl>
          </a:graphicData>
        </a:graphic>
      </p:graphicFrame>
      <p:sp>
        <p:nvSpPr>
          <p:cNvPr id="15" name="TextBox 14"/>
          <p:cNvSpPr txBox="1"/>
          <p:nvPr/>
        </p:nvSpPr>
        <p:spPr>
          <a:xfrm>
            <a:off x="6805373" y="5471528"/>
            <a:ext cx="1823212" cy="369332"/>
          </a:xfrm>
          <a:prstGeom prst="rect">
            <a:avLst/>
          </a:prstGeom>
          <a:noFill/>
        </p:spPr>
        <p:txBody>
          <a:bodyPr wrap="square" rtlCol="0">
            <a:spAutoFit/>
          </a:bodyPr>
          <a:lstStyle/>
          <a:p>
            <a:pPr algn="ctr"/>
            <a:r>
              <a:rPr lang="en-CA" dirty="0" smtClean="0"/>
              <a:t>Main Colours</a:t>
            </a:r>
            <a:endParaRPr lang="en-CA" dirty="0"/>
          </a:p>
        </p:txBody>
      </p:sp>
    </p:spTree>
    <p:custDataLst>
      <p:tags r:id="rId1"/>
    </p:custData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a:off x="762000" y="680540"/>
            <a:ext cx="7620000" cy="954107"/>
          </a:xfrm>
          <a:prstGeom prst="rect">
            <a:avLst/>
          </a:prstGeom>
          <a:noFill/>
        </p:spPr>
        <p:txBody>
          <a:bodyPr wrap="square" rtlCol="0">
            <a:spAutoFit/>
          </a:bodyPr>
          <a:lstStyle/>
          <a:p>
            <a:pPr algn="ctr"/>
            <a:r>
              <a:rPr lang="en-US" sz="5600" dirty="0" smtClean="0"/>
              <a:t>Picking the right fonts</a:t>
            </a:r>
            <a:endParaRPr lang="en-US" sz="5600" dirty="0"/>
          </a:p>
        </p:txBody>
      </p:sp>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9765" y="2114550"/>
            <a:ext cx="7044470" cy="4266131"/>
          </a:xfrm>
          <a:prstGeom prst="rect">
            <a:avLst/>
          </a:prstGeom>
        </p:spPr>
      </p:pic>
    </p:spTree>
    <p:custDataLst>
      <p:tags r:id="rId1"/>
    </p:custData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Rectangle 9"/>
          <p:cNvSpPr/>
          <p:nvPr/>
        </p:nvSpPr>
        <p:spPr>
          <a:xfrm>
            <a:off x="1295399" y="2731292"/>
            <a:ext cx="6672470" cy="3983586"/>
          </a:xfrm>
          <a:prstGeom prst="rect">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p:nvSpPr>
        <p:spPr>
          <a:xfrm>
            <a:off x="762000" y="680540"/>
            <a:ext cx="7620000" cy="1815882"/>
          </a:xfrm>
          <a:prstGeom prst="rect">
            <a:avLst/>
          </a:prstGeom>
          <a:noFill/>
        </p:spPr>
        <p:txBody>
          <a:bodyPr wrap="square" rtlCol="0">
            <a:spAutoFit/>
          </a:bodyPr>
          <a:lstStyle/>
          <a:p>
            <a:pPr algn="ctr"/>
            <a:r>
              <a:rPr lang="en-US" sz="5600" dirty="0" smtClean="0"/>
              <a:t>Keeping everything from looking cramped</a:t>
            </a:r>
            <a:endParaRPr lang="en-US" sz="5600" dirty="0"/>
          </a:p>
        </p:txBody>
      </p:sp>
      <p:pic>
        <p:nvPicPr>
          <p:cNvPr id="2" name="Title"/>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920074" y="2827544"/>
            <a:ext cx="3448050" cy="562082"/>
          </a:xfrm>
          <a:prstGeom prst="rect">
            <a:avLst/>
          </a:prstGeom>
        </p:spPr>
      </p:pic>
      <p:pic>
        <p:nvPicPr>
          <p:cNvPr id="5" name="Dot Graph"/>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817864" y="3669880"/>
            <a:ext cx="2055177" cy="1893679"/>
          </a:xfrm>
          <a:prstGeom prst="rect">
            <a:avLst/>
          </a:prstGeom>
        </p:spPr>
      </p:pic>
      <p:pic>
        <p:nvPicPr>
          <p:cNvPr id="7" name="Line Graph"/>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130329" y="3274326"/>
            <a:ext cx="2731625" cy="2851407"/>
          </a:xfrm>
          <a:prstGeom prst="rect">
            <a:avLst/>
          </a:prstGeom>
        </p:spPr>
      </p:pic>
      <p:pic>
        <p:nvPicPr>
          <p:cNvPr id="9" name="Stick Guys"/>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861955" y="5452999"/>
            <a:ext cx="2592729" cy="599850"/>
          </a:xfrm>
          <a:prstGeom prst="rect">
            <a:avLst/>
          </a:prstGeom>
        </p:spPr>
      </p:pic>
      <p:pic>
        <p:nvPicPr>
          <p:cNvPr id="6" name="Quote"/>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953094" y="2866179"/>
            <a:ext cx="2123216" cy="842336"/>
          </a:xfrm>
          <a:prstGeom prst="rect">
            <a:avLst/>
          </a:prstGeom>
        </p:spPr>
      </p:pic>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05556E-6 -7.40741E-7 L -0.04132 0.04144 " pathEditMode="relative" rAng="0" ptsTypes="AA">
                                      <p:cBhvr>
                                        <p:cTn id="6" dur="2000" fill="hold"/>
                                        <p:tgtEl>
                                          <p:spTgt spid="7"/>
                                        </p:tgtEl>
                                        <p:attrNameLst>
                                          <p:attrName>ppt_x</p:attrName>
                                          <p:attrName>ppt_y</p:attrName>
                                        </p:attrNameLst>
                                      </p:cBhvr>
                                      <p:rCtr x="-2066" y="2060"/>
                                    </p:animMotion>
                                  </p:childTnLst>
                                </p:cTn>
                              </p:par>
                              <p:par>
                                <p:cTn id="7" presetID="63" presetClass="path" presetSubtype="0" accel="50000" decel="50000" fill="hold" nodeType="withEffect">
                                  <p:stCondLst>
                                    <p:cond delay="0"/>
                                  </p:stCondLst>
                                  <p:childTnLst>
                                    <p:animMotion origin="layout" path="M 2.5E-6 4.38686E-6 L 0.03663 0.03146 " pathEditMode="relative" rAng="0" ptsTypes="AA">
                                      <p:cBhvr>
                                        <p:cTn id="8" dur="2000" fill="hold"/>
                                        <p:tgtEl>
                                          <p:spTgt spid="5"/>
                                        </p:tgtEl>
                                        <p:attrNameLst>
                                          <p:attrName>ppt_x</p:attrName>
                                          <p:attrName>ppt_y</p:attrName>
                                        </p:attrNameLst>
                                      </p:cBhvr>
                                      <p:rCtr x="1823" y="1573"/>
                                    </p:animMotion>
                                  </p:childTnLst>
                                </p:cTn>
                              </p:par>
                              <p:par>
                                <p:cTn id="9" presetID="35" presetClass="path" presetSubtype="0" accel="50000" decel="50000" fill="hold" nodeType="withEffect">
                                  <p:stCondLst>
                                    <p:cond delay="0"/>
                                  </p:stCondLst>
                                  <p:childTnLst>
                                    <p:animMotion origin="layout" path="M -2.5E-6 3.7037E-6 L -0.04913 -0.00209 " pathEditMode="relative" rAng="0" ptsTypes="AA">
                                      <p:cBhvr>
                                        <p:cTn id="10" dur="2000" fill="hold"/>
                                        <p:tgtEl>
                                          <p:spTgt spid="2"/>
                                        </p:tgtEl>
                                        <p:attrNameLst>
                                          <p:attrName>ppt_x</p:attrName>
                                          <p:attrName>ppt_y</p:attrName>
                                        </p:attrNameLst>
                                      </p:cBhvr>
                                      <p:rCtr x="-2465" y="-116"/>
                                    </p:animMotion>
                                  </p:childTnLst>
                                </p:cTn>
                              </p:par>
                              <p:par>
                                <p:cTn id="11" presetID="63" presetClass="path" presetSubtype="0" accel="50000" decel="50000" fill="hold" nodeType="withEffect">
                                  <p:stCondLst>
                                    <p:cond delay="0"/>
                                  </p:stCondLst>
                                  <p:childTnLst>
                                    <p:animMotion origin="layout" path="M -3.88889E-6 1.27748E-6 L 0.03039 -0.00972 " pathEditMode="relative" rAng="0" ptsTypes="AA">
                                      <p:cBhvr>
                                        <p:cTn id="12" dur="2000" fill="hold"/>
                                        <p:tgtEl>
                                          <p:spTgt spid="6"/>
                                        </p:tgtEl>
                                        <p:attrNameLst>
                                          <p:attrName>ppt_x</p:attrName>
                                          <p:attrName>ppt_y</p:attrName>
                                        </p:attrNameLst>
                                      </p:cBhvr>
                                      <p:rCtr x="1510" y="-486"/>
                                    </p:animMotion>
                                  </p:childTnLst>
                                </p:cTn>
                              </p:par>
                              <p:par>
                                <p:cTn id="13" presetID="63" presetClass="path" presetSubtype="0" accel="50000" decel="50000" fill="hold" nodeType="withEffect">
                                  <p:stCondLst>
                                    <p:cond delay="0"/>
                                  </p:stCondLst>
                                  <p:childTnLst>
                                    <p:animMotion origin="layout" path="M 2.5E-6 1.11111E-6 L 0.02552 0.07407 " pathEditMode="relative" rAng="0" ptsTypes="AA">
                                      <p:cBhvr>
                                        <p:cTn id="14" dur="2000" fill="hold"/>
                                        <p:tgtEl>
                                          <p:spTgt spid="9"/>
                                        </p:tgtEl>
                                        <p:attrNameLst>
                                          <p:attrName>ppt_x</p:attrName>
                                          <p:attrName>ppt_y</p:attrName>
                                        </p:attrNameLst>
                                      </p:cBhvr>
                                      <p:rCtr x="1267" y="37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050" name="Picture 2" descr="Why TED Talks Have Become So Popula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809750" y="869732"/>
            <a:ext cx="5524500" cy="5611963"/>
          </a:xfrm>
          <a:prstGeom prst="rect">
            <a:avLst/>
          </a:prstGeom>
          <a:noFill/>
          <a:ln w="57150">
            <a:solidFill>
              <a:schemeClr val="tx1">
                <a:lumMod val="60000"/>
                <a:lumOff val="40000"/>
              </a:schemeClr>
            </a:solid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9" name="Rectangle 8"/>
          <p:cNvSpPr/>
          <p:nvPr/>
        </p:nvSpPr>
        <p:spPr>
          <a:xfrm>
            <a:off x="762000" y="-961734"/>
            <a:ext cx="7620000" cy="5517931"/>
          </a:xfrm>
          <a:prstGeom prst="rect">
            <a:avLst/>
          </a:prstGeom>
          <a:gradFill flip="none" rotWithShape="1">
            <a:gsLst>
              <a:gs pos="3333">
                <a:schemeClr val="bg1"/>
              </a:gs>
              <a:gs pos="53000">
                <a:schemeClr val="bg1"/>
              </a:gs>
              <a:gs pos="100000">
                <a:schemeClr val="tx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762000" y="680540"/>
            <a:ext cx="7620000" cy="954107"/>
          </a:xfrm>
          <a:prstGeom prst="rect">
            <a:avLst/>
          </a:prstGeom>
          <a:noFill/>
        </p:spPr>
        <p:txBody>
          <a:bodyPr wrap="square" rtlCol="0">
            <a:spAutoFit/>
          </a:bodyPr>
          <a:lstStyle/>
          <a:p>
            <a:pPr algn="ctr"/>
            <a:r>
              <a:rPr lang="en-US" sz="5600" dirty="0" smtClean="0"/>
              <a:t>Contact &amp; license info</a:t>
            </a:r>
            <a:endParaRPr lang="en-US" sz="5600" dirty="0"/>
          </a:p>
        </p:txBody>
      </p:sp>
      <p:sp>
        <p:nvSpPr>
          <p:cNvPr id="2" name="Right Arrow 1"/>
          <p:cNvSpPr/>
          <p:nvPr/>
        </p:nvSpPr>
        <p:spPr>
          <a:xfrm rot="2041484">
            <a:off x="959731" y="3608133"/>
            <a:ext cx="1245476" cy="1087821"/>
          </a:xfrm>
          <a:prstGeom prst="rightArrow">
            <a:avLst/>
          </a:prstGeom>
          <a:solidFill>
            <a:srgbClr val="C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ight Arrow 9"/>
          <p:cNvSpPr/>
          <p:nvPr/>
        </p:nvSpPr>
        <p:spPr>
          <a:xfrm rot="9007317">
            <a:off x="7029004" y="3590727"/>
            <a:ext cx="1245476" cy="1087821"/>
          </a:xfrm>
          <a:prstGeom prst="rightArrow">
            <a:avLst/>
          </a:prstGeom>
          <a:solidFill>
            <a:srgbClr val="C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304800" y="6572250"/>
            <a:ext cx="8534400" cy="253916"/>
          </a:xfrm>
          <a:prstGeom prst="rect">
            <a:avLst/>
          </a:prstGeom>
        </p:spPr>
        <p:txBody>
          <a:bodyPr wrap="square">
            <a:spAutoFit/>
          </a:bodyPr>
          <a:lstStyle/>
          <a:p>
            <a:pPr algn="ctr"/>
            <a:r>
              <a:rPr lang="en-CA" sz="1050" dirty="0" smtClean="0"/>
              <a:t>Infographic credit: </a:t>
            </a:r>
            <a:r>
              <a:rPr lang="en-CA" sz="1050" dirty="0">
                <a:hlinkClick r:id="rId5"/>
              </a:rPr>
              <a:t>http://</a:t>
            </a:r>
            <a:r>
              <a:rPr lang="en-CA" sz="1050" dirty="0" smtClean="0">
                <a:hlinkClick r:id="rId5"/>
              </a:rPr>
              <a:t>infographiccommons.com/view/tedtalks-info.html</a:t>
            </a:r>
            <a:endParaRPr lang="en-CA" sz="1050" dirty="0"/>
          </a:p>
        </p:txBody>
      </p:sp>
    </p:spTree>
    <p:custDataLst>
      <p:tags r:id="rId1"/>
    </p:custData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676400"/>
            <a:ext cx="8534400" cy="8229600"/>
          </a:xfrm>
          <a:prstGeom prst="roundRect">
            <a:avLst/>
          </a:prstGeom>
          <a:solidFill>
            <a:schemeClr val="bg1"/>
          </a:solidFill>
          <a:ln w="107950">
            <a:solidFill>
              <a:schemeClr val="accent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p:cNvSpPr/>
          <p:nvPr/>
        </p:nvSpPr>
        <p:spPr>
          <a:xfrm>
            <a:off x="304800" y="0"/>
            <a:ext cx="8534400" cy="11737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762000" y="114856"/>
            <a:ext cx="7620000" cy="954107"/>
          </a:xfrm>
          <a:prstGeom prst="rect">
            <a:avLst/>
          </a:prstGeom>
          <a:noFill/>
        </p:spPr>
        <p:txBody>
          <a:bodyPr wrap="square" rtlCol="0">
            <a:spAutoFit/>
          </a:bodyPr>
          <a:lstStyle/>
          <a:p>
            <a:pPr algn="ctr"/>
            <a:r>
              <a:rPr lang="en-US" sz="5600" dirty="0" smtClean="0">
                <a:solidFill>
                  <a:schemeClr val="bg1"/>
                </a:solidFill>
                <a:effectLst>
                  <a:outerShdw blurRad="38100" dist="38100" dir="2700000" algn="tl">
                    <a:srgbClr val="000000">
                      <a:alpha val="43137"/>
                    </a:srgbClr>
                  </a:outerShdw>
                </a:effectLst>
              </a:rPr>
              <a:t>What isn’t working?</a:t>
            </a:r>
            <a:endParaRPr lang="en-US" sz="5600" dirty="0">
              <a:solidFill>
                <a:schemeClr val="bg1"/>
              </a:solidFill>
              <a:effectLst>
                <a:outerShdw blurRad="38100" dist="38100" dir="2700000" algn="tl">
                  <a:srgbClr val="000000">
                    <a:alpha val="43137"/>
                  </a:srgbClr>
                </a:outerShdw>
              </a:effectLst>
            </a:endParaRPr>
          </a:p>
        </p:txBody>
      </p:sp>
      <p:pic>
        <p:nvPicPr>
          <p:cNvPr id="26" name="Picture 2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5068" y="1428926"/>
            <a:ext cx="8033864" cy="4266848"/>
          </a:xfrm>
          <a:prstGeom prst="rect">
            <a:avLst/>
          </a:prstGeom>
        </p:spPr>
      </p:pic>
    </p:spTree>
    <p:custDataLst>
      <p:tags r:id="rId1"/>
    </p:custData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304800"/>
            <a:ext cx="8534400" cy="8229600"/>
          </a:xfrm>
          <a:prstGeom prst="roundRect">
            <a:avLst/>
          </a:prstGeom>
          <a:solidFill>
            <a:schemeClr val="bg1"/>
          </a:solidFill>
          <a:ln w="107950">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ounded Rectangle 6"/>
          <p:cNvSpPr/>
          <p:nvPr/>
        </p:nvSpPr>
        <p:spPr>
          <a:xfrm>
            <a:off x="304800" y="304801"/>
            <a:ext cx="8534400" cy="2786931"/>
          </a:xfrm>
          <a:custGeom>
            <a:avLst/>
            <a:gdLst/>
            <a:ahLst/>
            <a:cxnLst/>
            <a:rect l="l" t="t" r="r" b="b"/>
            <a:pathLst>
              <a:path w="8534400" h="2786931">
                <a:moveTo>
                  <a:pt x="1371627" y="0"/>
                </a:moveTo>
                <a:lnTo>
                  <a:pt x="7162773" y="0"/>
                </a:lnTo>
                <a:cubicBezTo>
                  <a:pt x="7920302" y="0"/>
                  <a:pt x="8534400" y="614098"/>
                  <a:pt x="8534400" y="1371627"/>
                </a:cubicBezTo>
                <a:lnTo>
                  <a:pt x="8534400" y="2786931"/>
                </a:lnTo>
                <a:lnTo>
                  <a:pt x="0" y="2786931"/>
                </a:lnTo>
                <a:lnTo>
                  <a:pt x="0" y="1371627"/>
                </a:lnTo>
                <a:cubicBezTo>
                  <a:pt x="0" y="614098"/>
                  <a:pt x="614098" y="0"/>
                  <a:pt x="1371627" y="0"/>
                </a:cubicBezTo>
                <a:close/>
              </a:path>
            </a:pathLst>
          </a:custGeom>
          <a:solidFill>
            <a:schemeClr val="accent6">
              <a:lumMod val="75000"/>
            </a:schemeClr>
          </a:solidFill>
          <a:ln w="107950">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TextBox 4"/>
          <p:cNvSpPr txBox="1"/>
          <p:nvPr/>
        </p:nvSpPr>
        <p:spPr>
          <a:xfrm>
            <a:off x="761999" y="685800"/>
            <a:ext cx="7666383" cy="2185214"/>
          </a:xfrm>
          <a:prstGeom prst="rect">
            <a:avLst/>
          </a:prstGeom>
          <a:noFill/>
        </p:spPr>
        <p:txBody>
          <a:bodyPr wrap="square" rtlCol="0">
            <a:spAutoFit/>
          </a:bodyPr>
          <a:lstStyle/>
          <a:p>
            <a:pPr algn="ctr"/>
            <a:r>
              <a:rPr lang="en-US" sz="6800" b="1" dirty="0" smtClean="0">
                <a:solidFill>
                  <a:schemeClr val="bg1"/>
                </a:solidFill>
                <a:latin typeface="+mj-lt"/>
              </a:rPr>
              <a:t>How can I </a:t>
            </a:r>
          </a:p>
          <a:p>
            <a:pPr algn="ctr"/>
            <a:r>
              <a:rPr lang="en-US" sz="6800" b="1" dirty="0" smtClean="0">
                <a:solidFill>
                  <a:schemeClr val="bg1"/>
                </a:solidFill>
                <a:latin typeface="+mj-lt"/>
              </a:rPr>
              <a:t>find out more?</a:t>
            </a:r>
            <a:endParaRPr lang="en-US" sz="6800" b="1" dirty="0">
              <a:solidFill>
                <a:schemeClr val="bg1"/>
              </a:solidFill>
              <a:latin typeface="+mj-lt"/>
            </a:endParaRPr>
          </a:p>
        </p:txBody>
      </p:sp>
      <p:grpSp>
        <p:nvGrpSpPr>
          <p:cNvPr id="20" name="Group 19"/>
          <p:cNvGrpSpPr/>
          <p:nvPr/>
        </p:nvGrpSpPr>
        <p:grpSpPr>
          <a:xfrm flipH="1">
            <a:off x="6316819" y="3621947"/>
            <a:ext cx="1282840" cy="2825430"/>
            <a:chOff x="3348371" y="3520670"/>
            <a:chExt cx="2355904" cy="5561974"/>
          </a:xfrm>
          <a:effectLst>
            <a:outerShdw blurRad="50800" dist="38100" dir="8100000" algn="tr" rotWithShape="0">
              <a:prstClr val="black">
                <a:alpha val="40000"/>
              </a:prstClr>
            </a:outerShdw>
          </a:effectLst>
        </p:grpSpPr>
        <p:sp>
          <p:nvSpPr>
            <p:cNvPr id="21" name="Oval 20"/>
            <p:cNvSpPr/>
            <p:nvPr/>
          </p:nvSpPr>
          <p:spPr bwMode="auto">
            <a:xfrm rot="20515823">
              <a:off x="3945744" y="3520670"/>
              <a:ext cx="1384600" cy="1249176"/>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2" name="Rounded Rectangle 21"/>
            <p:cNvSpPr/>
            <p:nvPr/>
          </p:nvSpPr>
          <p:spPr bwMode="auto">
            <a:xfrm>
              <a:off x="3945744" y="4908967"/>
              <a:ext cx="1384600" cy="2086839"/>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3" name="Rectangle 22"/>
            <p:cNvSpPr/>
            <p:nvPr/>
          </p:nvSpPr>
          <p:spPr bwMode="auto">
            <a:xfrm>
              <a:off x="3945744" y="6717560"/>
              <a:ext cx="519225" cy="2180529"/>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4" name="Rectangle 23"/>
            <p:cNvSpPr/>
            <p:nvPr/>
          </p:nvSpPr>
          <p:spPr bwMode="auto">
            <a:xfrm>
              <a:off x="4811119" y="6717560"/>
              <a:ext cx="519225" cy="2180529"/>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5" name="Oval 24"/>
            <p:cNvSpPr/>
            <p:nvPr/>
          </p:nvSpPr>
          <p:spPr bwMode="auto">
            <a:xfrm>
              <a:off x="3945744" y="8665276"/>
              <a:ext cx="519225" cy="417368"/>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6" name="Oval 25"/>
            <p:cNvSpPr/>
            <p:nvPr/>
          </p:nvSpPr>
          <p:spPr bwMode="auto">
            <a:xfrm>
              <a:off x="4811119" y="8665276"/>
              <a:ext cx="519225" cy="417368"/>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7" name="Rectangle 26"/>
            <p:cNvSpPr/>
            <p:nvPr/>
          </p:nvSpPr>
          <p:spPr bwMode="auto">
            <a:xfrm rot="20863102">
              <a:off x="5328441" y="4923272"/>
              <a:ext cx="375834" cy="1156209"/>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8" name="Rectangle 25"/>
            <p:cNvSpPr/>
            <p:nvPr/>
          </p:nvSpPr>
          <p:spPr bwMode="auto">
            <a:xfrm rot="19484533">
              <a:off x="3348371" y="5040645"/>
              <a:ext cx="1226156" cy="1747750"/>
            </a:xfrm>
            <a:custGeom>
              <a:avLst/>
              <a:gdLst/>
              <a:ahLst/>
              <a:cxnLst/>
              <a:rect l="l" t="t" r="r" b="b"/>
              <a:pathLst>
                <a:path w="1226156" h="1747750">
                  <a:moveTo>
                    <a:pt x="1076972" y="0"/>
                  </a:moveTo>
                  <a:lnTo>
                    <a:pt x="1226156" y="344957"/>
                  </a:lnTo>
                  <a:lnTo>
                    <a:pt x="399329" y="702536"/>
                  </a:lnTo>
                  <a:lnTo>
                    <a:pt x="399329" y="1570210"/>
                  </a:lnTo>
                  <a:lnTo>
                    <a:pt x="380282" y="1570210"/>
                  </a:lnTo>
                  <a:cubicBezTo>
                    <a:pt x="385765" y="1578487"/>
                    <a:pt x="386583" y="1587738"/>
                    <a:pt x="386351" y="1597160"/>
                  </a:cubicBezTo>
                  <a:cubicBezTo>
                    <a:pt x="384243" y="1682911"/>
                    <a:pt x="296055" y="1750299"/>
                    <a:pt x="189377" y="1747676"/>
                  </a:cubicBezTo>
                  <a:cubicBezTo>
                    <a:pt x="82699" y="1745054"/>
                    <a:pt x="-2071" y="1673414"/>
                    <a:pt x="38" y="1587663"/>
                  </a:cubicBezTo>
                  <a:cubicBezTo>
                    <a:pt x="649" y="1562774"/>
                    <a:pt x="8513" y="1539432"/>
                    <a:pt x="23495" y="1519895"/>
                  </a:cubicBezTo>
                  <a:lnTo>
                    <a:pt x="23495" y="476849"/>
                  </a:lnTo>
                  <a:lnTo>
                    <a:pt x="15753" y="458947"/>
                  </a:lnTo>
                  <a:close/>
                </a:path>
              </a:pathLst>
            </a:custGeom>
            <a:solidFill>
              <a:srgbClr val="7D7D7D"/>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9" name="Rounded Rectangle 28"/>
            <p:cNvSpPr/>
            <p:nvPr/>
          </p:nvSpPr>
          <p:spPr bwMode="auto">
            <a:xfrm>
              <a:off x="3859593" y="4895015"/>
              <a:ext cx="1740812" cy="417368"/>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0" name="Oval 15"/>
            <p:cNvSpPr/>
            <p:nvPr/>
          </p:nvSpPr>
          <p:spPr bwMode="auto">
            <a:xfrm rot="19302882">
              <a:off x="5002174" y="4627961"/>
              <a:ext cx="455979" cy="1679888"/>
            </a:xfrm>
            <a:custGeom>
              <a:avLst/>
              <a:gdLst/>
              <a:ahLst/>
              <a:cxnLst/>
              <a:rect l="l" t="t" r="r" b="b"/>
              <a:pathLst>
                <a:path w="455979" h="1679888">
                  <a:moveTo>
                    <a:pt x="399388" y="45490"/>
                  </a:moveTo>
                  <a:cubicBezTo>
                    <a:pt x="434353" y="73595"/>
                    <a:pt x="455979" y="112424"/>
                    <a:pt x="455979" y="155311"/>
                  </a:cubicBezTo>
                  <a:lnTo>
                    <a:pt x="448670" y="184415"/>
                  </a:lnTo>
                  <a:lnTo>
                    <a:pt x="451280" y="184553"/>
                  </a:lnTo>
                  <a:lnTo>
                    <a:pt x="382465" y="1485675"/>
                  </a:lnTo>
                  <a:cubicBezTo>
                    <a:pt x="396316" y="1510020"/>
                    <a:pt x="399972" y="1537435"/>
                    <a:pt x="394119" y="1564531"/>
                  </a:cubicBezTo>
                  <a:cubicBezTo>
                    <a:pt x="376010" y="1648373"/>
                    <a:pt x="273720" y="1697417"/>
                    <a:pt x="165649" y="1674074"/>
                  </a:cubicBezTo>
                  <a:cubicBezTo>
                    <a:pt x="57577" y="1650731"/>
                    <a:pt x="-15351" y="1563840"/>
                    <a:pt x="2759" y="1479998"/>
                  </a:cubicBezTo>
                  <a:lnTo>
                    <a:pt x="7043" y="1467961"/>
                  </a:lnTo>
                  <a:lnTo>
                    <a:pt x="75264" y="178066"/>
                  </a:lnTo>
                  <a:cubicBezTo>
                    <a:pt x="70294" y="171092"/>
                    <a:pt x="69549" y="163272"/>
                    <a:pt x="69549" y="155311"/>
                  </a:cubicBezTo>
                  <a:cubicBezTo>
                    <a:pt x="69549" y="69535"/>
                    <a:pt x="156054" y="0"/>
                    <a:pt x="262764" y="1"/>
                  </a:cubicBezTo>
                  <a:cubicBezTo>
                    <a:pt x="316119" y="0"/>
                    <a:pt x="364423" y="17384"/>
                    <a:pt x="399388" y="45490"/>
                  </a:cubicBezTo>
                  <a:close/>
                </a:path>
              </a:pathLst>
            </a:custGeom>
            <a:solidFill>
              <a:srgbClr val="7D7D7D"/>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18" name="Freeform 17"/>
          <p:cNvSpPr/>
          <p:nvPr/>
        </p:nvSpPr>
        <p:spPr>
          <a:xfrm>
            <a:off x="478759" y="3813549"/>
            <a:ext cx="4489464" cy="2457958"/>
          </a:xfrm>
          <a:custGeom>
            <a:avLst/>
            <a:gdLst>
              <a:gd name="connsiteX0" fmla="*/ 1497140 w 2983047"/>
              <a:gd name="connsiteY0" fmla="*/ 0 h 1468716"/>
              <a:gd name="connsiteX1" fmla="*/ 2076211 w 2983047"/>
              <a:gd name="connsiteY1" fmla="*/ 238385 h 1468716"/>
              <a:gd name="connsiteX2" fmla="*/ 2122433 w 2983047"/>
              <a:gd name="connsiteY2" fmla="*/ 304318 h 1468716"/>
              <a:gd name="connsiteX3" fmla="*/ 2131283 w 2983047"/>
              <a:gd name="connsiteY3" fmla="*/ 301380 h 1468716"/>
              <a:gd name="connsiteX4" fmla="*/ 2208905 w 2983047"/>
              <a:gd name="connsiteY4" fmla="*/ 293012 h 1468716"/>
              <a:gd name="connsiteX5" fmla="*/ 2563794 w 2983047"/>
              <a:gd name="connsiteY5" fmla="*/ 544575 h 1468716"/>
              <a:gd name="connsiteX6" fmla="*/ 2585473 w 2983047"/>
              <a:gd name="connsiteY6" fmla="*/ 619260 h 1468716"/>
              <a:gd name="connsiteX7" fmla="*/ 2597891 w 2983047"/>
              <a:gd name="connsiteY7" fmla="*/ 618296 h 1468716"/>
              <a:gd name="connsiteX8" fmla="*/ 2983047 w 2983047"/>
              <a:gd name="connsiteY8" fmla="*/ 914907 h 1468716"/>
              <a:gd name="connsiteX9" fmla="*/ 2597891 w 2983047"/>
              <a:gd name="connsiteY9" fmla="*/ 1211518 h 1468716"/>
              <a:gd name="connsiteX10" fmla="*/ 2447971 w 2983047"/>
              <a:gd name="connsiteY10" fmla="*/ 1188209 h 1468716"/>
              <a:gd name="connsiteX11" fmla="*/ 2432613 w 2983047"/>
              <a:gd name="connsiteY11" fmla="*/ 1181789 h 1468716"/>
              <a:gd name="connsiteX12" fmla="*/ 2374195 w 2983047"/>
              <a:gd name="connsiteY12" fmla="*/ 1257379 h 1468716"/>
              <a:gd name="connsiteX13" fmla="*/ 1808248 w 2983047"/>
              <a:gd name="connsiteY13" fmla="*/ 1468716 h 1468716"/>
              <a:gd name="connsiteX14" fmla="*/ 1426651 w 2983047"/>
              <a:gd name="connsiteY14" fmla="*/ 1386852 h 1468716"/>
              <a:gd name="connsiteX15" fmla="*/ 1388373 w 2983047"/>
              <a:gd name="connsiteY15" fmla="*/ 1364671 h 1468716"/>
              <a:gd name="connsiteX16" fmla="*/ 1388320 w 2983047"/>
              <a:gd name="connsiteY16" fmla="*/ 1364702 h 1468716"/>
              <a:gd name="connsiteX17" fmla="*/ 1022053 w 2983047"/>
              <a:gd name="connsiteY17" fmla="*/ 1446566 h 1468716"/>
              <a:gd name="connsiteX18" fmla="*/ 478843 w 2983047"/>
              <a:gd name="connsiteY18" fmla="*/ 1235229 h 1468716"/>
              <a:gd name="connsiteX19" fmla="*/ 438351 w 2983047"/>
              <a:gd name="connsiteY19" fmla="*/ 1180642 h 1468716"/>
              <a:gd name="connsiteX20" fmla="*/ 424006 w 2983047"/>
              <a:gd name="connsiteY20" fmla="*/ 1188209 h 1468716"/>
              <a:gd name="connsiteX21" fmla="*/ 305206 w 2983047"/>
              <a:gd name="connsiteY21" fmla="*/ 1211518 h 1468716"/>
              <a:gd name="connsiteX22" fmla="*/ 0 w 2983047"/>
              <a:gd name="connsiteY22" fmla="*/ 914907 h 1468716"/>
              <a:gd name="connsiteX23" fmla="*/ 243696 w 2983047"/>
              <a:gd name="connsiteY23" fmla="*/ 624322 h 1468716"/>
              <a:gd name="connsiteX24" fmla="*/ 301743 w 2983047"/>
              <a:gd name="connsiteY24" fmla="*/ 618635 h 1468716"/>
              <a:gd name="connsiteX25" fmla="*/ 324732 w 2983047"/>
              <a:gd name="connsiteY25" fmla="*/ 544575 h 1468716"/>
              <a:gd name="connsiteX26" fmla="*/ 704252 w 2983047"/>
              <a:gd name="connsiteY26" fmla="*/ 293012 h 1468716"/>
              <a:gd name="connsiteX27" fmla="*/ 787262 w 2983047"/>
              <a:gd name="connsiteY27" fmla="*/ 301380 h 1468716"/>
              <a:gd name="connsiteX28" fmla="*/ 858422 w 2983047"/>
              <a:gd name="connsiteY28" fmla="*/ 323470 h 1468716"/>
              <a:gd name="connsiteX29" fmla="*/ 918069 w 2983047"/>
              <a:gd name="connsiteY29" fmla="*/ 238385 h 1468716"/>
              <a:gd name="connsiteX30" fmla="*/ 1497140 w 2983047"/>
              <a:gd name="connsiteY30" fmla="*/ 0 h 146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83047" h="1468716">
                <a:moveTo>
                  <a:pt x="1497140" y="0"/>
                </a:moveTo>
                <a:cubicBezTo>
                  <a:pt x="1738190" y="0"/>
                  <a:pt x="1950715" y="94561"/>
                  <a:pt x="2076211" y="238385"/>
                </a:cubicBezTo>
                <a:lnTo>
                  <a:pt x="2122433" y="304318"/>
                </a:lnTo>
                <a:lnTo>
                  <a:pt x="2131283" y="301380"/>
                </a:lnTo>
                <a:cubicBezTo>
                  <a:pt x="2156355" y="295893"/>
                  <a:pt x="2182316" y="293012"/>
                  <a:pt x="2208905" y="293012"/>
                </a:cubicBezTo>
                <a:cubicBezTo>
                  <a:pt x="2368442" y="293012"/>
                  <a:pt x="2505324" y="396742"/>
                  <a:pt x="2563794" y="544575"/>
                </a:cubicBezTo>
                <a:lnTo>
                  <a:pt x="2585473" y="619260"/>
                </a:lnTo>
                <a:lnTo>
                  <a:pt x="2597891" y="618296"/>
                </a:lnTo>
                <a:cubicBezTo>
                  <a:pt x="2810607" y="618296"/>
                  <a:pt x="2983047" y="751093"/>
                  <a:pt x="2983047" y="914907"/>
                </a:cubicBezTo>
                <a:cubicBezTo>
                  <a:pt x="2983047" y="1078721"/>
                  <a:pt x="2810607" y="1211518"/>
                  <a:pt x="2597891" y="1211518"/>
                </a:cubicBezTo>
                <a:cubicBezTo>
                  <a:pt x="2544712" y="1211518"/>
                  <a:pt x="2494050" y="1203218"/>
                  <a:pt x="2447971" y="1188209"/>
                </a:cubicBezTo>
                <a:lnTo>
                  <a:pt x="2432613" y="1181789"/>
                </a:lnTo>
                <a:lnTo>
                  <a:pt x="2374195" y="1257379"/>
                </a:lnTo>
                <a:cubicBezTo>
                  <a:pt x="2251543" y="1384884"/>
                  <a:pt x="2043835" y="1468716"/>
                  <a:pt x="1808248" y="1468716"/>
                </a:cubicBezTo>
                <a:cubicBezTo>
                  <a:pt x="1666896" y="1468716"/>
                  <a:pt x="1535580" y="1438537"/>
                  <a:pt x="1426651" y="1386852"/>
                </a:cubicBezTo>
                <a:lnTo>
                  <a:pt x="1388373" y="1364671"/>
                </a:lnTo>
                <a:lnTo>
                  <a:pt x="1388320" y="1364702"/>
                </a:lnTo>
                <a:cubicBezTo>
                  <a:pt x="1283767" y="1416387"/>
                  <a:pt x="1157727" y="1446566"/>
                  <a:pt x="1022053" y="1446566"/>
                </a:cubicBezTo>
                <a:cubicBezTo>
                  <a:pt x="795931" y="1446566"/>
                  <a:pt x="596567" y="1362734"/>
                  <a:pt x="478843" y="1235229"/>
                </a:cubicBezTo>
                <a:lnTo>
                  <a:pt x="438351" y="1180642"/>
                </a:lnTo>
                <a:lnTo>
                  <a:pt x="424006" y="1188209"/>
                </a:lnTo>
                <a:cubicBezTo>
                  <a:pt x="387492" y="1203218"/>
                  <a:pt x="347346" y="1211518"/>
                  <a:pt x="305206" y="1211518"/>
                </a:cubicBezTo>
                <a:cubicBezTo>
                  <a:pt x="136645" y="1211518"/>
                  <a:pt x="0" y="1078721"/>
                  <a:pt x="0" y="914907"/>
                </a:cubicBezTo>
                <a:cubicBezTo>
                  <a:pt x="0" y="771570"/>
                  <a:pt x="104619" y="651980"/>
                  <a:pt x="243696" y="624322"/>
                </a:cubicBezTo>
                <a:lnTo>
                  <a:pt x="301743" y="618635"/>
                </a:lnTo>
                <a:lnTo>
                  <a:pt x="324732" y="544575"/>
                </a:lnTo>
                <a:cubicBezTo>
                  <a:pt x="387261" y="396742"/>
                  <a:pt x="533643" y="293012"/>
                  <a:pt x="704252" y="293012"/>
                </a:cubicBezTo>
                <a:cubicBezTo>
                  <a:pt x="732687" y="293012"/>
                  <a:pt x="760449" y="295893"/>
                  <a:pt x="787262" y="301380"/>
                </a:cubicBezTo>
                <a:lnTo>
                  <a:pt x="858422" y="323470"/>
                </a:lnTo>
                <a:lnTo>
                  <a:pt x="918069" y="238385"/>
                </a:lnTo>
                <a:cubicBezTo>
                  <a:pt x="1043565" y="94561"/>
                  <a:pt x="1256090" y="0"/>
                  <a:pt x="1497140" y="0"/>
                </a:cubicBezTo>
                <a:close/>
              </a:path>
            </a:pathLst>
          </a:custGeom>
          <a:solidFill>
            <a:schemeClr val="bg1"/>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9" name="Oval 18"/>
          <p:cNvSpPr/>
          <p:nvPr/>
        </p:nvSpPr>
        <p:spPr>
          <a:xfrm>
            <a:off x="4616357" y="4255247"/>
            <a:ext cx="310662" cy="310662"/>
          </a:xfrm>
          <a:prstGeom prst="ellipse">
            <a:avLst/>
          </a:prstGeom>
          <a:solidFill>
            <a:schemeClr val="bg1"/>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33" name="Oval 32"/>
          <p:cNvSpPr/>
          <p:nvPr/>
        </p:nvSpPr>
        <p:spPr>
          <a:xfrm>
            <a:off x="5104189" y="4111230"/>
            <a:ext cx="215959" cy="215959"/>
          </a:xfrm>
          <a:prstGeom prst="ellipse">
            <a:avLst/>
          </a:prstGeom>
          <a:solidFill>
            <a:schemeClr val="bg1"/>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34" name="Oval 33"/>
          <p:cNvSpPr/>
          <p:nvPr/>
        </p:nvSpPr>
        <p:spPr>
          <a:xfrm>
            <a:off x="5527617" y="3978827"/>
            <a:ext cx="177966" cy="177966"/>
          </a:xfrm>
          <a:prstGeom prst="ellipse">
            <a:avLst/>
          </a:prstGeom>
          <a:solidFill>
            <a:schemeClr val="bg1"/>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35" name="Oval 34"/>
          <p:cNvSpPr/>
          <p:nvPr/>
        </p:nvSpPr>
        <p:spPr>
          <a:xfrm>
            <a:off x="5913052" y="3895667"/>
            <a:ext cx="111441" cy="112530"/>
          </a:xfrm>
          <a:prstGeom prst="ellipse">
            <a:avLst/>
          </a:prstGeom>
          <a:solidFill>
            <a:schemeClr val="bg1"/>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32" name="TextBox 31"/>
          <p:cNvSpPr txBox="1"/>
          <p:nvPr/>
        </p:nvSpPr>
        <p:spPr>
          <a:xfrm>
            <a:off x="1339816" y="4461107"/>
            <a:ext cx="2803150" cy="1569660"/>
          </a:xfrm>
          <a:prstGeom prst="rect">
            <a:avLst/>
          </a:prstGeom>
          <a:noFill/>
        </p:spPr>
        <p:txBody>
          <a:bodyPr wrap="square" rtlCol="0">
            <a:spAutoFit/>
          </a:bodyPr>
          <a:lstStyle/>
          <a:p>
            <a:pPr algn="ctr"/>
            <a:r>
              <a:rPr lang="en-US" sz="3200" b="1" dirty="0" smtClean="0"/>
              <a:t>Hmm… give me ALL the resources!</a:t>
            </a:r>
            <a:endParaRPr lang="en-US" sz="3200" b="1" dirty="0"/>
          </a:p>
        </p:txBody>
      </p:sp>
    </p:spTree>
    <p:custDataLst>
      <p:tags r:id="rId1"/>
    </p:custData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TextBox 4"/>
          <p:cNvSpPr txBox="1"/>
          <p:nvPr/>
        </p:nvSpPr>
        <p:spPr>
          <a:xfrm>
            <a:off x="762000" y="664774"/>
            <a:ext cx="7620000" cy="954107"/>
          </a:xfrm>
          <a:prstGeom prst="rect">
            <a:avLst/>
          </a:prstGeom>
          <a:noFill/>
        </p:spPr>
        <p:txBody>
          <a:bodyPr wrap="square" rtlCol="0">
            <a:spAutoFit/>
          </a:bodyPr>
          <a:lstStyle/>
          <a:p>
            <a:pPr algn="ctr"/>
            <a:r>
              <a:rPr lang="en-US" sz="5600" dirty="0" smtClean="0"/>
              <a:t>Books</a:t>
            </a:r>
            <a:endParaRPr lang="en-US" sz="5600" dirty="0"/>
          </a:p>
        </p:txBody>
      </p:sp>
      <p:grpSp>
        <p:nvGrpSpPr>
          <p:cNvPr id="11" name="White Space"/>
          <p:cNvGrpSpPr/>
          <p:nvPr/>
        </p:nvGrpSpPr>
        <p:grpSpPr>
          <a:xfrm>
            <a:off x="782066" y="2177717"/>
            <a:ext cx="7866634" cy="4088779"/>
            <a:chOff x="782066" y="2177717"/>
            <a:chExt cx="7866634" cy="4088779"/>
          </a:xfrm>
        </p:grpSpPr>
        <p:sp>
          <p:nvSpPr>
            <p:cNvPr id="7" name="TextBox 6"/>
            <p:cNvSpPr txBox="1"/>
            <p:nvPr/>
          </p:nvSpPr>
          <p:spPr>
            <a:xfrm>
              <a:off x="4305300" y="2498559"/>
              <a:ext cx="4343400" cy="3447098"/>
            </a:xfrm>
            <a:prstGeom prst="rect">
              <a:avLst/>
            </a:prstGeom>
            <a:noFill/>
          </p:spPr>
          <p:txBody>
            <a:bodyPr wrap="square" rtlCol="0">
              <a:spAutoFit/>
            </a:bodyPr>
            <a:lstStyle/>
            <a:p>
              <a:r>
                <a:rPr lang="en-US" sz="4800" b="1" dirty="0" smtClean="0"/>
                <a:t>White Space is Not Your Enemy</a:t>
              </a:r>
            </a:p>
            <a:p>
              <a:endParaRPr lang="en-US" dirty="0"/>
            </a:p>
            <a:p>
              <a:r>
                <a:rPr lang="en-US" sz="2800" i="1" dirty="0"/>
                <a:t>Kim Golombisky </a:t>
              </a:r>
              <a:endParaRPr lang="en-US" sz="2800" i="1" dirty="0" smtClean="0"/>
            </a:p>
            <a:p>
              <a:r>
                <a:rPr lang="en-US" sz="2800" i="1" dirty="0" smtClean="0"/>
                <a:t>Rebecca </a:t>
              </a:r>
              <a:r>
                <a:rPr lang="en-US" sz="2800" i="1" dirty="0"/>
                <a:t>Hagen</a:t>
              </a:r>
              <a:endParaRPr lang="en-US" sz="2800" i="1" u="none" dirty="0">
                <a:solidFill>
                  <a:schemeClr val="tx1"/>
                </a:solidFill>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2066" y="2177717"/>
              <a:ext cx="3312668" cy="4088779"/>
            </a:xfrm>
            <a:prstGeom prst="rect">
              <a:avLst/>
            </a:prstGeom>
          </p:spPr>
        </p:pic>
      </p:grpSp>
      <p:grpSp>
        <p:nvGrpSpPr>
          <p:cNvPr id="9" name="Cool Infographics"/>
          <p:cNvGrpSpPr/>
          <p:nvPr/>
        </p:nvGrpSpPr>
        <p:grpSpPr>
          <a:xfrm>
            <a:off x="476250" y="2114574"/>
            <a:ext cx="7842251" cy="4151923"/>
            <a:chOff x="476250" y="2114574"/>
            <a:chExt cx="7842251" cy="4151923"/>
          </a:xfrm>
        </p:grpSpPr>
        <p:pic>
          <p:nvPicPr>
            <p:cNvPr id="7174" name="Picture 6" descr="http://ecx.images-amazon.com/images/I/51fPohS02DL.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72051" y="2114574"/>
              <a:ext cx="3346450" cy="4151923"/>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12" name="TextBox 11"/>
            <p:cNvSpPr txBox="1"/>
            <p:nvPr/>
          </p:nvSpPr>
          <p:spPr>
            <a:xfrm>
              <a:off x="476250" y="2498559"/>
              <a:ext cx="4343400" cy="2277547"/>
            </a:xfrm>
            <a:prstGeom prst="rect">
              <a:avLst/>
            </a:prstGeom>
            <a:noFill/>
          </p:spPr>
          <p:txBody>
            <a:bodyPr wrap="square" rtlCol="0">
              <a:spAutoFit/>
            </a:bodyPr>
            <a:lstStyle/>
            <a:p>
              <a:pPr algn="r"/>
              <a:r>
                <a:rPr lang="en-US" sz="4800" b="1" dirty="0" smtClean="0"/>
                <a:t>Cool Infographics</a:t>
              </a:r>
            </a:p>
            <a:p>
              <a:pPr algn="r"/>
              <a:endParaRPr lang="en-US" dirty="0"/>
            </a:p>
            <a:p>
              <a:pPr algn="r"/>
              <a:r>
                <a:rPr lang="en-US" sz="2800" i="1" dirty="0" smtClean="0"/>
                <a:t>Randy Krum</a:t>
              </a:r>
              <a:endParaRPr lang="en-US" sz="2800" i="1" u="none" dirty="0">
                <a:solidFill>
                  <a:schemeClr val="tx1"/>
                </a:solidFill>
              </a:endParaRPr>
            </a:p>
          </p:txBody>
        </p:sp>
      </p:grpSp>
      <p:grpSp>
        <p:nvGrpSpPr>
          <p:cNvPr id="3" name="Info is Beautiful"/>
          <p:cNvGrpSpPr/>
          <p:nvPr/>
        </p:nvGrpSpPr>
        <p:grpSpPr>
          <a:xfrm>
            <a:off x="467370" y="2276582"/>
            <a:ext cx="8181330" cy="3545962"/>
            <a:chOff x="467370" y="2276582"/>
            <a:chExt cx="8181330" cy="3545962"/>
          </a:xfrm>
        </p:grpSpPr>
        <p:pic>
          <p:nvPicPr>
            <p:cNvPr id="7170" name="Picture 2" descr="http://ecx.images-amazon.com/images/I/41CnQkks1YL.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7370" y="2276582"/>
              <a:ext cx="2694930" cy="3545962"/>
            </a:xfrm>
            <a:prstGeom prst="rect">
              <a:avLst/>
            </a:prstGeom>
            <a:noFill/>
            <a:ln>
              <a:solidFill>
                <a:schemeClr val="tx1">
                  <a:lumMod val="40000"/>
                  <a:lumOff val="60000"/>
                </a:schemeClr>
              </a:solid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8" name="TextBox 7"/>
            <p:cNvSpPr txBox="1"/>
            <p:nvPr/>
          </p:nvSpPr>
          <p:spPr>
            <a:xfrm>
              <a:off x="3175109" y="2809982"/>
              <a:ext cx="2686050" cy="2369880"/>
            </a:xfrm>
            <a:prstGeom prst="rect">
              <a:avLst/>
            </a:prstGeom>
            <a:noFill/>
          </p:spPr>
          <p:txBody>
            <a:bodyPr wrap="square" rtlCol="0">
              <a:spAutoFit/>
            </a:bodyPr>
            <a:lstStyle/>
            <a:p>
              <a:pPr algn="ctr"/>
              <a:r>
                <a:rPr lang="en-US" sz="2400" b="1" dirty="0" smtClean="0"/>
                <a:t>Information is Beautiful</a:t>
              </a:r>
            </a:p>
            <a:p>
              <a:pPr algn="ctr"/>
              <a:r>
                <a:rPr lang="en-US" dirty="0" smtClean="0"/>
                <a:t>and</a:t>
              </a:r>
            </a:p>
            <a:p>
              <a:pPr algn="ctr"/>
              <a:r>
                <a:rPr lang="en-US" sz="2400" b="1" dirty="0" smtClean="0"/>
                <a:t>The Visual </a:t>
              </a:r>
              <a:r>
                <a:rPr lang="en-US" sz="2400" b="1" dirty="0" err="1" smtClean="0"/>
                <a:t>Miscellaneum</a:t>
              </a:r>
              <a:endParaRPr lang="en-US" sz="2400" b="1" dirty="0" smtClean="0"/>
            </a:p>
            <a:p>
              <a:pPr algn="ctr"/>
              <a:endParaRPr lang="en-US" sz="1400" dirty="0"/>
            </a:p>
            <a:p>
              <a:pPr algn="ctr"/>
              <a:r>
                <a:rPr lang="en-US" sz="2000" i="1" dirty="0" smtClean="0"/>
                <a:t>David </a:t>
              </a:r>
              <a:r>
                <a:rPr lang="en-US" sz="2000" i="1" dirty="0" err="1" smtClean="0"/>
                <a:t>McCandless</a:t>
              </a:r>
              <a:endParaRPr lang="en-US" sz="2000" i="1" u="none" dirty="0">
                <a:solidFill>
                  <a:schemeClr val="tx1"/>
                </a:solidFill>
              </a:endParaRPr>
            </a:p>
          </p:txBody>
        </p:sp>
        <p:pic>
          <p:nvPicPr>
            <p:cNvPr id="7172" name="Picture 4" descr="http://ecx.images-amazon.com/images/I/51ssZMxvL9L._SY300_.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918309" y="2276582"/>
              <a:ext cx="2730391" cy="3545962"/>
            </a:xfrm>
            <a:prstGeom prst="rect">
              <a:avLst/>
            </a:prstGeom>
            <a:noFill/>
            <a:ln>
              <a:solidFill>
                <a:schemeClr val="tx1">
                  <a:lumMod val="40000"/>
                  <a:lumOff val="60000"/>
                </a:schemeClr>
              </a:solid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gr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2" presetClass="entr" presetSubtype="4" fill="hold" nodeType="afterEffect">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ppt_x"/>
                                          </p:val>
                                        </p:tav>
                                        <p:tav tm="100000">
                                          <p:val>
                                            <p:strVal val="#ppt_x"/>
                                          </p:val>
                                        </p:tav>
                                      </p:tavLst>
                                    </p:anim>
                                    <p:anim calcmode="lin" valueType="num">
                                      <p:cBhvr additive="base">
                                        <p:cTn id="12"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par>
                          <p:cTn id="18" fill="hold">
                            <p:stCondLst>
                              <p:cond delay="500"/>
                            </p:stCondLst>
                            <p:childTnLst>
                              <p:par>
                                <p:cTn id="19" presetID="2" presetClass="entr" presetSubtype="4" fill="hold" nodeType="afterEffect">
                                  <p:stCondLst>
                                    <p:cond delay="50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TextBox 4"/>
          <p:cNvSpPr txBox="1"/>
          <p:nvPr/>
        </p:nvSpPr>
        <p:spPr>
          <a:xfrm>
            <a:off x="762000" y="680540"/>
            <a:ext cx="7620000" cy="1815882"/>
          </a:xfrm>
          <a:prstGeom prst="rect">
            <a:avLst/>
          </a:prstGeom>
          <a:noFill/>
        </p:spPr>
        <p:txBody>
          <a:bodyPr wrap="square" rtlCol="0">
            <a:spAutoFit/>
          </a:bodyPr>
          <a:lstStyle/>
          <a:p>
            <a:pPr algn="ctr"/>
            <a:r>
              <a:rPr lang="en-US" sz="5600" dirty="0" smtClean="0"/>
              <a:t>Websites that show great infographics</a:t>
            </a:r>
            <a:endParaRPr lang="en-US" sz="5600" dirty="0"/>
          </a:p>
        </p:txBody>
      </p:sp>
      <p:grpSp>
        <p:nvGrpSpPr>
          <p:cNvPr id="9" name="Info is Beautiful"/>
          <p:cNvGrpSpPr/>
          <p:nvPr/>
        </p:nvGrpSpPr>
        <p:grpSpPr>
          <a:xfrm>
            <a:off x="1681340" y="2610722"/>
            <a:ext cx="5781320" cy="4162327"/>
            <a:chOff x="1681340" y="2610722"/>
            <a:chExt cx="5781320" cy="4162327"/>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81340" y="2610722"/>
              <a:ext cx="5781320" cy="3675778"/>
            </a:xfrm>
            <a:prstGeom prst="rect">
              <a:avLst/>
            </a:prstGeom>
            <a:ln>
              <a:solidFill>
                <a:schemeClr val="tx1">
                  <a:lumMod val="40000"/>
                  <a:lumOff val="60000"/>
                </a:schemeClr>
              </a:solidFill>
            </a:ln>
          </p:spPr>
        </p:pic>
        <p:sp>
          <p:nvSpPr>
            <p:cNvPr id="3" name="Rectangle 2"/>
            <p:cNvSpPr/>
            <p:nvPr/>
          </p:nvSpPr>
          <p:spPr>
            <a:xfrm>
              <a:off x="1681340" y="6311384"/>
              <a:ext cx="5781319" cy="461665"/>
            </a:xfrm>
            <a:prstGeom prst="rect">
              <a:avLst/>
            </a:prstGeom>
          </p:spPr>
          <p:txBody>
            <a:bodyPr wrap="square">
              <a:spAutoFit/>
            </a:bodyPr>
            <a:lstStyle/>
            <a:p>
              <a:pPr algn="ctr"/>
              <a:r>
                <a:rPr lang="en-CA" sz="2400" b="1" dirty="0" smtClean="0"/>
                <a:t>www.informationisbeautiful.net</a:t>
              </a:r>
              <a:endParaRPr lang="en-CA" sz="2400" b="1" dirty="0"/>
            </a:p>
          </p:txBody>
        </p:sp>
      </p:grpSp>
      <p:grpSp>
        <p:nvGrpSpPr>
          <p:cNvPr id="12" name="Cool Infographics"/>
          <p:cNvGrpSpPr/>
          <p:nvPr/>
        </p:nvGrpSpPr>
        <p:grpSpPr>
          <a:xfrm>
            <a:off x="1643240" y="2613565"/>
            <a:ext cx="5887610" cy="4159484"/>
            <a:chOff x="1643240" y="2613565"/>
            <a:chExt cx="5887610" cy="4159484"/>
          </a:xfrm>
        </p:grpSpPr>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43240" y="2613565"/>
              <a:ext cx="5887610" cy="3661951"/>
            </a:xfrm>
            <a:prstGeom prst="rect">
              <a:avLst/>
            </a:prstGeom>
            <a:ln>
              <a:solidFill>
                <a:schemeClr val="tx1">
                  <a:lumMod val="40000"/>
                  <a:lumOff val="60000"/>
                </a:schemeClr>
              </a:solidFill>
            </a:ln>
          </p:spPr>
        </p:pic>
        <p:sp>
          <p:nvSpPr>
            <p:cNvPr id="11" name="Rectangle 10"/>
            <p:cNvSpPr/>
            <p:nvPr/>
          </p:nvSpPr>
          <p:spPr>
            <a:xfrm>
              <a:off x="1681340" y="6311384"/>
              <a:ext cx="5781319" cy="461665"/>
            </a:xfrm>
            <a:prstGeom prst="rect">
              <a:avLst/>
            </a:prstGeom>
          </p:spPr>
          <p:txBody>
            <a:bodyPr wrap="square">
              <a:spAutoFit/>
            </a:bodyPr>
            <a:lstStyle/>
            <a:p>
              <a:pPr algn="ctr"/>
              <a:r>
                <a:rPr lang="en-US" sz="2400" b="1" dirty="0"/>
                <a:t>www.coolinfographics.com</a:t>
              </a:r>
              <a:endParaRPr lang="en-CA" sz="2400" b="1" dirty="0"/>
            </a:p>
          </p:txBody>
        </p:sp>
      </p:grpSp>
      <p:grpSp>
        <p:nvGrpSpPr>
          <p:cNvPr id="8" name="Pinterest"/>
          <p:cNvGrpSpPr/>
          <p:nvPr/>
        </p:nvGrpSpPr>
        <p:grpSpPr>
          <a:xfrm>
            <a:off x="1660079" y="2610722"/>
            <a:ext cx="5853930" cy="4162327"/>
            <a:chOff x="1660079" y="2610722"/>
            <a:chExt cx="5853930" cy="4162327"/>
          </a:xfrm>
        </p:grpSpPr>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60079" y="2610722"/>
              <a:ext cx="5853930" cy="3655783"/>
            </a:xfrm>
            <a:prstGeom prst="rect">
              <a:avLst/>
            </a:prstGeom>
            <a:ln>
              <a:solidFill>
                <a:schemeClr val="bg1">
                  <a:lumMod val="65000"/>
                </a:schemeClr>
              </a:solidFill>
            </a:ln>
          </p:spPr>
        </p:pic>
        <p:sp>
          <p:nvSpPr>
            <p:cNvPr id="14" name="Rectangle 13"/>
            <p:cNvSpPr/>
            <p:nvPr/>
          </p:nvSpPr>
          <p:spPr>
            <a:xfrm>
              <a:off x="1681340" y="6311384"/>
              <a:ext cx="5781319" cy="461665"/>
            </a:xfrm>
            <a:prstGeom prst="rect">
              <a:avLst/>
            </a:prstGeom>
          </p:spPr>
          <p:txBody>
            <a:bodyPr wrap="square">
              <a:spAutoFit/>
            </a:bodyPr>
            <a:lstStyle/>
            <a:p>
              <a:pPr algn="ctr"/>
              <a:r>
                <a:rPr lang="en-US" sz="2400" b="1" dirty="0" smtClean="0"/>
                <a:t>Pinterest</a:t>
              </a:r>
              <a:endParaRPr lang="en-CA" sz="2400" b="1" dirty="0"/>
            </a:p>
          </p:txBody>
        </p:sp>
      </p:gr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2" presetClass="entr" presetSubtype="4" fill="hold" nodeType="afterEffect">
                                  <p:stCondLst>
                                    <p:cond delay="25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ppt_x"/>
                                          </p:val>
                                        </p:tav>
                                        <p:tav tm="100000">
                                          <p:val>
                                            <p:strVal val="#ppt_x"/>
                                          </p:val>
                                        </p:tav>
                                      </p:tavLst>
                                    </p:anim>
                                    <p:anim calcmode="lin" valueType="num">
                                      <p:cBhvr additive="base">
                                        <p:cTn id="12"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par>
                          <p:cTn id="18" fill="hold">
                            <p:stCondLst>
                              <p:cond delay="500"/>
                            </p:stCondLst>
                            <p:childTnLst>
                              <p:par>
                                <p:cTn id="19" presetID="2" presetClass="entr" presetSubtype="4" fill="hold" nodeType="afterEffect">
                                  <p:stCondLst>
                                    <p:cond delay="5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750" fill="hold"/>
                                        <p:tgtEl>
                                          <p:spTgt spid="8"/>
                                        </p:tgtEl>
                                        <p:attrNameLst>
                                          <p:attrName>ppt_x</p:attrName>
                                        </p:attrNameLst>
                                      </p:cBhvr>
                                      <p:tavLst>
                                        <p:tav tm="0">
                                          <p:val>
                                            <p:strVal val="#ppt_x"/>
                                          </p:val>
                                        </p:tav>
                                        <p:tav tm="100000">
                                          <p:val>
                                            <p:strVal val="#ppt_x"/>
                                          </p:val>
                                        </p:tav>
                                      </p:tavLst>
                                    </p:anim>
                                    <p:anim calcmode="lin" valueType="num">
                                      <p:cBhvr additive="base">
                                        <p:cTn id="22" dur="7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TextBox 4"/>
          <p:cNvSpPr txBox="1"/>
          <p:nvPr/>
        </p:nvSpPr>
        <p:spPr>
          <a:xfrm>
            <a:off x="900869" y="680540"/>
            <a:ext cx="7372350" cy="1815882"/>
          </a:xfrm>
          <a:prstGeom prst="rect">
            <a:avLst/>
          </a:prstGeom>
          <a:noFill/>
        </p:spPr>
        <p:txBody>
          <a:bodyPr wrap="square" rtlCol="0">
            <a:spAutoFit/>
          </a:bodyPr>
          <a:lstStyle/>
          <a:p>
            <a:pPr algn="ctr"/>
            <a:r>
              <a:rPr lang="en-US" sz="5600" dirty="0" smtClean="0"/>
              <a:t>Tools for </a:t>
            </a:r>
          </a:p>
          <a:p>
            <a:pPr algn="ctr"/>
            <a:r>
              <a:rPr lang="en-US" sz="5600" dirty="0" smtClean="0"/>
              <a:t>creating your own</a:t>
            </a:r>
            <a:endParaRPr lang="en-US" sz="5600" dirty="0"/>
          </a:p>
        </p:txBody>
      </p:sp>
      <p:grpSp>
        <p:nvGrpSpPr>
          <p:cNvPr id="18" name="PowerPoint"/>
          <p:cNvGrpSpPr/>
          <p:nvPr/>
        </p:nvGrpSpPr>
        <p:grpSpPr>
          <a:xfrm>
            <a:off x="1681340" y="2962682"/>
            <a:ext cx="5781319" cy="3810367"/>
            <a:chOff x="1681340" y="2962682"/>
            <a:chExt cx="5781319" cy="3810367"/>
          </a:xfrm>
        </p:grpSpPr>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34978" y="2962682"/>
              <a:ext cx="4265920" cy="3283806"/>
            </a:xfrm>
            <a:prstGeom prst="rect">
              <a:avLst/>
            </a:prstGeom>
            <a:ln>
              <a:solidFill>
                <a:schemeClr val="tx1">
                  <a:lumMod val="40000"/>
                  <a:lumOff val="60000"/>
                </a:schemeClr>
              </a:solidFill>
            </a:ln>
          </p:spPr>
        </p:pic>
        <p:sp>
          <p:nvSpPr>
            <p:cNvPr id="17" name="Rectangle 16"/>
            <p:cNvSpPr/>
            <p:nvPr/>
          </p:nvSpPr>
          <p:spPr>
            <a:xfrm>
              <a:off x="1681340" y="6311384"/>
              <a:ext cx="5781319" cy="461665"/>
            </a:xfrm>
            <a:prstGeom prst="rect">
              <a:avLst/>
            </a:prstGeom>
          </p:spPr>
          <p:txBody>
            <a:bodyPr wrap="square">
              <a:spAutoFit/>
            </a:bodyPr>
            <a:lstStyle/>
            <a:p>
              <a:pPr algn="ctr"/>
              <a:r>
                <a:rPr lang="en-CA" sz="2400" b="1" dirty="0" smtClean="0"/>
                <a:t>PowerPoint</a:t>
              </a:r>
              <a:endParaRPr lang="en-CA" sz="2400" b="1" dirty="0"/>
            </a:p>
          </p:txBody>
        </p:sp>
      </p:grpSp>
      <p:grpSp>
        <p:nvGrpSpPr>
          <p:cNvPr id="10" name="Infogr.am"/>
          <p:cNvGrpSpPr/>
          <p:nvPr/>
        </p:nvGrpSpPr>
        <p:grpSpPr>
          <a:xfrm>
            <a:off x="1681340" y="3088956"/>
            <a:ext cx="5781319" cy="3684093"/>
            <a:chOff x="1681340" y="3088956"/>
            <a:chExt cx="5781319" cy="3684093"/>
          </a:xfrm>
        </p:grpSpPr>
        <p:sp>
          <p:nvSpPr>
            <p:cNvPr id="16" name="Rectangle 15"/>
            <p:cNvSpPr/>
            <p:nvPr/>
          </p:nvSpPr>
          <p:spPr>
            <a:xfrm>
              <a:off x="1681340" y="6311384"/>
              <a:ext cx="5781319" cy="461665"/>
            </a:xfrm>
            <a:prstGeom prst="rect">
              <a:avLst/>
            </a:prstGeom>
          </p:spPr>
          <p:txBody>
            <a:bodyPr wrap="square">
              <a:spAutoFit/>
            </a:bodyPr>
            <a:lstStyle/>
            <a:p>
              <a:pPr algn="ctr"/>
              <a:r>
                <a:rPr lang="en-US" sz="2400" b="1" dirty="0" smtClean="0"/>
                <a:t>Infogr.am</a:t>
              </a:r>
              <a:endParaRPr lang="en-CA" sz="2400" b="1" dirty="0"/>
            </a:p>
          </p:txBody>
        </p:sp>
        <p:pic>
          <p:nvPicPr>
            <p:cNvPr id="3" name="Picture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041029" y="3088956"/>
              <a:ext cx="5061939" cy="3166663"/>
            </a:xfrm>
            <a:prstGeom prst="rect">
              <a:avLst/>
            </a:prstGeom>
            <a:ln>
              <a:solidFill>
                <a:schemeClr val="bg1">
                  <a:lumMod val="50000"/>
                </a:schemeClr>
              </a:solidFill>
            </a:ln>
          </p:spPr>
        </p:pic>
      </p:grpSp>
      <p:grpSp>
        <p:nvGrpSpPr>
          <p:cNvPr id="12" name="Canva"/>
          <p:cNvGrpSpPr/>
          <p:nvPr/>
        </p:nvGrpSpPr>
        <p:grpSpPr>
          <a:xfrm>
            <a:off x="1677279" y="3088956"/>
            <a:ext cx="5781319" cy="3684093"/>
            <a:chOff x="1677279" y="3088956"/>
            <a:chExt cx="5781319" cy="3684093"/>
          </a:xfrm>
        </p:grpSpPr>
        <p:sp>
          <p:nvSpPr>
            <p:cNvPr id="21" name="Rectangle 20"/>
            <p:cNvSpPr/>
            <p:nvPr/>
          </p:nvSpPr>
          <p:spPr>
            <a:xfrm>
              <a:off x="1677279" y="6311384"/>
              <a:ext cx="5781319" cy="461665"/>
            </a:xfrm>
            <a:prstGeom prst="rect">
              <a:avLst/>
            </a:prstGeom>
          </p:spPr>
          <p:txBody>
            <a:bodyPr wrap="square">
              <a:spAutoFit/>
            </a:bodyPr>
            <a:lstStyle/>
            <a:p>
              <a:pPr algn="ctr"/>
              <a:r>
                <a:rPr lang="en-US" sz="2400" b="1" smtClean="0"/>
                <a:t>Canva</a:t>
              </a:r>
              <a:endParaRPr lang="en-CA" sz="2400" b="1" dirty="0"/>
            </a:p>
          </p:txBody>
        </p:sp>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36476" y="3088956"/>
              <a:ext cx="5101134" cy="3192454"/>
            </a:xfrm>
            <a:prstGeom prst="rect">
              <a:avLst/>
            </a:prstGeom>
          </p:spPr>
        </p:pic>
      </p:grpSp>
      <p:grpSp>
        <p:nvGrpSpPr>
          <p:cNvPr id="27" name="Affinity Designer"/>
          <p:cNvGrpSpPr/>
          <p:nvPr/>
        </p:nvGrpSpPr>
        <p:grpSpPr>
          <a:xfrm>
            <a:off x="1685401" y="3084758"/>
            <a:ext cx="5781319" cy="3688291"/>
            <a:chOff x="1685401" y="3084758"/>
            <a:chExt cx="5781319" cy="3688291"/>
          </a:xfrm>
        </p:grpSpPr>
        <p:sp>
          <p:nvSpPr>
            <p:cNvPr id="24" name="Rectangle 23"/>
            <p:cNvSpPr/>
            <p:nvPr/>
          </p:nvSpPr>
          <p:spPr>
            <a:xfrm>
              <a:off x="1685401" y="6311384"/>
              <a:ext cx="5781319" cy="461665"/>
            </a:xfrm>
            <a:prstGeom prst="rect">
              <a:avLst/>
            </a:prstGeom>
          </p:spPr>
          <p:txBody>
            <a:bodyPr wrap="square">
              <a:spAutoFit/>
            </a:bodyPr>
            <a:lstStyle/>
            <a:p>
              <a:pPr algn="ctr"/>
              <a:r>
                <a:rPr lang="en-US" sz="2400" b="1" dirty="0" smtClean="0"/>
                <a:t>Adobe Illustrator/Affinity Designer</a:t>
              </a:r>
              <a:endParaRPr lang="en-CA" sz="2400" b="1" dirty="0"/>
            </a:p>
          </p:txBody>
        </p:sp>
        <p:pic>
          <p:nvPicPr>
            <p:cNvPr id="26" name="Picture 2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044598" y="3084758"/>
              <a:ext cx="5120640" cy="3198693"/>
            </a:xfrm>
            <a:prstGeom prst="rect">
              <a:avLst/>
            </a:prstGeom>
          </p:spPr>
        </p:pic>
      </p:grpSp>
    </p:spTree>
    <p:custDataLst>
      <p:tags r:id="rId1"/>
    </p:custDataLst>
    <p:extLst>
      <p:ext uri="{BB962C8B-B14F-4D97-AF65-F5344CB8AC3E}">
        <p14:creationId xmlns:p14="http://schemas.microsoft.com/office/powerpoint/2010/main" val="39301893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ppt_x"/>
                                          </p:val>
                                        </p:tav>
                                        <p:tav tm="100000">
                                          <p:val>
                                            <p:strVal val="#ppt_x"/>
                                          </p:val>
                                        </p:tav>
                                      </p:tavLst>
                                    </p:anim>
                                    <p:anim calcmode="lin" valueType="num">
                                      <p:cBhvr additive="base">
                                        <p:cTn id="12"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par>
                          <p:cTn id="18" fill="hold">
                            <p:stCondLst>
                              <p:cond delay="500"/>
                            </p:stCondLst>
                            <p:childTnLst>
                              <p:par>
                                <p:cTn id="19" presetID="2" presetClass="entr" presetSubtype="4" fill="hold" nodeType="afterEffect">
                                  <p:stCondLst>
                                    <p:cond delay="25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750" fill="hold"/>
                                        <p:tgtEl>
                                          <p:spTgt spid="18"/>
                                        </p:tgtEl>
                                        <p:attrNameLst>
                                          <p:attrName>ppt_x</p:attrName>
                                        </p:attrNameLst>
                                      </p:cBhvr>
                                      <p:tavLst>
                                        <p:tav tm="0">
                                          <p:val>
                                            <p:strVal val="#ppt_x"/>
                                          </p:val>
                                        </p:tav>
                                        <p:tav tm="100000">
                                          <p:val>
                                            <p:strVal val="#ppt_x"/>
                                          </p:val>
                                        </p:tav>
                                      </p:tavLst>
                                    </p:anim>
                                    <p:anim calcmode="lin" valueType="num">
                                      <p:cBhvr additive="base">
                                        <p:cTn id="22" dur="75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childTnLst>
                          </p:cTn>
                        </p:par>
                        <p:par>
                          <p:cTn id="28" fill="hold">
                            <p:stCondLst>
                              <p:cond delay="500"/>
                            </p:stCondLst>
                            <p:childTnLst>
                              <p:par>
                                <p:cTn id="29" presetID="2" presetClass="entr" presetSubtype="4" fill="hold" nodeType="afterEffect">
                                  <p:stCondLst>
                                    <p:cond delay="50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750" fill="hold"/>
                                        <p:tgtEl>
                                          <p:spTgt spid="27"/>
                                        </p:tgtEl>
                                        <p:attrNameLst>
                                          <p:attrName>ppt_x</p:attrName>
                                        </p:attrNameLst>
                                      </p:cBhvr>
                                      <p:tavLst>
                                        <p:tav tm="0">
                                          <p:val>
                                            <p:strVal val="#ppt_x"/>
                                          </p:val>
                                        </p:tav>
                                        <p:tav tm="100000">
                                          <p:val>
                                            <p:strVal val="#ppt_x"/>
                                          </p:val>
                                        </p:tav>
                                      </p:tavLst>
                                    </p:anim>
                                    <p:anim calcmode="lin" valueType="num">
                                      <p:cBhvr additive="base">
                                        <p:cTn id="32" dur="75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2083" y="285749"/>
            <a:ext cx="6859834" cy="5010031"/>
          </a:xfrm>
          <a:prstGeom prst="rect">
            <a:avLst/>
          </a:prstGeom>
          <a:ln w="28575">
            <a:solidFill>
              <a:schemeClr val="accent3"/>
            </a:solidFill>
          </a:ln>
          <a:effectLst>
            <a:outerShdw blurRad="50800" dist="38100" dir="8100000" algn="tr" rotWithShape="0">
              <a:prstClr val="black">
                <a:alpha val="40000"/>
              </a:prstClr>
            </a:outerShdw>
          </a:effectLst>
        </p:spPr>
      </p:pic>
      <p:sp>
        <p:nvSpPr>
          <p:cNvPr id="6" name="TextBox 5"/>
          <p:cNvSpPr txBox="1"/>
          <p:nvPr/>
        </p:nvSpPr>
        <p:spPr>
          <a:xfrm>
            <a:off x="1142083" y="5448181"/>
            <a:ext cx="6859834" cy="954107"/>
          </a:xfrm>
          <a:prstGeom prst="rect">
            <a:avLst/>
          </a:prstGeom>
          <a:noFill/>
        </p:spPr>
        <p:txBody>
          <a:bodyPr wrap="square" rtlCol="0">
            <a:spAutoFit/>
          </a:bodyPr>
          <a:lstStyle/>
          <a:p>
            <a:pPr algn="ctr"/>
            <a:r>
              <a:rPr lang="en-US" sz="2800" b="1" dirty="0" smtClean="0"/>
              <a:t>But not all infographics work Sometimes they’re a complete mess</a:t>
            </a:r>
            <a:endParaRPr lang="en-US" sz="2800" b="1" dirty="0"/>
          </a:p>
        </p:txBody>
      </p:sp>
    </p:spTree>
    <p:custDataLst>
      <p:tags r:id="rId1"/>
    </p:custData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676400"/>
            <a:ext cx="8534400" cy="8229600"/>
          </a:xfrm>
          <a:prstGeom prst="roundRect">
            <a:avLst/>
          </a:prstGeom>
          <a:solidFill>
            <a:schemeClr val="bg1"/>
          </a:solidFill>
          <a:ln w="107950">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Oval 24"/>
          <p:cNvSpPr/>
          <p:nvPr/>
        </p:nvSpPr>
        <p:spPr>
          <a:xfrm>
            <a:off x="838200" y="3028950"/>
            <a:ext cx="1219198" cy="1219199"/>
          </a:xfrm>
          <a:prstGeom prst="ellipse">
            <a:avLst/>
          </a:prstGeom>
          <a:solidFill>
            <a:schemeClr val="accent3"/>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3" descr="\\psf\Home\Downloads\somacro__32_300dpi_social_media_icons_by_vervex-d4fj7q9\border\twitter.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200" y="4514851"/>
            <a:ext cx="1219199" cy="1219199"/>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grpSp>
        <p:nvGrpSpPr>
          <p:cNvPr id="16" name="Web Icon"/>
          <p:cNvGrpSpPr/>
          <p:nvPr/>
        </p:nvGrpSpPr>
        <p:grpSpPr>
          <a:xfrm>
            <a:off x="838200" y="1543052"/>
            <a:ext cx="1219198" cy="1219199"/>
            <a:chOff x="545304" y="2133601"/>
            <a:chExt cx="1219198" cy="1219199"/>
          </a:xfrm>
        </p:grpSpPr>
        <p:sp>
          <p:nvSpPr>
            <p:cNvPr id="20" name="Oval 19"/>
            <p:cNvSpPr/>
            <p:nvPr/>
          </p:nvSpPr>
          <p:spPr>
            <a:xfrm>
              <a:off x="545304" y="2133601"/>
              <a:ext cx="1219198" cy="1219199"/>
            </a:xfrm>
            <a:prstGeom prst="ellipse">
              <a:avLst/>
            </a:prstGeom>
            <a:solidFill>
              <a:schemeClr val="accent2"/>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6"/>
            <p:cNvSpPr/>
            <p:nvPr/>
          </p:nvSpPr>
          <p:spPr>
            <a:xfrm rot="19768139">
              <a:off x="906002" y="2340990"/>
              <a:ext cx="425117" cy="764427"/>
            </a:xfrm>
            <a:custGeom>
              <a:avLst/>
              <a:gdLst/>
              <a:ahLst/>
              <a:cxnLst/>
              <a:rect l="l" t="t" r="r" b="b"/>
              <a:pathLst>
                <a:path w="425117" h="764427">
                  <a:moveTo>
                    <a:pt x="212559" y="0"/>
                  </a:moveTo>
                  <a:lnTo>
                    <a:pt x="425117" y="505964"/>
                  </a:lnTo>
                  <a:lnTo>
                    <a:pt x="268171" y="450191"/>
                  </a:lnTo>
                  <a:lnTo>
                    <a:pt x="268171" y="764427"/>
                  </a:lnTo>
                  <a:lnTo>
                    <a:pt x="156944" y="764427"/>
                  </a:lnTo>
                  <a:lnTo>
                    <a:pt x="156944" y="446793"/>
                  </a:lnTo>
                  <a:lnTo>
                    <a:pt x="0" y="50596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2414752" y="1662311"/>
            <a:ext cx="4754144" cy="954107"/>
          </a:xfrm>
          <a:prstGeom prst="rect">
            <a:avLst/>
          </a:prstGeom>
        </p:spPr>
        <p:txBody>
          <a:bodyPr wrap="square">
            <a:spAutoFit/>
          </a:bodyPr>
          <a:lstStyle/>
          <a:p>
            <a:r>
              <a:rPr lang="en-US" sz="2800" b="1" dirty="0" err="1" smtClean="0"/>
              <a:t>BiancaWoods.weebly.com</a:t>
            </a:r>
            <a:r>
              <a:rPr lang="en-US" sz="2800" b="1" dirty="0" smtClean="0"/>
              <a:t>/</a:t>
            </a:r>
            <a:r>
              <a:rPr lang="en-US" sz="2800" b="1" dirty="0" err="1" smtClean="0"/>
              <a:t>infographics.html</a:t>
            </a:r>
            <a:endParaRPr lang="en-US" sz="2800" b="1" dirty="0"/>
          </a:p>
        </p:txBody>
      </p:sp>
      <p:sp>
        <p:nvSpPr>
          <p:cNvPr id="18" name="Rectangle 17"/>
          <p:cNvSpPr/>
          <p:nvPr/>
        </p:nvSpPr>
        <p:spPr>
          <a:xfrm>
            <a:off x="2414752" y="3340233"/>
            <a:ext cx="7086600" cy="523220"/>
          </a:xfrm>
          <a:prstGeom prst="rect">
            <a:avLst/>
          </a:prstGeom>
        </p:spPr>
        <p:txBody>
          <a:bodyPr wrap="square">
            <a:spAutoFit/>
          </a:bodyPr>
          <a:lstStyle/>
          <a:p>
            <a:r>
              <a:rPr lang="en-US" sz="2800" b="1" dirty="0" err="1" smtClean="0"/>
              <a:t>BiancaRWoods@gmail.com</a:t>
            </a:r>
            <a:endParaRPr lang="en-US" sz="2800" b="1" dirty="0"/>
          </a:p>
        </p:txBody>
      </p:sp>
      <p:sp>
        <p:nvSpPr>
          <p:cNvPr id="19" name="Rectangle 18"/>
          <p:cNvSpPr/>
          <p:nvPr/>
        </p:nvSpPr>
        <p:spPr>
          <a:xfrm>
            <a:off x="2414120" y="4782944"/>
            <a:ext cx="2262158" cy="523220"/>
          </a:xfrm>
          <a:prstGeom prst="rect">
            <a:avLst/>
          </a:prstGeom>
        </p:spPr>
        <p:txBody>
          <a:bodyPr wrap="none">
            <a:spAutoFit/>
          </a:bodyPr>
          <a:lstStyle/>
          <a:p>
            <a:r>
              <a:rPr lang="en-US" sz="2800" b="1" dirty="0" smtClean="0"/>
              <a:t>@eGeeking</a:t>
            </a:r>
            <a:endParaRPr lang="en-US" sz="2800" b="1" dirty="0"/>
          </a:p>
        </p:txBody>
      </p:sp>
      <p:sp>
        <p:nvSpPr>
          <p:cNvPr id="22" name="Rectangle 21"/>
          <p:cNvSpPr/>
          <p:nvPr/>
        </p:nvSpPr>
        <p:spPr>
          <a:xfrm>
            <a:off x="304800" y="0"/>
            <a:ext cx="8534400" cy="11737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TextBox 22"/>
          <p:cNvSpPr txBox="1"/>
          <p:nvPr/>
        </p:nvSpPr>
        <p:spPr>
          <a:xfrm>
            <a:off x="762000" y="114856"/>
            <a:ext cx="7620000" cy="954107"/>
          </a:xfrm>
          <a:prstGeom prst="rect">
            <a:avLst/>
          </a:prstGeom>
          <a:noFill/>
        </p:spPr>
        <p:txBody>
          <a:bodyPr wrap="square" rtlCol="0">
            <a:spAutoFit/>
          </a:bodyPr>
          <a:lstStyle/>
          <a:p>
            <a:pPr algn="ctr"/>
            <a:r>
              <a:rPr lang="en-US" sz="5600" dirty="0" smtClean="0">
                <a:solidFill>
                  <a:schemeClr val="bg1"/>
                </a:solidFill>
                <a:effectLst>
                  <a:outerShdw blurRad="38100" dist="38100" dir="2700000" algn="tl">
                    <a:srgbClr val="000000">
                      <a:alpha val="43137"/>
                    </a:srgbClr>
                  </a:outerShdw>
                </a:effectLst>
              </a:rPr>
              <a:t>Additional Resources</a:t>
            </a:r>
            <a:endParaRPr lang="en-US" sz="5600" dirty="0">
              <a:solidFill>
                <a:schemeClr val="bg1"/>
              </a:solidFill>
              <a:effectLst>
                <a:outerShdw blurRad="38100" dist="38100" dir="2700000" algn="tl">
                  <a:srgbClr val="000000">
                    <a:alpha val="43137"/>
                  </a:srgbClr>
                </a:outerShdw>
              </a:effectLst>
            </a:endParaRPr>
          </a:p>
        </p:txBody>
      </p:sp>
      <p:sp>
        <p:nvSpPr>
          <p:cNvPr id="2" name="Rectangle 1"/>
          <p:cNvSpPr/>
          <p:nvPr/>
        </p:nvSpPr>
        <p:spPr>
          <a:xfrm>
            <a:off x="1088600" y="3400261"/>
            <a:ext cx="718398" cy="474813"/>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riangle 2"/>
          <p:cNvSpPr/>
          <p:nvPr/>
        </p:nvSpPr>
        <p:spPr>
          <a:xfrm rot="10800000">
            <a:off x="1065973" y="3371700"/>
            <a:ext cx="763651" cy="324001"/>
          </a:xfrm>
          <a:prstGeom prst="triangl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ounded Rectangle 4"/>
          <p:cNvSpPr/>
          <p:nvPr/>
        </p:nvSpPr>
        <p:spPr>
          <a:xfrm>
            <a:off x="838200" y="635000"/>
            <a:ext cx="7518400" cy="5283200"/>
          </a:xfrm>
          <a:prstGeom prst="round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bg2"/>
              </a:solidFill>
            </a:endParaRPr>
          </a:p>
        </p:txBody>
      </p:sp>
      <p:sp>
        <p:nvSpPr>
          <p:cNvPr id="6" name="Title 1"/>
          <p:cNvSpPr txBox="1">
            <a:spLocks/>
          </p:cNvSpPr>
          <p:nvPr/>
        </p:nvSpPr>
        <p:spPr>
          <a:xfrm>
            <a:off x="482600" y="1197022"/>
            <a:ext cx="8229599"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900" b="1" dirty="0" smtClean="0">
                <a:solidFill>
                  <a:schemeClr val="bg1"/>
                </a:solidFill>
              </a:rPr>
              <a:t>Poll!</a:t>
            </a:r>
            <a:endParaRPr lang="en-US" sz="7900" b="1" dirty="0">
              <a:solidFill>
                <a:schemeClr val="bg1"/>
              </a:solidFill>
            </a:endParaRPr>
          </a:p>
        </p:txBody>
      </p:sp>
      <p:sp>
        <p:nvSpPr>
          <p:cNvPr id="7" name="Subtitle 2"/>
          <p:cNvSpPr txBox="1">
            <a:spLocks/>
          </p:cNvSpPr>
          <p:nvPr/>
        </p:nvSpPr>
        <p:spPr>
          <a:xfrm>
            <a:off x="838200" y="2590800"/>
            <a:ext cx="7518400" cy="302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500" dirty="0" smtClean="0">
                <a:solidFill>
                  <a:schemeClr val="accent3">
                    <a:lumMod val="20000"/>
                    <a:lumOff val="80000"/>
                  </a:schemeClr>
                </a:solidFill>
              </a:rPr>
              <a:t>Raise your hand if you’ve ever seen an </a:t>
            </a:r>
            <a:r>
              <a:rPr lang="en-US" sz="4500" dirty="0" err="1" smtClean="0">
                <a:solidFill>
                  <a:schemeClr val="accent3">
                    <a:lumMod val="20000"/>
                    <a:lumOff val="80000"/>
                  </a:schemeClr>
                </a:solidFill>
              </a:rPr>
              <a:t>infographic</a:t>
            </a:r>
            <a:r>
              <a:rPr lang="en-US" sz="4500" dirty="0" smtClean="0">
                <a:solidFill>
                  <a:schemeClr val="accent3">
                    <a:lumMod val="20000"/>
                    <a:lumOff val="80000"/>
                  </a:schemeClr>
                </a:solidFill>
              </a:rPr>
              <a:t> that just didn’t work</a:t>
            </a:r>
            <a:endParaRPr lang="en-US" sz="4500" dirty="0">
              <a:solidFill>
                <a:schemeClr val="accent3">
                  <a:lumMod val="20000"/>
                  <a:lumOff val="80000"/>
                </a:schemeClr>
              </a:solidFill>
            </a:endParaRPr>
          </a:p>
        </p:txBody>
      </p:sp>
    </p:spTree>
    <p:custDataLst>
      <p:tags r:id="rId1"/>
    </p:custData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ounded Rectangle 5"/>
          <p:cNvSpPr/>
          <p:nvPr/>
        </p:nvSpPr>
        <p:spPr>
          <a:xfrm>
            <a:off x="838200" y="635000"/>
            <a:ext cx="7518400" cy="5283200"/>
          </a:xfrm>
          <a:prstGeom prst="round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bg2"/>
              </a:solidFill>
            </a:endParaRPr>
          </a:p>
        </p:txBody>
      </p:sp>
      <p:sp>
        <p:nvSpPr>
          <p:cNvPr id="7" name="Title 1"/>
          <p:cNvSpPr txBox="1">
            <a:spLocks/>
          </p:cNvSpPr>
          <p:nvPr/>
        </p:nvSpPr>
        <p:spPr>
          <a:xfrm>
            <a:off x="482600" y="1197022"/>
            <a:ext cx="8229599"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900" b="1" dirty="0" smtClean="0">
                <a:solidFill>
                  <a:schemeClr val="bg1"/>
                </a:solidFill>
              </a:rPr>
              <a:t>Discussion</a:t>
            </a:r>
            <a:endParaRPr lang="en-US" sz="7900" b="1" dirty="0">
              <a:solidFill>
                <a:schemeClr val="bg1"/>
              </a:solidFill>
            </a:endParaRPr>
          </a:p>
        </p:txBody>
      </p:sp>
      <p:sp>
        <p:nvSpPr>
          <p:cNvPr id="8" name="Subtitle 2"/>
          <p:cNvSpPr txBox="1">
            <a:spLocks/>
          </p:cNvSpPr>
          <p:nvPr/>
        </p:nvSpPr>
        <p:spPr>
          <a:xfrm>
            <a:off x="838200" y="3009900"/>
            <a:ext cx="7518400" cy="2603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500" dirty="0" smtClean="0">
                <a:solidFill>
                  <a:schemeClr val="accent3">
                    <a:lumMod val="20000"/>
                    <a:lumOff val="80000"/>
                  </a:schemeClr>
                </a:solidFill>
              </a:rPr>
              <a:t>When you’ve seen weak infographics, what stuck out </a:t>
            </a:r>
            <a:r>
              <a:rPr lang="en-US" sz="4500" smtClean="0">
                <a:solidFill>
                  <a:schemeClr val="accent3">
                    <a:lumMod val="20000"/>
                    <a:lumOff val="80000"/>
                  </a:schemeClr>
                </a:solidFill>
              </a:rPr>
              <a:t>as why they </a:t>
            </a:r>
            <a:r>
              <a:rPr lang="en-US" sz="4500" dirty="0" smtClean="0">
                <a:solidFill>
                  <a:schemeClr val="accent3">
                    <a:lumMod val="20000"/>
                    <a:lumOff val="80000"/>
                  </a:schemeClr>
                </a:solidFill>
              </a:rPr>
              <a:t>didn’t work?</a:t>
            </a:r>
            <a:endParaRPr lang="en-US" sz="4500" dirty="0">
              <a:solidFill>
                <a:schemeClr val="accent3">
                  <a:lumMod val="20000"/>
                  <a:lumOff val="80000"/>
                </a:schemeClr>
              </a:solidFill>
            </a:endParaRPr>
          </a:p>
        </p:txBody>
      </p:sp>
    </p:spTree>
    <p:custDataLst>
      <p:tags r:id="rId1"/>
    </p:custData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a:off x="762000" y="838200"/>
            <a:ext cx="6070600" cy="4154983"/>
          </a:xfrm>
          <a:prstGeom prst="rect">
            <a:avLst/>
          </a:prstGeom>
          <a:noFill/>
        </p:spPr>
        <p:txBody>
          <a:bodyPr wrap="square" rtlCol="0">
            <a:spAutoFit/>
          </a:bodyPr>
          <a:lstStyle/>
          <a:p>
            <a:pPr algn="ctr"/>
            <a:r>
              <a:rPr lang="en-US" sz="6600" b="1" dirty="0" smtClean="0"/>
              <a:t>Not all infographics are created alike!</a:t>
            </a:r>
            <a:endParaRPr lang="en-US" sz="6600" b="1" dirty="0"/>
          </a:p>
        </p:txBody>
      </p:sp>
      <p:sp>
        <p:nvSpPr>
          <p:cNvPr id="2" name="Oval Callout 1"/>
          <p:cNvSpPr/>
          <p:nvPr/>
        </p:nvSpPr>
        <p:spPr>
          <a:xfrm>
            <a:off x="7064907" y="3254853"/>
            <a:ext cx="1491891" cy="986319"/>
          </a:xfrm>
          <a:prstGeom prst="wedgeEllipseCallout">
            <a:avLst>
              <a:gd name="adj1" fmla="val -47279"/>
              <a:gd name="adj2" fmla="val 57500"/>
            </a:avLst>
          </a:prstGeom>
          <a:solidFill>
            <a:schemeClr val="bg1"/>
          </a:solidFill>
          <a:ln w="5715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7225193" y="3563078"/>
            <a:ext cx="1171319" cy="369332"/>
          </a:xfrm>
          <a:prstGeom prst="rect">
            <a:avLst/>
          </a:prstGeom>
          <a:noFill/>
        </p:spPr>
        <p:txBody>
          <a:bodyPr wrap="square" rtlCol="0">
            <a:spAutoFit/>
          </a:bodyPr>
          <a:lstStyle/>
          <a:p>
            <a:pPr algn="ctr"/>
            <a:r>
              <a:rPr lang="en-US" dirty="0" smtClean="0"/>
              <a:t>What?!</a:t>
            </a:r>
            <a:endParaRPr lang="en-US" dirty="0"/>
          </a:p>
        </p:txBody>
      </p:sp>
      <p:grpSp>
        <p:nvGrpSpPr>
          <p:cNvPr id="6" name="Group 5"/>
          <p:cNvGrpSpPr/>
          <p:nvPr/>
        </p:nvGrpSpPr>
        <p:grpSpPr>
          <a:xfrm>
            <a:off x="6002719" y="4247792"/>
            <a:ext cx="1384132" cy="2213218"/>
            <a:chOff x="6002719" y="4247792"/>
            <a:chExt cx="1384132" cy="2213218"/>
          </a:xfrm>
          <a:solidFill>
            <a:srgbClr val="7D7D7D"/>
          </a:solidFill>
          <a:effectLst>
            <a:outerShdw blurRad="50800" dist="38100" dir="8100000" algn="tr" rotWithShape="0">
              <a:prstClr val="black">
                <a:alpha val="40000"/>
              </a:prstClr>
            </a:outerShdw>
          </a:effectLst>
        </p:grpSpPr>
        <p:grpSp>
          <p:nvGrpSpPr>
            <p:cNvPr id="19" name="Stick Person 2"/>
            <p:cNvGrpSpPr/>
            <p:nvPr>
              <p:custDataLst>
                <p:tags r:id="rId2"/>
              </p:custDataLst>
            </p:nvPr>
          </p:nvGrpSpPr>
          <p:grpSpPr>
            <a:xfrm>
              <a:off x="6220279" y="4247792"/>
              <a:ext cx="1166572" cy="2213218"/>
              <a:chOff x="555024" y="629425"/>
              <a:chExt cx="1219725" cy="2878804"/>
            </a:xfrm>
            <a:grpFill/>
          </p:grpSpPr>
          <p:grpSp>
            <p:nvGrpSpPr>
              <p:cNvPr id="20" name="Group 19"/>
              <p:cNvGrpSpPr/>
              <p:nvPr/>
            </p:nvGrpSpPr>
            <p:grpSpPr>
              <a:xfrm>
                <a:off x="555024" y="629425"/>
                <a:ext cx="1219725" cy="2878804"/>
                <a:chOff x="559371" y="622204"/>
                <a:chExt cx="1219725" cy="2878804"/>
              </a:xfrm>
              <a:grpFill/>
            </p:grpSpPr>
            <p:sp>
              <p:nvSpPr>
                <p:cNvPr id="22" name="Oval 21"/>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3" name="Rounded Rectangle 22"/>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4" name="Rectangle 23"/>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5" name="Rectangle 24"/>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6" name="Oval 25"/>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7" name="Oval 26"/>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8" name="Rectangle 27"/>
                <p:cNvSpPr/>
                <p:nvPr/>
              </p:nvSpPr>
              <p:spPr bwMode="auto">
                <a:xfrm rot="918994">
                  <a:off x="606096" y="1362503"/>
                  <a:ext cx="156366" cy="46625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9" name="Rectangle 28"/>
                <p:cNvSpPr/>
                <p:nvPr/>
              </p:nvSpPr>
              <p:spPr bwMode="auto">
                <a:xfrm rot="20863102">
                  <a:off x="1321933" y="1361597"/>
                  <a:ext cx="156366" cy="451149"/>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0" name="Oval 29"/>
                <p:cNvSpPr/>
                <p:nvPr/>
              </p:nvSpPr>
              <p:spPr bwMode="auto">
                <a:xfrm rot="2046775">
                  <a:off x="1618322" y="1439450"/>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1" name="Oval 30"/>
                <p:cNvSpPr/>
                <p:nvPr/>
              </p:nvSpPr>
              <p:spPr bwMode="auto">
                <a:xfrm>
                  <a:off x="559371" y="1742207"/>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21" name="Rounded Rectangle 20"/>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32" name="Rectangle 31"/>
            <p:cNvSpPr/>
            <p:nvPr/>
          </p:nvSpPr>
          <p:spPr bwMode="auto">
            <a:xfrm rot="3085258">
              <a:off x="7103007" y="4870812"/>
              <a:ext cx="149552" cy="347260"/>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3" name="Rectangle 32"/>
            <p:cNvSpPr/>
            <p:nvPr/>
          </p:nvSpPr>
          <p:spPr bwMode="auto">
            <a:xfrm rot="19335631">
              <a:off x="6122340" y="4861300"/>
              <a:ext cx="149552" cy="347260"/>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4" name="Oval 33"/>
            <p:cNvSpPr/>
            <p:nvPr/>
          </p:nvSpPr>
          <p:spPr bwMode="auto">
            <a:xfrm rot="19503537">
              <a:off x="6002719" y="4823377"/>
              <a:ext cx="153768" cy="123603"/>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5" name="Oval 34"/>
            <p:cNvSpPr/>
            <p:nvPr/>
          </p:nvSpPr>
          <p:spPr bwMode="auto">
            <a:xfrm>
              <a:off x="6980573" y="5090797"/>
              <a:ext cx="153768" cy="123603"/>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Tree>
    <p:custDataLst>
      <p:tags r:id="rId1"/>
    </p:custData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a:off x="762000" y="680540"/>
            <a:ext cx="7620000" cy="1815882"/>
          </a:xfrm>
          <a:prstGeom prst="rect">
            <a:avLst/>
          </a:prstGeom>
          <a:noFill/>
        </p:spPr>
        <p:txBody>
          <a:bodyPr wrap="square" rtlCol="0">
            <a:spAutoFit/>
          </a:bodyPr>
          <a:lstStyle/>
          <a:p>
            <a:pPr algn="ctr"/>
            <a:r>
              <a:rPr lang="en-US" sz="5600" dirty="0" smtClean="0"/>
              <a:t>So when should you use an infographic?</a:t>
            </a:r>
            <a:endParaRPr lang="en-US" sz="5600" dirty="0"/>
          </a:p>
        </p:txBody>
      </p:sp>
      <p:grpSp>
        <p:nvGrpSpPr>
          <p:cNvPr id="2" name="Group 1"/>
          <p:cNvGrpSpPr/>
          <p:nvPr/>
        </p:nvGrpSpPr>
        <p:grpSpPr>
          <a:xfrm>
            <a:off x="6248863" y="3254853"/>
            <a:ext cx="2368409" cy="1501908"/>
            <a:chOff x="6188389" y="3254853"/>
            <a:chExt cx="2368409" cy="1501908"/>
          </a:xfrm>
        </p:grpSpPr>
        <p:sp>
          <p:nvSpPr>
            <p:cNvPr id="18" name="Oval Callout 17"/>
            <p:cNvSpPr/>
            <p:nvPr/>
          </p:nvSpPr>
          <p:spPr>
            <a:xfrm>
              <a:off x="6188389" y="3254853"/>
              <a:ext cx="2368409" cy="1501908"/>
            </a:xfrm>
            <a:prstGeom prst="wedgeEllipseCallout">
              <a:avLst>
                <a:gd name="adj1" fmla="val -71110"/>
                <a:gd name="adj2" fmla="val 23950"/>
              </a:avLst>
            </a:prstGeom>
            <a:solidFill>
              <a:schemeClr val="bg1"/>
            </a:solidFill>
            <a:ln w="5715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6459203" y="3623545"/>
              <a:ext cx="1825578" cy="646331"/>
            </a:xfrm>
            <a:prstGeom prst="rect">
              <a:avLst/>
            </a:prstGeom>
            <a:noFill/>
          </p:spPr>
          <p:txBody>
            <a:bodyPr wrap="square" rtlCol="0">
              <a:spAutoFit/>
            </a:bodyPr>
            <a:lstStyle/>
            <a:p>
              <a:pPr algn="ctr"/>
              <a:r>
                <a:rPr lang="en-US" dirty="0" smtClean="0"/>
                <a:t>…or NOT to infographic?</a:t>
              </a:r>
              <a:endParaRPr lang="en-US" dirty="0"/>
            </a:p>
          </p:txBody>
        </p:sp>
      </p:grpSp>
      <p:grpSp>
        <p:nvGrpSpPr>
          <p:cNvPr id="20" name="Group 19"/>
          <p:cNvGrpSpPr/>
          <p:nvPr/>
        </p:nvGrpSpPr>
        <p:grpSpPr>
          <a:xfrm>
            <a:off x="555553" y="3246007"/>
            <a:ext cx="2368409" cy="1501908"/>
            <a:chOff x="6188389" y="3254853"/>
            <a:chExt cx="2368409" cy="1501908"/>
          </a:xfrm>
        </p:grpSpPr>
        <p:sp>
          <p:nvSpPr>
            <p:cNvPr id="21" name="Oval Callout 20"/>
            <p:cNvSpPr/>
            <p:nvPr/>
          </p:nvSpPr>
          <p:spPr>
            <a:xfrm>
              <a:off x="6188389" y="3254853"/>
              <a:ext cx="2368409" cy="1501908"/>
            </a:xfrm>
            <a:prstGeom prst="wedgeEllipseCallout">
              <a:avLst>
                <a:gd name="adj1" fmla="val 73578"/>
                <a:gd name="adj2" fmla="val 26634"/>
              </a:avLst>
            </a:prstGeom>
            <a:solidFill>
              <a:schemeClr val="bg1"/>
            </a:solidFill>
            <a:ln w="5715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6459203" y="3623545"/>
              <a:ext cx="1825578" cy="646331"/>
            </a:xfrm>
            <a:prstGeom prst="rect">
              <a:avLst/>
            </a:prstGeom>
            <a:noFill/>
          </p:spPr>
          <p:txBody>
            <a:bodyPr wrap="square" rtlCol="0">
              <a:spAutoFit/>
            </a:bodyPr>
            <a:lstStyle/>
            <a:p>
              <a:pPr algn="ctr"/>
              <a:r>
                <a:rPr lang="en-US" dirty="0" smtClean="0"/>
                <a:t>To infographic…</a:t>
              </a:r>
              <a:endParaRPr lang="en-US" dirty="0"/>
            </a:p>
          </p:txBody>
        </p:sp>
      </p:grpSp>
      <p:grpSp>
        <p:nvGrpSpPr>
          <p:cNvPr id="5" name="Group 4"/>
          <p:cNvGrpSpPr/>
          <p:nvPr/>
        </p:nvGrpSpPr>
        <p:grpSpPr>
          <a:xfrm>
            <a:off x="3246515" y="3520670"/>
            <a:ext cx="2457760" cy="5561974"/>
            <a:chOff x="3246515" y="3520670"/>
            <a:chExt cx="2457760" cy="5561974"/>
          </a:xfrm>
          <a:effectLst>
            <a:outerShdw blurRad="50800" dist="38100" dir="8100000" algn="tr" rotWithShape="0">
              <a:prstClr val="black">
                <a:alpha val="40000"/>
              </a:prstClr>
            </a:outerShdw>
          </a:effectLst>
        </p:grpSpPr>
        <p:sp>
          <p:nvSpPr>
            <p:cNvPr id="8" name="Oval 7"/>
            <p:cNvSpPr/>
            <p:nvPr/>
          </p:nvSpPr>
          <p:spPr bwMode="auto">
            <a:xfrm>
              <a:off x="3945744" y="3520670"/>
              <a:ext cx="1384600" cy="1249176"/>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9" name="Rounded Rectangle 8"/>
            <p:cNvSpPr/>
            <p:nvPr/>
          </p:nvSpPr>
          <p:spPr bwMode="auto">
            <a:xfrm>
              <a:off x="3945744" y="4908967"/>
              <a:ext cx="1384600" cy="2086839"/>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0" name="Rectangle 9"/>
            <p:cNvSpPr/>
            <p:nvPr/>
          </p:nvSpPr>
          <p:spPr bwMode="auto">
            <a:xfrm>
              <a:off x="3945744" y="6717560"/>
              <a:ext cx="519225" cy="2180529"/>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1" name="Rectangle 10"/>
            <p:cNvSpPr/>
            <p:nvPr/>
          </p:nvSpPr>
          <p:spPr bwMode="auto">
            <a:xfrm>
              <a:off x="4811119" y="6717560"/>
              <a:ext cx="519225" cy="2180529"/>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2" name="Oval 11"/>
            <p:cNvSpPr/>
            <p:nvPr/>
          </p:nvSpPr>
          <p:spPr bwMode="auto">
            <a:xfrm>
              <a:off x="3945744" y="8665276"/>
              <a:ext cx="519225" cy="417368"/>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3" name="Oval 12"/>
            <p:cNvSpPr/>
            <p:nvPr/>
          </p:nvSpPr>
          <p:spPr bwMode="auto">
            <a:xfrm>
              <a:off x="4811119" y="8665276"/>
              <a:ext cx="519225" cy="417368"/>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5" name="Rectangle 14"/>
            <p:cNvSpPr/>
            <p:nvPr/>
          </p:nvSpPr>
          <p:spPr bwMode="auto">
            <a:xfrm rot="20863102">
              <a:off x="5328441" y="4923272"/>
              <a:ext cx="375834" cy="1156209"/>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6" name="Rectangle 25"/>
            <p:cNvSpPr/>
            <p:nvPr/>
          </p:nvSpPr>
          <p:spPr bwMode="auto">
            <a:xfrm rot="19484533">
              <a:off x="3246515" y="4999701"/>
              <a:ext cx="1226156" cy="1747750"/>
            </a:xfrm>
            <a:custGeom>
              <a:avLst/>
              <a:gdLst/>
              <a:ahLst/>
              <a:cxnLst/>
              <a:rect l="l" t="t" r="r" b="b"/>
              <a:pathLst>
                <a:path w="1226156" h="1747750">
                  <a:moveTo>
                    <a:pt x="1076972" y="0"/>
                  </a:moveTo>
                  <a:lnTo>
                    <a:pt x="1226156" y="344957"/>
                  </a:lnTo>
                  <a:lnTo>
                    <a:pt x="399329" y="702536"/>
                  </a:lnTo>
                  <a:lnTo>
                    <a:pt x="399329" y="1570210"/>
                  </a:lnTo>
                  <a:lnTo>
                    <a:pt x="380282" y="1570210"/>
                  </a:lnTo>
                  <a:cubicBezTo>
                    <a:pt x="385765" y="1578487"/>
                    <a:pt x="386583" y="1587738"/>
                    <a:pt x="386351" y="1597160"/>
                  </a:cubicBezTo>
                  <a:cubicBezTo>
                    <a:pt x="384243" y="1682911"/>
                    <a:pt x="296055" y="1750299"/>
                    <a:pt x="189377" y="1747676"/>
                  </a:cubicBezTo>
                  <a:cubicBezTo>
                    <a:pt x="82699" y="1745054"/>
                    <a:pt x="-2071" y="1673414"/>
                    <a:pt x="38" y="1587663"/>
                  </a:cubicBezTo>
                  <a:cubicBezTo>
                    <a:pt x="649" y="1562774"/>
                    <a:pt x="8513" y="1539432"/>
                    <a:pt x="23495" y="1519895"/>
                  </a:cubicBezTo>
                  <a:lnTo>
                    <a:pt x="23495" y="476849"/>
                  </a:lnTo>
                  <a:lnTo>
                    <a:pt x="15753" y="458947"/>
                  </a:lnTo>
                  <a:close/>
                </a:path>
              </a:pathLst>
            </a:custGeom>
            <a:solidFill>
              <a:srgbClr val="7D7D7D"/>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7" name="Rounded Rectangle 6"/>
            <p:cNvSpPr/>
            <p:nvPr/>
          </p:nvSpPr>
          <p:spPr bwMode="auto">
            <a:xfrm>
              <a:off x="3696580" y="4895015"/>
              <a:ext cx="1903825" cy="417368"/>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6" name="Oval 15"/>
            <p:cNvSpPr/>
            <p:nvPr/>
          </p:nvSpPr>
          <p:spPr bwMode="auto">
            <a:xfrm rot="19302882">
              <a:off x="5002174" y="4627961"/>
              <a:ext cx="455979" cy="1679888"/>
            </a:xfrm>
            <a:custGeom>
              <a:avLst/>
              <a:gdLst/>
              <a:ahLst/>
              <a:cxnLst/>
              <a:rect l="l" t="t" r="r" b="b"/>
              <a:pathLst>
                <a:path w="455979" h="1679888">
                  <a:moveTo>
                    <a:pt x="399388" y="45490"/>
                  </a:moveTo>
                  <a:cubicBezTo>
                    <a:pt x="434353" y="73595"/>
                    <a:pt x="455979" y="112424"/>
                    <a:pt x="455979" y="155311"/>
                  </a:cubicBezTo>
                  <a:lnTo>
                    <a:pt x="448670" y="184415"/>
                  </a:lnTo>
                  <a:lnTo>
                    <a:pt x="451280" y="184553"/>
                  </a:lnTo>
                  <a:lnTo>
                    <a:pt x="382465" y="1485675"/>
                  </a:lnTo>
                  <a:cubicBezTo>
                    <a:pt x="396316" y="1510020"/>
                    <a:pt x="399972" y="1537435"/>
                    <a:pt x="394119" y="1564531"/>
                  </a:cubicBezTo>
                  <a:cubicBezTo>
                    <a:pt x="376010" y="1648373"/>
                    <a:pt x="273720" y="1697417"/>
                    <a:pt x="165649" y="1674074"/>
                  </a:cubicBezTo>
                  <a:cubicBezTo>
                    <a:pt x="57577" y="1650731"/>
                    <a:pt x="-15351" y="1563840"/>
                    <a:pt x="2759" y="1479998"/>
                  </a:cubicBezTo>
                  <a:lnTo>
                    <a:pt x="7043" y="1467961"/>
                  </a:lnTo>
                  <a:lnTo>
                    <a:pt x="75264" y="178066"/>
                  </a:lnTo>
                  <a:cubicBezTo>
                    <a:pt x="70294" y="171092"/>
                    <a:pt x="69549" y="163272"/>
                    <a:pt x="69549" y="155311"/>
                  </a:cubicBezTo>
                  <a:cubicBezTo>
                    <a:pt x="69549" y="69535"/>
                    <a:pt x="156054" y="0"/>
                    <a:pt x="262764" y="1"/>
                  </a:cubicBezTo>
                  <a:cubicBezTo>
                    <a:pt x="316119" y="0"/>
                    <a:pt x="364423" y="17384"/>
                    <a:pt x="399388" y="45490"/>
                  </a:cubicBezTo>
                  <a:close/>
                </a:path>
              </a:pathLst>
            </a:custGeom>
            <a:solidFill>
              <a:srgbClr val="7D7D7D"/>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Tree>
    <p:custDataLst>
      <p:tags r:id="rId1"/>
    </p:custData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 name="Freeform 30"/>
          <p:cNvSpPr/>
          <p:nvPr/>
        </p:nvSpPr>
        <p:spPr>
          <a:xfrm>
            <a:off x="5468076" y="1160585"/>
            <a:ext cx="2983047" cy="1770184"/>
          </a:xfrm>
          <a:custGeom>
            <a:avLst/>
            <a:gdLst>
              <a:gd name="connsiteX0" fmla="*/ 1497140 w 2983047"/>
              <a:gd name="connsiteY0" fmla="*/ 0 h 1468716"/>
              <a:gd name="connsiteX1" fmla="*/ 2076211 w 2983047"/>
              <a:gd name="connsiteY1" fmla="*/ 238385 h 1468716"/>
              <a:gd name="connsiteX2" fmla="*/ 2122433 w 2983047"/>
              <a:gd name="connsiteY2" fmla="*/ 304318 h 1468716"/>
              <a:gd name="connsiteX3" fmla="*/ 2131283 w 2983047"/>
              <a:gd name="connsiteY3" fmla="*/ 301380 h 1468716"/>
              <a:gd name="connsiteX4" fmla="*/ 2208905 w 2983047"/>
              <a:gd name="connsiteY4" fmla="*/ 293012 h 1468716"/>
              <a:gd name="connsiteX5" fmla="*/ 2563794 w 2983047"/>
              <a:gd name="connsiteY5" fmla="*/ 544575 h 1468716"/>
              <a:gd name="connsiteX6" fmla="*/ 2585473 w 2983047"/>
              <a:gd name="connsiteY6" fmla="*/ 619260 h 1468716"/>
              <a:gd name="connsiteX7" fmla="*/ 2597891 w 2983047"/>
              <a:gd name="connsiteY7" fmla="*/ 618296 h 1468716"/>
              <a:gd name="connsiteX8" fmla="*/ 2983047 w 2983047"/>
              <a:gd name="connsiteY8" fmla="*/ 914907 h 1468716"/>
              <a:gd name="connsiteX9" fmla="*/ 2597891 w 2983047"/>
              <a:gd name="connsiteY9" fmla="*/ 1211518 h 1468716"/>
              <a:gd name="connsiteX10" fmla="*/ 2447971 w 2983047"/>
              <a:gd name="connsiteY10" fmla="*/ 1188209 h 1468716"/>
              <a:gd name="connsiteX11" fmla="*/ 2432613 w 2983047"/>
              <a:gd name="connsiteY11" fmla="*/ 1181789 h 1468716"/>
              <a:gd name="connsiteX12" fmla="*/ 2374195 w 2983047"/>
              <a:gd name="connsiteY12" fmla="*/ 1257379 h 1468716"/>
              <a:gd name="connsiteX13" fmla="*/ 1808248 w 2983047"/>
              <a:gd name="connsiteY13" fmla="*/ 1468716 h 1468716"/>
              <a:gd name="connsiteX14" fmla="*/ 1426651 w 2983047"/>
              <a:gd name="connsiteY14" fmla="*/ 1386852 h 1468716"/>
              <a:gd name="connsiteX15" fmla="*/ 1388373 w 2983047"/>
              <a:gd name="connsiteY15" fmla="*/ 1364671 h 1468716"/>
              <a:gd name="connsiteX16" fmla="*/ 1388320 w 2983047"/>
              <a:gd name="connsiteY16" fmla="*/ 1364702 h 1468716"/>
              <a:gd name="connsiteX17" fmla="*/ 1022053 w 2983047"/>
              <a:gd name="connsiteY17" fmla="*/ 1446566 h 1468716"/>
              <a:gd name="connsiteX18" fmla="*/ 478843 w 2983047"/>
              <a:gd name="connsiteY18" fmla="*/ 1235229 h 1468716"/>
              <a:gd name="connsiteX19" fmla="*/ 438351 w 2983047"/>
              <a:gd name="connsiteY19" fmla="*/ 1180642 h 1468716"/>
              <a:gd name="connsiteX20" fmla="*/ 424006 w 2983047"/>
              <a:gd name="connsiteY20" fmla="*/ 1188209 h 1468716"/>
              <a:gd name="connsiteX21" fmla="*/ 305206 w 2983047"/>
              <a:gd name="connsiteY21" fmla="*/ 1211518 h 1468716"/>
              <a:gd name="connsiteX22" fmla="*/ 0 w 2983047"/>
              <a:gd name="connsiteY22" fmla="*/ 914907 h 1468716"/>
              <a:gd name="connsiteX23" fmla="*/ 243696 w 2983047"/>
              <a:gd name="connsiteY23" fmla="*/ 624322 h 1468716"/>
              <a:gd name="connsiteX24" fmla="*/ 301743 w 2983047"/>
              <a:gd name="connsiteY24" fmla="*/ 618635 h 1468716"/>
              <a:gd name="connsiteX25" fmla="*/ 324732 w 2983047"/>
              <a:gd name="connsiteY25" fmla="*/ 544575 h 1468716"/>
              <a:gd name="connsiteX26" fmla="*/ 704252 w 2983047"/>
              <a:gd name="connsiteY26" fmla="*/ 293012 h 1468716"/>
              <a:gd name="connsiteX27" fmla="*/ 787262 w 2983047"/>
              <a:gd name="connsiteY27" fmla="*/ 301380 h 1468716"/>
              <a:gd name="connsiteX28" fmla="*/ 858422 w 2983047"/>
              <a:gd name="connsiteY28" fmla="*/ 323470 h 1468716"/>
              <a:gd name="connsiteX29" fmla="*/ 918069 w 2983047"/>
              <a:gd name="connsiteY29" fmla="*/ 238385 h 1468716"/>
              <a:gd name="connsiteX30" fmla="*/ 1497140 w 2983047"/>
              <a:gd name="connsiteY30" fmla="*/ 0 h 146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83047" h="1468716">
                <a:moveTo>
                  <a:pt x="1497140" y="0"/>
                </a:moveTo>
                <a:cubicBezTo>
                  <a:pt x="1738190" y="0"/>
                  <a:pt x="1950715" y="94561"/>
                  <a:pt x="2076211" y="238385"/>
                </a:cubicBezTo>
                <a:lnTo>
                  <a:pt x="2122433" y="304318"/>
                </a:lnTo>
                <a:lnTo>
                  <a:pt x="2131283" y="301380"/>
                </a:lnTo>
                <a:cubicBezTo>
                  <a:pt x="2156355" y="295893"/>
                  <a:pt x="2182316" y="293012"/>
                  <a:pt x="2208905" y="293012"/>
                </a:cubicBezTo>
                <a:cubicBezTo>
                  <a:pt x="2368442" y="293012"/>
                  <a:pt x="2505324" y="396742"/>
                  <a:pt x="2563794" y="544575"/>
                </a:cubicBezTo>
                <a:lnTo>
                  <a:pt x="2585473" y="619260"/>
                </a:lnTo>
                <a:lnTo>
                  <a:pt x="2597891" y="618296"/>
                </a:lnTo>
                <a:cubicBezTo>
                  <a:pt x="2810607" y="618296"/>
                  <a:pt x="2983047" y="751093"/>
                  <a:pt x="2983047" y="914907"/>
                </a:cubicBezTo>
                <a:cubicBezTo>
                  <a:pt x="2983047" y="1078721"/>
                  <a:pt x="2810607" y="1211518"/>
                  <a:pt x="2597891" y="1211518"/>
                </a:cubicBezTo>
                <a:cubicBezTo>
                  <a:pt x="2544712" y="1211518"/>
                  <a:pt x="2494050" y="1203218"/>
                  <a:pt x="2447971" y="1188209"/>
                </a:cubicBezTo>
                <a:lnTo>
                  <a:pt x="2432613" y="1181789"/>
                </a:lnTo>
                <a:lnTo>
                  <a:pt x="2374195" y="1257379"/>
                </a:lnTo>
                <a:cubicBezTo>
                  <a:pt x="2251543" y="1384884"/>
                  <a:pt x="2043835" y="1468716"/>
                  <a:pt x="1808248" y="1468716"/>
                </a:cubicBezTo>
                <a:cubicBezTo>
                  <a:pt x="1666896" y="1468716"/>
                  <a:pt x="1535580" y="1438537"/>
                  <a:pt x="1426651" y="1386852"/>
                </a:cubicBezTo>
                <a:lnTo>
                  <a:pt x="1388373" y="1364671"/>
                </a:lnTo>
                <a:lnTo>
                  <a:pt x="1388320" y="1364702"/>
                </a:lnTo>
                <a:cubicBezTo>
                  <a:pt x="1283767" y="1416387"/>
                  <a:pt x="1157727" y="1446566"/>
                  <a:pt x="1022053" y="1446566"/>
                </a:cubicBezTo>
                <a:cubicBezTo>
                  <a:pt x="795931" y="1446566"/>
                  <a:pt x="596567" y="1362734"/>
                  <a:pt x="478843" y="1235229"/>
                </a:cubicBezTo>
                <a:lnTo>
                  <a:pt x="438351" y="1180642"/>
                </a:lnTo>
                <a:lnTo>
                  <a:pt x="424006" y="1188209"/>
                </a:lnTo>
                <a:cubicBezTo>
                  <a:pt x="387492" y="1203218"/>
                  <a:pt x="347346" y="1211518"/>
                  <a:pt x="305206" y="1211518"/>
                </a:cubicBezTo>
                <a:cubicBezTo>
                  <a:pt x="136645" y="1211518"/>
                  <a:pt x="0" y="1078721"/>
                  <a:pt x="0" y="914907"/>
                </a:cubicBezTo>
                <a:cubicBezTo>
                  <a:pt x="0" y="771570"/>
                  <a:pt x="104619" y="651980"/>
                  <a:pt x="243696" y="624322"/>
                </a:cubicBezTo>
                <a:lnTo>
                  <a:pt x="301743" y="618635"/>
                </a:lnTo>
                <a:lnTo>
                  <a:pt x="324732" y="544575"/>
                </a:lnTo>
                <a:cubicBezTo>
                  <a:pt x="387261" y="396742"/>
                  <a:pt x="533643" y="293012"/>
                  <a:pt x="704252" y="293012"/>
                </a:cubicBezTo>
                <a:cubicBezTo>
                  <a:pt x="732687" y="293012"/>
                  <a:pt x="760449" y="295893"/>
                  <a:pt x="787262" y="301380"/>
                </a:cubicBezTo>
                <a:lnTo>
                  <a:pt x="858422" y="323470"/>
                </a:lnTo>
                <a:lnTo>
                  <a:pt x="918069" y="238385"/>
                </a:lnTo>
                <a:cubicBezTo>
                  <a:pt x="1043565" y="94561"/>
                  <a:pt x="1256090" y="0"/>
                  <a:pt x="1497140" y="0"/>
                </a:cubicBezTo>
                <a:close/>
              </a:path>
            </a:pathLst>
          </a:cu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4553676" y="3207878"/>
            <a:ext cx="3054601" cy="1579000"/>
          </a:xfrm>
          <a:custGeom>
            <a:avLst/>
            <a:gdLst>
              <a:gd name="connsiteX0" fmla="*/ 1497140 w 2983047"/>
              <a:gd name="connsiteY0" fmla="*/ 0 h 1468716"/>
              <a:gd name="connsiteX1" fmla="*/ 2076211 w 2983047"/>
              <a:gd name="connsiteY1" fmla="*/ 238385 h 1468716"/>
              <a:gd name="connsiteX2" fmla="*/ 2122433 w 2983047"/>
              <a:gd name="connsiteY2" fmla="*/ 304318 h 1468716"/>
              <a:gd name="connsiteX3" fmla="*/ 2131283 w 2983047"/>
              <a:gd name="connsiteY3" fmla="*/ 301380 h 1468716"/>
              <a:gd name="connsiteX4" fmla="*/ 2208905 w 2983047"/>
              <a:gd name="connsiteY4" fmla="*/ 293012 h 1468716"/>
              <a:gd name="connsiteX5" fmla="*/ 2563794 w 2983047"/>
              <a:gd name="connsiteY5" fmla="*/ 544575 h 1468716"/>
              <a:gd name="connsiteX6" fmla="*/ 2585473 w 2983047"/>
              <a:gd name="connsiteY6" fmla="*/ 619260 h 1468716"/>
              <a:gd name="connsiteX7" fmla="*/ 2597891 w 2983047"/>
              <a:gd name="connsiteY7" fmla="*/ 618296 h 1468716"/>
              <a:gd name="connsiteX8" fmla="*/ 2983047 w 2983047"/>
              <a:gd name="connsiteY8" fmla="*/ 914907 h 1468716"/>
              <a:gd name="connsiteX9" fmla="*/ 2597891 w 2983047"/>
              <a:gd name="connsiteY9" fmla="*/ 1211518 h 1468716"/>
              <a:gd name="connsiteX10" fmla="*/ 2447971 w 2983047"/>
              <a:gd name="connsiteY10" fmla="*/ 1188209 h 1468716"/>
              <a:gd name="connsiteX11" fmla="*/ 2432613 w 2983047"/>
              <a:gd name="connsiteY11" fmla="*/ 1181789 h 1468716"/>
              <a:gd name="connsiteX12" fmla="*/ 2374195 w 2983047"/>
              <a:gd name="connsiteY12" fmla="*/ 1257379 h 1468716"/>
              <a:gd name="connsiteX13" fmla="*/ 1808248 w 2983047"/>
              <a:gd name="connsiteY13" fmla="*/ 1468716 h 1468716"/>
              <a:gd name="connsiteX14" fmla="*/ 1426651 w 2983047"/>
              <a:gd name="connsiteY14" fmla="*/ 1386852 h 1468716"/>
              <a:gd name="connsiteX15" fmla="*/ 1388373 w 2983047"/>
              <a:gd name="connsiteY15" fmla="*/ 1364671 h 1468716"/>
              <a:gd name="connsiteX16" fmla="*/ 1388320 w 2983047"/>
              <a:gd name="connsiteY16" fmla="*/ 1364702 h 1468716"/>
              <a:gd name="connsiteX17" fmla="*/ 1022053 w 2983047"/>
              <a:gd name="connsiteY17" fmla="*/ 1446566 h 1468716"/>
              <a:gd name="connsiteX18" fmla="*/ 478843 w 2983047"/>
              <a:gd name="connsiteY18" fmla="*/ 1235229 h 1468716"/>
              <a:gd name="connsiteX19" fmla="*/ 438351 w 2983047"/>
              <a:gd name="connsiteY19" fmla="*/ 1180642 h 1468716"/>
              <a:gd name="connsiteX20" fmla="*/ 424006 w 2983047"/>
              <a:gd name="connsiteY20" fmla="*/ 1188209 h 1468716"/>
              <a:gd name="connsiteX21" fmla="*/ 305206 w 2983047"/>
              <a:gd name="connsiteY21" fmla="*/ 1211518 h 1468716"/>
              <a:gd name="connsiteX22" fmla="*/ 0 w 2983047"/>
              <a:gd name="connsiteY22" fmla="*/ 914907 h 1468716"/>
              <a:gd name="connsiteX23" fmla="*/ 243696 w 2983047"/>
              <a:gd name="connsiteY23" fmla="*/ 624322 h 1468716"/>
              <a:gd name="connsiteX24" fmla="*/ 301743 w 2983047"/>
              <a:gd name="connsiteY24" fmla="*/ 618635 h 1468716"/>
              <a:gd name="connsiteX25" fmla="*/ 324732 w 2983047"/>
              <a:gd name="connsiteY25" fmla="*/ 544575 h 1468716"/>
              <a:gd name="connsiteX26" fmla="*/ 704252 w 2983047"/>
              <a:gd name="connsiteY26" fmla="*/ 293012 h 1468716"/>
              <a:gd name="connsiteX27" fmla="*/ 787262 w 2983047"/>
              <a:gd name="connsiteY27" fmla="*/ 301380 h 1468716"/>
              <a:gd name="connsiteX28" fmla="*/ 858422 w 2983047"/>
              <a:gd name="connsiteY28" fmla="*/ 323470 h 1468716"/>
              <a:gd name="connsiteX29" fmla="*/ 918069 w 2983047"/>
              <a:gd name="connsiteY29" fmla="*/ 238385 h 1468716"/>
              <a:gd name="connsiteX30" fmla="*/ 1497140 w 2983047"/>
              <a:gd name="connsiteY30" fmla="*/ 0 h 146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83047" h="1468716">
                <a:moveTo>
                  <a:pt x="1497140" y="0"/>
                </a:moveTo>
                <a:cubicBezTo>
                  <a:pt x="1738190" y="0"/>
                  <a:pt x="1950715" y="94561"/>
                  <a:pt x="2076211" y="238385"/>
                </a:cubicBezTo>
                <a:lnTo>
                  <a:pt x="2122433" y="304318"/>
                </a:lnTo>
                <a:lnTo>
                  <a:pt x="2131283" y="301380"/>
                </a:lnTo>
                <a:cubicBezTo>
                  <a:pt x="2156355" y="295893"/>
                  <a:pt x="2182316" y="293012"/>
                  <a:pt x="2208905" y="293012"/>
                </a:cubicBezTo>
                <a:cubicBezTo>
                  <a:pt x="2368442" y="293012"/>
                  <a:pt x="2505324" y="396742"/>
                  <a:pt x="2563794" y="544575"/>
                </a:cubicBezTo>
                <a:lnTo>
                  <a:pt x="2585473" y="619260"/>
                </a:lnTo>
                <a:lnTo>
                  <a:pt x="2597891" y="618296"/>
                </a:lnTo>
                <a:cubicBezTo>
                  <a:pt x="2810607" y="618296"/>
                  <a:pt x="2983047" y="751093"/>
                  <a:pt x="2983047" y="914907"/>
                </a:cubicBezTo>
                <a:cubicBezTo>
                  <a:pt x="2983047" y="1078721"/>
                  <a:pt x="2810607" y="1211518"/>
                  <a:pt x="2597891" y="1211518"/>
                </a:cubicBezTo>
                <a:cubicBezTo>
                  <a:pt x="2544712" y="1211518"/>
                  <a:pt x="2494050" y="1203218"/>
                  <a:pt x="2447971" y="1188209"/>
                </a:cubicBezTo>
                <a:lnTo>
                  <a:pt x="2432613" y="1181789"/>
                </a:lnTo>
                <a:lnTo>
                  <a:pt x="2374195" y="1257379"/>
                </a:lnTo>
                <a:cubicBezTo>
                  <a:pt x="2251543" y="1384884"/>
                  <a:pt x="2043835" y="1468716"/>
                  <a:pt x="1808248" y="1468716"/>
                </a:cubicBezTo>
                <a:cubicBezTo>
                  <a:pt x="1666896" y="1468716"/>
                  <a:pt x="1535580" y="1438537"/>
                  <a:pt x="1426651" y="1386852"/>
                </a:cubicBezTo>
                <a:lnTo>
                  <a:pt x="1388373" y="1364671"/>
                </a:lnTo>
                <a:lnTo>
                  <a:pt x="1388320" y="1364702"/>
                </a:lnTo>
                <a:cubicBezTo>
                  <a:pt x="1283767" y="1416387"/>
                  <a:pt x="1157727" y="1446566"/>
                  <a:pt x="1022053" y="1446566"/>
                </a:cubicBezTo>
                <a:cubicBezTo>
                  <a:pt x="795931" y="1446566"/>
                  <a:pt x="596567" y="1362734"/>
                  <a:pt x="478843" y="1235229"/>
                </a:cubicBezTo>
                <a:lnTo>
                  <a:pt x="438351" y="1180642"/>
                </a:lnTo>
                <a:lnTo>
                  <a:pt x="424006" y="1188209"/>
                </a:lnTo>
                <a:cubicBezTo>
                  <a:pt x="387492" y="1203218"/>
                  <a:pt x="347346" y="1211518"/>
                  <a:pt x="305206" y="1211518"/>
                </a:cubicBezTo>
                <a:cubicBezTo>
                  <a:pt x="136645" y="1211518"/>
                  <a:pt x="0" y="1078721"/>
                  <a:pt x="0" y="914907"/>
                </a:cubicBezTo>
                <a:cubicBezTo>
                  <a:pt x="0" y="771570"/>
                  <a:pt x="104619" y="651980"/>
                  <a:pt x="243696" y="624322"/>
                </a:cubicBezTo>
                <a:lnTo>
                  <a:pt x="301743" y="618635"/>
                </a:lnTo>
                <a:lnTo>
                  <a:pt x="324732" y="544575"/>
                </a:lnTo>
                <a:cubicBezTo>
                  <a:pt x="387261" y="396742"/>
                  <a:pt x="533643" y="293012"/>
                  <a:pt x="704252" y="293012"/>
                </a:cubicBezTo>
                <a:cubicBezTo>
                  <a:pt x="732687" y="293012"/>
                  <a:pt x="760449" y="295893"/>
                  <a:pt x="787262" y="301380"/>
                </a:cubicBezTo>
                <a:lnTo>
                  <a:pt x="858422" y="323470"/>
                </a:lnTo>
                <a:lnTo>
                  <a:pt x="918069" y="238385"/>
                </a:lnTo>
                <a:cubicBezTo>
                  <a:pt x="1043565" y="94561"/>
                  <a:pt x="1256090" y="0"/>
                  <a:pt x="1497140" y="0"/>
                </a:cubicBezTo>
                <a:close/>
              </a:path>
            </a:pathLst>
          </a:cu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2985953" y="207684"/>
            <a:ext cx="2983047" cy="1468716"/>
          </a:xfrm>
          <a:custGeom>
            <a:avLst/>
            <a:gdLst>
              <a:gd name="connsiteX0" fmla="*/ 1497140 w 2983047"/>
              <a:gd name="connsiteY0" fmla="*/ 0 h 1468716"/>
              <a:gd name="connsiteX1" fmla="*/ 2076211 w 2983047"/>
              <a:gd name="connsiteY1" fmla="*/ 238385 h 1468716"/>
              <a:gd name="connsiteX2" fmla="*/ 2122433 w 2983047"/>
              <a:gd name="connsiteY2" fmla="*/ 304318 h 1468716"/>
              <a:gd name="connsiteX3" fmla="*/ 2131283 w 2983047"/>
              <a:gd name="connsiteY3" fmla="*/ 301380 h 1468716"/>
              <a:gd name="connsiteX4" fmla="*/ 2208905 w 2983047"/>
              <a:gd name="connsiteY4" fmla="*/ 293012 h 1468716"/>
              <a:gd name="connsiteX5" fmla="*/ 2563794 w 2983047"/>
              <a:gd name="connsiteY5" fmla="*/ 544575 h 1468716"/>
              <a:gd name="connsiteX6" fmla="*/ 2585473 w 2983047"/>
              <a:gd name="connsiteY6" fmla="*/ 619260 h 1468716"/>
              <a:gd name="connsiteX7" fmla="*/ 2597891 w 2983047"/>
              <a:gd name="connsiteY7" fmla="*/ 618296 h 1468716"/>
              <a:gd name="connsiteX8" fmla="*/ 2983047 w 2983047"/>
              <a:gd name="connsiteY8" fmla="*/ 914907 h 1468716"/>
              <a:gd name="connsiteX9" fmla="*/ 2597891 w 2983047"/>
              <a:gd name="connsiteY9" fmla="*/ 1211518 h 1468716"/>
              <a:gd name="connsiteX10" fmla="*/ 2447971 w 2983047"/>
              <a:gd name="connsiteY10" fmla="*/ 1188209 h 1468716"/>
              <a:gd name="connsiteX11" fmla="*/ 2432613 w 2983047"/>
              <a:gd name="connsiteY11" fmla="*/ 1181789 h 1468716"/>
              <a:gd name="connsiteX12" fmla="*/ 2374195 w 2983047"/>
              <a:gd name="connsiteY12" fmla="*/ 1257379 h 1468716"/>
              <a:gd name="connsiteX13" fmla="*/ 1808248 w 2983047"/>
              <a:gd name="connsiteY13" fmla="*/ 1468716 h 1468716"/>
              <a:gd name="connsiteX14" fmla="*/ 1426651 w 2983047"/>
              <a:gd name="connsiteY14" fmla="*/ 1386852 h 1468716"/>
              <a:gd name="connsiteX15" fmla="*/ 1388373 w 2983047"/>
              <a:gd name="connsiteY15" fmla="*/ 1364671 h 1468716"/>
              <a:gd name="connsiteX16" fmla="*/ 1388320 w 2983047"/>
              <a:gd name="connsiteY16" fmla="*/ 1364702 h 1468716"/>
              <a:gd name="connsiteX17" fmla="*/ 1022053 w 2983047"/>
              <a:gd name="connsiteY17" fmla="*/ 1446566 h 1468716"/>
              <a:gd name="connsiteX18" fmla="*/ 478843 w 2983047"/>
              <a:gd name="connsiteY18" fmla="*/ 1235229 h 1468716"/>
              <a:gd name="connsiteX19" fmla="*/ 438351 w 2983047"/>
              <a:gd name="connsiteY19" fmla="*/ 1180642 h 1468716"/>
              <a:gd name="connsiteX20" fmla="*/ 424006 w 2983047"/>
              <a:gd name="connsiteY20" fmla="*/ 1188209 h 1468716"/>
              <a:gd name="connsiteX21" fmla="*/ 305206 w 2983047"/>
              <a:gd name="connsiteY21" fmla="*/ 1211518 h 1468716"/>
              <a:gd name="connsiteX22" fmla="*/ 0 w 2983047"/>
              <a:gd name="connsiteY22" fmla="*/ 914907 h 1468716"/>
              <a:gd name="connsiteX23" fmla="*/ 243696 w 2983047"/>
              <a:gd name="connsiteY23" fmla="*/ 624322 h 1468716"/>
              <a:gd name="connsiteX24" fmla="*/ 301743 w 2983047"/>
              <a:gd name="connsiteY24" fmla="*/ 618635 h 1468716"/>
              <a:gd name="connsiteX25" fmla="*/ 324732 w 2983047"/>
              <a:gd name="connsiteY25" fmla="*/ 544575 h 1468716"/>
              <a:gd name="connsiteX26" fmla="*/ 704252 w 2983047"/>
              <a:gd name="connsiteY26" fmla="*/ 293012 h 1468716"/>
              <a:gd name="connsiteX27" fmla="*/ 787262 w 2983047"/>
              <a:gd name="connsiteY27" fmla="*/ 301380 h 1468716"/>
              <a:gd name="connsiteX28" fmla="*/ 858422 w 2983047"/>
              <a:gd name="connsiteY28" fmla="*/ 323470 h 1468716"/>
              <a:gd name="connsiteX29" fmla="*/ 918069 w 2983047"/>
              <a:gd name="connsiteY29" fmla="*/ 238385 h 1468716"/>
              <a:gd name="connsiteX30" fmla="*/ 1497140 w 2983047"/>
              <a:gd name="connsiteY30" fmla="*/ 0 h 146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83047" h="1468716">
                <a:moveTo>
                  <a:pt x="1497140" y="0"/>
                </a:moveTo>
                <a:cubicBezTo>
                  <a:pt x="1738190" y="0"/>
                  <a:pt x="1950715" y="94561"/>
                  <a:pt x="2076211" y="238385"/>
                </a:cubicBezTo>
                <a:lnTo>
                  <a:pt x="2122433" y="304318"/>
                </a:lnTo>
                <a:lnTo>
                  <a:pt x="2131283" y="301380"/>
                </a:lnTo>
                <a:cubicBezTo>
                  <a:pt x="2156355" y="295893"/>
                  <a:pt x="2182316" y="293012"/>
                  <a:pt x="2208905" y="293012"/>
                </a:cubicBezTo>
                <a:cubicBezTo>
                  <a:pt x="2368442" y="293012"/>
                  <a:pt x="2505324" y="396742"/>
                  <a:pt x="2563794" y="544575"/>
                </a:cubicBezTo>
                <a:lnTo>
                  <a:pt x="2585473" y="619260"/>
                </a:lnTo>
                <a:lnTo>
                  <a:pt x="2597891" y="618296"/>
                </a:lnTo>
                <a:cubicBezTo>
                  <a:pt x="2810607" y="618296"/>
                  <a:pt x="2983047" y="751093"/>
                  <a:pt x="2983047" y="914907"/>
                </a:cubicBezTo>
                <a:cubicBezTo>
                  <a:pt x="2983047" y="1078721"/>
                  <a:pt x="2810607" y="1211518"/>
                  <a:pt x="2597891" y="1211518"/>
                </a:cubicBezTo>
                <a:cubicBezTo>
                  <a:pt x="2544712" y="1211518"/>
                  <a:pt x="2494050" y="1203218"/>
                  <a:pt x="2447971" y="1188209"/>
                </a:cubicBezTo>
                <a:lnTo>
                  <a:pt x="2432613" y="1181789"/>
                </a:lnTo>
                <a:lnTo>
                  <a:pt x="2374195" y="1257379"/>
                </a:lnTo>
                <a:cubicBezTo>
                  <a:pt x="2251543" y="1384884"/>
                  <a:pt x="2043835" y="1468716"/>
                  <a:pt x="1808248" y="1468716"/>
                </a:cubicBezTo>
                <a:cubicBezTo>
                  <a:pt x="1666896" y="1468716"/>
                  <a:pt x="1535580" y="1438537"/>
                  <a:pt x="1426651" y="1386852"/>
                </a:cubicBezTo>
                <a:lnTo>
                  <a:pt x="1388373" y="1364671"/>
                </a:lnTo>
                <a:lnTo>
                  <a:pt x="1388320" y="1364702"/>
                </a:lnTo>
                <a:cubicBezTo>
                  <a:pt x="1283767" y="1416387"/>
                  <a:pt x="1157727" y="1446566"/>
                  <a:pt x="1022053" y="1446566"/>
                </a:cubicBezTo>
                <a:cubicBezTo>
                  <a:pt x="795931" y="1446566"/>
                  <a:pt x="596567" y="1362734"/>
                  <a:pt x="478843" y="1235229"/>
                </a:cubicBezTo>
                <a:lnTo>
                  <a:pt x="438351" y="1180642"/>
                </a:lnTo>
                <a:lnTo>
                  <a:pt x="424006" y="1188209"/>
                </a:lnTo>
                <a:cubicBezTo>
                  <a:pt x="387492" y="1203218"/>
                  <a:pt x="347346" y="1211518"/>
                  <a:pt x="305206" y="1211518"/>
                </a:cubicBezTo>
                <a:cubicBezTo>
                  <a:pt x="136645" y="1211518"/>
                  <a:pt x="0" y="1078721"/>
                  <a:pt x="0" y="914907"/>
                </a:cubicBezTo>
                <a:cubicBezTo>
                  <a:pt x="0" y="771570"/>
                  <a:pt x="104619" y="651980"/>
                  <a:pt x="243696" y="624322"/>
                </a:cubicBezTo>
                <a:lnTo>
                  <a:pt x="301743" y="618635"/>
                </a:lnTo>
                <a:lnTo>
                  <a:pt x="324732" y="544575"/>
                </a:lnTo>
                <a:cubicBezTo>
                  <a:pt x="387261" y="396742"/>
                  <a:pt x="533643" y="293012"/>
                  <a:pt x="704252" y="293012"/>
                </a:cubicBezTo>
                <a:cubicBezTo>
                  <a:pt x="732687" y="293012"/>
                  <a:pt x="760449" y="295893"/>
                  <a:pt x="787262" y="301380"/>
                </a:cubicBezTo>
                <a:lnTo>
                  <a:pt x="858422" y="323470"/>
                </a:lnTo>
                <a:lnTo>
                  <a:pt x="918069" y="238385"/>
                </a:lnTo>
                <a:cubicBezTo>
                  <a:pt x="1043565" y="94561"/>
                  <a:pt x="1256090" y="0"/>
                  <a:pt x="1497140" y="0"/>
                </a:cubicBezTo>
                <a:close/>
              </a:path>
            </a:pathLst>
          </a:cu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bwMode="auto">
          <a:xfrm>
            <a:off x="843113" y="1649037"/>
            <a:ext cx="2198294" cy="1983286"/>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9" name="Rounded Rectangle 8"/>
          <p:cNvSpPr/>
          <p:nvPr/>
        </p:nvSpPr>
        <p:spPr bwMode="auto">
          <a:xfrm>
            <a:off x="843113" y="3853201"/>
            <a:ext cx="2198294" cy="3313221"/>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0" name="Rectangle 9"/>
          <p:cNvSpPr/>
          <p:nvPr/>
        </p:nvSpPr>
        <p:spPr bwMode="auto">
          <a:xfrm>
            <a:off x="843113" y="6724660"/>
            <a:ext cx="824360" cy="3461972"/>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1" name="Rectangle 10"/>
          <p:cNvSpPr/>
          <p:nvPr/>
        </p:nvSpPr>
        <p:spPr bwMode="auto">
          <a:xfrm>
            <a:off x="2217047" y="6724660"/>
            <a:ext cx="824360" cy="3461972"/>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2" name="Oval 11"/>
          <p:cNvSpPr/>
          <p:nvPr/>
        </p:nvSpPr>
        <p:spPr bwMode="auto">
          <a:xfrm>
            <a:off x="843113" y="9817000"/>
            <a:ext cx="824360" cy="662644"/>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3" name="Oval 12"/>
          <p:cNvSpPr/>
          <p:nvPr/>
        </p:nvSpPr>
        <p:spPr bwMode="auto">
          <a:xfrm>
            <a:off x="2217047" y="9817000"/>
            <a:ext cx="824360" cy="662644"/>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4" name="Rectangle 13"/>
          <p:cNvSpPr/>
          <p:nvPr/>
        </p:nvSpPr>
        <p:spPr bwMode="auto">
          <a:xfrm rot="918994">
            <a:off x="105010" y="3900705"/>
            <a:ext cx="596702" cy="2509328"/>
          </a:xfrm>
          <a:custGeom>
            <a:avLst/>
            <a:gdLst>
              <a:gd name="connsiteX0" fmla="*/ 39556 w 596702"/>
              <a:gd name="connsiteY0" fmla="*/ 12210 h 2509328"/>
              <a:gd name="connsiteX1" fmla="*/ 596702 w 596702"/>
              <a:gd name="connsiteY1" fmla="*/ 0 h 2509328"/>
              <a:gd name="connsiteX2" fmla="*/ 596702 w 596702"/>
              <a:gd name="connsiteY2" fmla="*/ 2509328 h 2509328"/>
              <a:gd name="connsiteX3" fmla="*/ 0 w 596702"/>
              <a:gd name="connsiteY3" fmla="*/ 330628 h 2509328"/>
              <a:gd name="connsiteX4" fmla="*/ 39556 w 596702"/>
              <a:gd name="connsiteY4" fmla="*/ 12210 h 2509328"/>
              <a:gd name="connsiteX0" fmla="*/ 20929 w 596702"/>
              <a:gd name="connsiteY0" fmla="*/ 40355 h 2509328"/>
              <a:gd name="connsiteX1" fmla="*/ 596702 w 596702"/>
              <a:gd name="connsiteY1" fmla="*/ 0 h 2509328"/>
              <a:gd name="connsiteX2" fmla="*/ 596702 w 596702"/>
              <a:gd name="connsiteY2" fmla="*/ 2509328 h 2509328"/>
              <a:gd name="connsiteX3" fmla="*/ 0 w 596702"/>
              <a:gd name="connsiteY3" fmla="*/ 330628 h 2509328"/>
              <a:gd name="connsiteX4" fmla="*/ 20929 w 596702"/>
              <a:gd name="connsiteY4" fmla="*/ 40355 h 2509328"/>
              <a:gd name="connsiteX0" fmla="*/ 15643 w 596702"/>
              <a:gd name="connsiteY0" fmla="*/ 45095 h 2509328"/>
              <a:gd name="connsiteX1" fmla="*/ 596702 w 596702"/>
              <a:gd name="connsiteY1" fmla="*/ 0 h 2509328"/>
              <a:gd name="connsiteX2" fmla="*/ 596702 w 596702"/>
              <a:gd name="connsiteY2" fmla="*/ 2509328 h 2509328"/>
              <a:gd name="connsiteX3" fmla="*/ 0 w 596702"/>
              <a:gd name="connsiteY3" fmla="*/ 330628 h 2509328"/>
              <a:gd name="connsiteX4" fmla="*/ 15643 w 596702"/>
              <a:gd name="connsiteY4" fmla="*/ 45095 h 2509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702" h="2509328">
                <a:moveTo>
                  <a:pt x="15643" y="45095"/>
                </a:moveTo>
                <a:lnTo>
                  <a:pt x="596702" y="0"/>
                </a:lnTo>
                <a:lnTo>
                  <a:pt x="596702" y="2509328"/>
                </a:lnTo>
                <a:lnTo>
                  <a:pt x="0" y="330628"/>
                </a:lnTo>
                <a:cubicBezTo>
                  <a:pt x="0" y="220419"/>
                  <a:pt x="15643" y="155304"/>
                  <a:pt x="15643" y="45095"/>
                </a:cubicBezTo>
                <a:close/>
              </a:path>
            </a:pathLst>
          </a:cu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5" name="Rectangle 14"/>
          <p:cNvSpPr/>
          <p:nvPr/>
        </p:nvSpPr>
        <p:spPr bwMode="auto">
          <a:xfrm rot="20863102">
            <a:off x="3173882" y="3901219"/>
            <a:ext cx="596702" cy="2771094"/>
          </a:xfrm>
          <a:custGeom>
            <a:avLst/>
            <a:gdLst>
              <a:gd name="connsiteX0" fmla="*/ 0 w 596702"/>
              <a:gd name="connsiteY0" fmla="*/ 0 h 2771094"/>
              <a:gd name="connsiteX1" fmla="*/ 596702 w 596702"/>
              <a:gd name="connsiteY1" fmla="*/ 0 h 2771094"/>
              <a:gd name="connsiteX2" fmla="*/ 596702 w 596702"/>
              <a:gd name="connsiteY2" fmla="*/ 2771094 h 2771094"/>
              <a:gd name="connsiteX3" fmla="*/ 0 w 596702"/>
              <a:gd name="connsiteY3" fmla="*/ 2771094 h 2771094"/>
              <a:gd name="connsiteX4" fmla="*/ 0 w 596702"/>
              <a:gd name="connsiteY4" fmla="*/ 0 h 2771094"/>
              <a:gd name="connsiteX0" fmla="*/ 0 w 596702"/>
              <a:gd name="connsiteY0" fmla="*/ 0 h 2771094"/>
              <a:gd name="connsiteX1" fmla="*/ 578890 w 596702"/>
              <a:gd name="connsiteY1" fmla="*/ 22117 h 2771094"/>
              <a:gd name="connsiteX2" fmla="*/ 596702 w 596702"/>
              <a:gd name="connsiteY2" fmla="*/ 2771094 h 2771094"/>
              <a:gd name="connsiteX3" fmla="*/ 0 w 596702"/>
              <a:gd name="connsiteY3" fmla="*/ 2771094 h 2771094"/>
              <a:gd name="connsiteX4" fmla="*/ 0 w 596702"/>
              <a:gd name="connsiteY4" fmla="*/ 0 h 2771094"/>
              <a:gd name="connsiteX0" fmla="*/ 0 w 596702"/>
              <a:gd name="connsiteY0" fmla="*/ 0 h 2771094"/>
              <a:gd name="connsiteX1" fmla="*/ 587247 w 596702"/>
              <a:gd name="connsiteY1" fmla="*/ 43433 h 2771094"/>
              <a:gd name="connsiteX2" fmla="*/ 596702 w 596702"/>
              <a:gd name="connsiteY2" fmla="*/ 2771094 h 2771094"/>
              <a:gd name="connsiteX3" fmla="*/ 0 w 596702"/>
              <a:gd name="connsiteY3" fmla="*/ 2771094 h 2771094"/>
              <a:gd name="connsiteX4" fmla="*/ 0 w 596702"/>
              <a:gd name="connsiteY4" fmla="*/ 0 h 2771094"/>
              <a:gd name="connsiteX0" fmla="*/ 0 w 596702"/>
              <a:gd name="connsiteY0" fmla="*/ 0 h 2771094"/>
              <a:gd name="connsiteX1" fmla="*/ 580367 w 596702"/>
              <a:gd name="connsiteY1" fmla="*/ 45184 h 2771094"/>
              <a:gd name="connsiteX2" fmla="*/ 596702 w 596702"/>
              <a:gd name="connsiteY2" fmla="*/ 2771094 h 2771094"/>
              <a:gd name="connsiteX3" fmla="*/ 0 w 596702"/>
              <a:gd name="connsiteY3" fmla="*/ 2771094 h 2771094"/>
              <a:gd name="connsiteX4" fmla="*/ 0 w 596702"/>
              <a:gd name="connsiteY4" fmla="*/ 0 h 2771094"/>
              <a:gd name="connsiteX0" fmla="*/ 0 w 596702"/>
              <a:gd name="connsiteY0" fmla="*/ 0 h 2771094"/>
              <a:gd name="connsiteX1" fmla="*/ 585896 w 596702"/>
              <a:gd name="connsiteY1" fmla="*/ 49637 h 2771094"/>
              <a:gd name="connsiteX2" fmla="*/ 596702 w 596702"/>
              <a:gd name="connsiteY2" fmla="*/ 2771094 h 2771094"/>
              <a:gd name="connsiteX3" fmla="*/ 0 w 596702"/>
              <a:gd name="connsiteY3" fmla="*/ 2771094 h 2771094"/>
              <a:gd name="connsiteX4" fmla="*/ 0 w 596702"/>
              <a:gd name="connsiteY4" fmla="*/ 0 h 2771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702" h="2771094">
                <a:moveTo>
                  <a:pt x="0" y="0"/>
                </a:moveTo>
                <a:lnTo>
                  <a:pt x="585896" y="49637"/>
                </a:lnTo>
                <a:cubicBezTo>
                  <a:pt x="589048" y="958857"/>
                  <a:pt x="593550" y="1861874"/>
                  <a:pt x="596702" y="2771094"/>
                </a:cubicBezTo>
                <a:lnTo>
                  <a:pt x="0" y="2771094"/>
                </a:lnTo>
                <a:lnTo>
                  <a:pt x="0" y="0"/>
                </a:lnTo>
                <a:close/>
              </a:path>
            </a:pathLst>
          </a:cu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6" name="Oval 15"/>
          <p:cNvSpPr/>
          <p:nvPr/>
        </p:nvSpPr>
        <p:spPr bwMode="auto">
          <a:xfrm>
            <a:off x="3475877" y="6419294"/>
            <a:ext cx="613523" cy="493167"/>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7" name="Rounded Rectangle 6"/>
          <p:cNvSpPr/>
          <p:nvPr/>
        </p:nvSpPr>
        <p:spPr bwMode="auto">
          <a:xfrm>
            <a:off x="447521" y="3831051"/>
            <a:ext cx="3022655" cy="662644"/>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 name="Rectangle 1"/>
          <p:cNvSpPr/>
          <p:nvPr/>
        </p:nvSpPr>
        <p:spPr>
          <a:xfrm>
            <a:off x="304800" y="5410201"/>
            <a:ext cx="8483419" cy="1447800"/>
          </a:xfrm>
          <a:prstGeom prst="rect">
            <a:avLst/>
          </a:prstGeom>
          <a:solidFill>
            <a:schemeClr val="accent3"/>
          </a:solidFill>
          <a:ln>
            <a:solidFill>
              <a:srgbClr val="D3640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759280" y="5530671"/>
            <a:ext cx="7620000" cy="1200329"/>
          </a:xfrm>
          <a:prstGeom prst="rect">
            <a:avLst/>
          </a:prstGeom>
          <a:noFill/>
        </p:spPr>
        <p:txBody>
          <a:bodyPr wrap="square" rtlCol="0">
            <a:spAutoFit/>
          </a:bodyPr>
          <a:lstStyle/>
          <a:p>
            <a:pPr algn="ctr"/>
            <a:r>
              <a:rPr lang="en-US" sz="3600" dirty="0" smtClean="0">
                <a:solidFill>
                  <a:schemeClr val="bg1"/>
                </a:solidFill>
              </a:rPr>
              <a:t>Consider using an infographic </a:t>
            </a:r>
          </a:p>
          <a:p>
            <a:pPr algn="ctr"/>
            <a:r>
              <a:rPr lang="en-US" sz="3600" dirty="0" smtClean="0">
                <a:solidFill>
                  <a:schemeClr val="bg1"/>
                </a:solidFill>
              </a:rPr>
              <a:t>if you need to…</a:t>
            </a:r>
            <a:endParaRPr lang="en-US" sz="3600" dirty="0">
              <a:solidFill>
                <a:schemeClr val="bg1"/>
              </a:solidFill>
            </a:endParaRPr>
          </a:p>
        </p:txBody>
      </p:sp>
      <p:sp>
        <p:nvSpPr>
          <p:cNvPr id="21" name="TextBox 20"/>
          <p:cNvSpPr txBox="1"/>
          <p:nvPr/>
        </p:nvSpPr>
        <p:spPr>
          <a:xfrm>
            <a:off x="3581400" y="660400"/>
            <a:ext cx="1828800" cy="707886"/>
          </a:xfrm>
          <a:prstGeom prst="rect">
            <a:avLst/>
          </a:prstGeom>
          <a:noFill/>
        </p:spPr>
        <p:txBody>
          <a:bodyPr wrap="square" rtlCol="0">
            <a:spAutoFit/>
          </a:bodyPr>
          <a:lstStyle/>
          <a:p>
            <a:pPr algn="ctr"/>
            <a:r>
              <a:rPr lang="en-US" sz="2000" dirty="0" smtClean="0"/>
              <a:t>Tie together related data</a:t>
            </a:r>
            <a:endParaRPr lang="en-US" sz="2000" dirty="0"/>
          </a:p>
        </p:txBody>
      </p:sp>
      <p:sp>
        <p:nvSpPr>
          <p:cNvPr id="22" name="TextBox 21"/>
          <p:cNvSpPr txBox="1"/>
          <p:nvPr/>
        </p:nvSpPr>
        <p:spPr>
          <a:xfrm>
            <a:off x="6045200" y="1676400"/>
            <a:ext cx="1828800" cy="1015663"/>
          </a:xfrm>
          <a:prstGeom prst="rect">
            <a:avLst/>
          </a:prstGeom>
          <a:noFill/>
        </p:spPr>
        <p:txBody>
          <a:bodyPr wrap="square" rtlCol="0">
            <a:spAutoFit/>
          </a:bodyPr>
          <a:lstStyle/>
          <a:p>
            <a:pPr algn="ctr"/>
            <a:r>
              <a:rPr lang="en-US" sz="2000" dirty="0" smtClean="0"/>
              <a:t>Simplify large amounts of content</a:t>
            </a:r>
            <a:endParaRPr lang="en-US" sz="2000" dirty="0"/>
          </a:p>
        </p:txBody>
      </p:sp>
      <p:sp>
        <p:nvSpPr>
          <p:cNvPr id="23" name="TextBox 22"/>
          <p:cNvSpPr txBox="1"/>
          <p:nvPr/>
        </p:nvSpPr>
        <p:spPr>
          <a:xfrm>
            <a:off x="5094145" y="3595125"/>
            <a:ext cx="2014415" cy="1015663"/>
          </a:xfrm>
          <a:prstGeom prst="rect">
            <a:avLst/>
          </a:prstGeom>
          <a:noFill/>
        </p:spPr>
        <p:txBody>
          <a:bodyPr wrap="square" rtlCol="0">
            <a:spAutoFit/>
          </a:bodyPr>
          <a:lstStyle/>
          <a:p>
            <a:pPr algn="ctr"/>
            <a:r>
              <a:rPr lang="en-US" sz="2000" dirty="0" smtClean="0"/>
              <a:t>Tell a story that’s best told through data</a:t>
            </a:r>
            <a:endParaRPr lang="en-US" sz="2000" dirty="0"/>
          </a:p>
        </p:txBody>
      </p:sp>
      <p:sp>
        <p:nvSpPr>
          <p:cNvPr id="6" name="Oval 5"/>
          <p:cNvSpPr/>
          <p:nvPr/>
        </p:nvSpPr>
        <p:spPr>
          <a:xfrm>
            <a:off x="3704590" y="1744341"/>
            <a:ext cx="310662" cy="310662"/>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480637" y="2055003"/>
            <a:ext cx="215959" cy="215959"/>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239471" y="2242236"/>
            <a:ext cx="177966" cy="177966"/>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959350" y="2259877"/>
            <a:ext cx="310662" cy="310662"/>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574171" y="2457796"/>
            <a:ext cx="215959" cy="215959"/>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190857" y="2611958"/>
            <a:ext cx="177966" cy="177966"/>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377726" y="3532047"/>
            <a:ext cx="310662" cy="310662"/>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010350" y="3469312"/>
            <a:ext cx="215959" cy="215959"/>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718806" y="3379837"/>
            <a:ext cx="177966" cy="177966"/>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866451" y="2763079"/>
            <a:ext cx="111441" cy="112530"/>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4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5">
      <a:dk1>
        <a:srgbClr val="494949"/>
      </a:dk1>
      <a:lt1>
        <a:sysClr val="window" lastClr="FFFFFF"/>
      </a:lt1>
      <a:dk2>
        <a:srgbClr val="333399"/>
      </a:dk2>
      <a:lt2>
        <a:srgbClr val="FFFFFF"/>
      </a:lt2>
      <a:accent1>
        <a:srgbClr val="67A02B"/>
      </a:accent1>
      <a:accent2>
        <a:srgbClr val="D6026D"/>
      </a:accent2>
      <a:accent3>
        <a:srgbClr val="D36409"/>
      </a:accent3>
      <a:accent4>
        <a:srgbClr val="0095CB"/>
      </a:accent4>
      <a:accent5>
        <a:srgbClr val="2AB2B0"/>
      </a:accent5>
      <a:accent6>
        <a:srgbClr val="7F4CAF"/>
      </a:accent6>
      <a:hlink>
        <a:srgbClr val="548DD4"/>
      </a:hlink>
      <a:folHlink>
        <a:srgbClr val="800080"/>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5">
    <a:dk1>
      <a:srgbClr val="494949"/>
    </a:dk1>
    <a:lt1>
      <a:sysClr val="window" lastClr="FFFFFF"/>
    </a:lt1>
    <a:dk2>
      <a:srgbClr val="333399"/>
    </a:dk2>
    <a:lt2>
      <a:srgbClr val="FFFFFF"/>
    </a:lt2>
    <a:accent1>
      <a:srgbClr val="67A02B"/>
    </a:accent1>
    <a:accent2>
      <a:srgbClr val="D6026D"/>
    </a:accent2>
    <a:accent3>
      <a:srgbClr val="D36409"/>
    </a:accent3>
    <a:accent4>
      <a:srgbClr val="0095CB"/>
    </a:accent4>
    <a:accent5>
      <a:srgbClr val="2AB2B0"/>
    </a:accent5>
    <a:accent6>
      <a:srgbClr val="7F4CAF"/>
    </a:accent6>
    <a:hlink>
      <a:srgbClr val="548DD4"/>
    </a:hlink>
    <a:folHlink>
      <a:srgbClr val="800080"/>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38376</TotalTime>
  <Words>8529</Words>
  <Application>Microsoft Macintosh PowerPoint</Application>
  <PresentationFormat>On-screen Show (4:3)</PresentationFormat>
  <Paragraphs>618</Paragraphs>
  <Slides>40</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Calibri</vt:lpstr>
      <vt:lpstr>ＭＳ Ｐゴシック</vt:lpstr>
      <vt:lpstr>Rockwell</vt:lpstr>
      <vt:lpstr>Arial</vt:lpstr>
      <vt:lpstr>Office Theme</vt:lpstr>
      <vt:lpstr>Infographics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Bianca.Woods@bmo.com</dc:creator>
  <cp:lastModifiedBy>Bianca Woods</cp:lastModifiedBy>
  <cp:revision>469</cp:revision>
  <cp:lastPrinted>2013-12-02T13:52:09Z</cp:lastPrinted>
  <dcterms:created xsi:type="dcterms:W3CDTF">2014-04-26T21:40:58Z</dcterms:created>
  <dcterms:modified xsi:type="dcterms:W3CDTF">2018-07-12T17:10:00Z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0B27EA46-3AC5-4F00-A879-F2371D63A031</vt:lpwstr>
  </property>
  <property fmtid="{D5CDD505-2E9C-101B-9397-08002B2CF9AE}" pid="3" name="ArticulatePath">
    <vt:lpwstr>Infographics</vt:lpwstr>
  </property>
</Properties>
</file>