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charts/chart1.xml" ContentType="application/vnd.openxmlformats-officedocument.drawingml.chart+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charts/chart2.xml" ContentType="application/vnd.openxmlformats-officedocument.drawingml.chart+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37" r:id="rId3"/>
    <p:sldId id="350" r:id="rId4"/>
    <p:sldId id="271" r:id="rId5"/>
    <p:sldId id="358" r:id="rId6"/>
    <p:sldId id="359" r:id="rId7"/>
    <p:sldId id="367" r:id="rId8"/>
    <p:sldId id="366" r:id="rId9"/>
    <p:sldId id="360" r:id="rId10"/>
    <p:sldId id="361" r:id="rId11"/>
    <p:sldId id="362" r:id="rId12"/>
    <p:sldId id="363" r:id="rId13"/>
    <p:sldId id="364" r:id="rId14"/>
    <p:sldId id="370" r:id="rId15"/>
    <p:sldId id="268" r:id="rId16"/>
    <p:sldId id="368" r:id="rId17"/>
    <p:sldId id="351" r:id="rId18"/>
    <p:sldId id="352" r:id="rId19"/>
    <p:sldId id="311" r:id="rId20"/>
    <p:sldId id="347" r:id="rId21"/>
    <p:sldId id="312" r:id="rId22"/>
    <p:sldId id="313" r:id="rId23"/>
    <p:sldId id="353" r:id="rId24"/>
    <p:sldId id="354" r:id="rId25"/>
    <p:sldId id="355" r:id="rId26"/>
    <p:sldId id="357" r:id="rId27"/>
    <p:sldId id="356" r:id="rId28"/>
    <p:sldId id="371" r:id="rId29"/>
    <p:sldId id="266" r:id="rId30"/>
    <p:sldId id="369" r:id="rId31"/>
    <p:sldId id="349" r:id="rId32"/>
    <p:sldId id="338" r:id="rId33"/>
    <p:sldId id="339" r:id="rId34"/>
    <p:sldId id="341" r:id="rId35"/>
    <p:sldId id="342" r:id="rId36"/>
    <p:sldId id="343" r:id="rId37"/>
    <p:sldId id="346" r:id="rId38"/>
    <p:sldId id="344" r:id="rId39"/>
    <p:sldId id="372" r:id="rId40"/>
    <p:sldId id="331" r:id="rId41"/>
    <p:sldId id="332" r:id="rId42"/>
    <p:sldId id="333" r:id="rId43"/>
    <p:sldId id="334" r:id="rId44"/>
    <p:sldId id="335" r:id="rId45"/>
    <p:sldId id="336" r:id="rId46"/>
    <p:sldId id="306" r:id="rId47"/>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373737"/>
    <a:srgbClr val="000000"/>
    <a:srgbClr val="FFFF66"/>
    <a:srgbClr val="33CC33"/>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287" autoAdjust="0"/>
  </p:normalViewPr>
  <p:slideViewPr>
    <p:cSldViewPr snapToGrid="0">
      <p:cViewPr>
        <p:scale>
          <a:sx n="50" d="100"/>
          <a:sy n="50" d="100"/>
        </p:scale>
        <p:origin x="-1044" y="-72"/>
      </p:cViewPr>
      <p:guideLst>
        <p:guide orient="horz" pos="2160"/>
        <p:guide pos="2880"/>
      </p:guideLst>
    </p:cSldViewPr>
  </p:slideViewPr>
  <p:notesTextViewPr>
    <p:cViewPr>
      <p:scale>
        <a:sx n="1" d="1"/>
        <a:sy n="1" d="1"/>
      </p:scale>
      <p:origin x="0" y="0"/>
    </p:cViewPr>
  </p:notesTextViewPr>
  <p:notesViewPr>
    <p:cSldViewPr snapToGrid="0">
      <p:cViewPr varScale="1">
        <p:scale>
          <a:sx n="90" d="100"/>
          <a:sy n="90" d="100"/>
        </p:scale>
        <p:origin x="-378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Amount of pie I have eaten</c:v>
                </c:pt>
              </c:strCache>
            </c:strRef>
          </c:tx>
          <c:spPr>
            <a:solidFill>
              <a:srgbClr val="00FFFF"/>
            </a:solidFill>
          </c:spPr>
          <c:explosion val="8"/>
          <c:dPt>
            <c:idx val="0"/>
            <c:bubble3D val="0"/>
            <c:spPr>
              <a:solidFill>
                <a:schemeClr val="bg2">
                  <a:lumMod val="75000"/>
                </a:schemeClr>
              </a:solidFill>
            </c:spPr>
          </c:dPt>
          <c:dPt>
            <c:idx val="1"/>
            <c:bubble3D val="0"/>
            <c:spPr>
              <a:solidFill>
                <a:srgbClr val="EAA850"/>
              </a:solidFill>
            </c:spPr>
          </c:dPt>
          <c:cat>
            <c:strRef>
              <c:f>Sheet1!$A$2:$A$3</c:f>
              <c:strCache>
                <c:ptCount val="2"/>
                <c:pt idx="0">
                  <c:v>Pie I have eaten</c:v>
                </c:pt>
                <c:pt idx="1">
                  <c:v>Pie I have not eaten</c:v>
                </c:pt>
              </c:strCache>
            </c:strRef>
          </c:cat>
          <c:val>
            <c:numRef>
              <c:f>Sheet1!$B$2:$B$3</c:f>
              <c:numCache>
                <c:formatCode>General</c:formatCode>
                <c:ptCount val="2"/>
                <c:pt idx="0">
                  <c:v>9</c:v>
                </c:pt>
                <c:pt idx="1">
                  <c:v>2</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lang="en-CA" sz="1200"/>
          </a:pPr>
          <a:endParaRPr lang="en-US"/>
        </a:p>
      </c:txPr>
    </c:legend>
    <c:plotVisOnly val="1"/>
    <c:dispBlanksAs val="zero"/>
    <c:showDLblsOverMax val="0"/>
  </c:chart>
  <c:spPr>
    <a:ln w="38100">
      <a:solidFill>
        <a:srgbClr val="C00000"/>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27"/>
          <c:cat>
            <c:numRef>
              <c:f>Sheet1!$A$2:$A$3</c:f>
              <c:numCache>
                <c:formatCode>General</c:formatCode>
                <c:ptCount val="2"/>
              </c:numCache>
            </c:numRef>
          </c:cat>
          <c:val>
            <c:numRef>
              <c:f>Sheet1!$B$2:$B$3</c:f>
              <c:numCache>
                <c:formatCode>General</c:formatCode>
                <c:ptCount val="2"/>
                <c:pt idx="0">
                  <c:v>80</c:v>
                </c:pt>
                <c:pt idx="1">
                  <c:v>23</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62952" y="273433"/>
            <a:ext cx="3536576" cy="265243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5503" y="3101787"/>
            <a:ext cx="6624917" cy="588084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15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3700" y="273050"/>
            <a:ext cx="3535363" cy="2652713"/>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Welcome to “</a:t>
            </a:r>
            <a:r>
              <a:rPr lang="en-US" sz="1200" b="0" kern="1200" dirty="0" smtClean="0">
                <a:solidFill>
                  <a:schemeClr val="tx1"/>
                </a:solidFill>
                <a:effectLst/>
                <a:latin typeface="+mn-lt"/>
                <a:ea typeface="+mn-ea"/>
                <a:cs typeface="+mn-cs"/>
              </a:rPr>
              <a:t>eLearning-related</a:t>
            </a:r>
            <a:r>
              <a:rPr lang="en-US" sz="1200" kern="1200" dirty="0" smtClean="0">
                <a:solidFill>
                  <a:schemeClr val="tx1"/>
                </a:solidFill>
                <a:effectLst/>
                <a:latin typeface="+mn-lt"/>
                <a:ea typeface="+mn-ea"/>
                <a:cs typeface="+mn-cs"/>
              </a:rPr>
              <a:t> visual design trends: what non-designers need to know.</a:t>
            </a:r>
            <a:r>
              <a:rPr lang="en-US" sz="1200" kern="1200" baseline="0" dirty="0" smtClean="0">
                <a:solidFill>
                  <a:schemeClr val="tx1"/>
                </a:solidFill>
                <a:effectLst/>
                <a:latin typeface="+mn-lt"/>
                <a:ea typeface="+mn-ea"/>
                <a:cs typeface="+mn-cs"/>
              </a:rPr>
              <a:t> </a:t>
            </a:r>
            <a:r>
              <a:rPr lang="en-US" dirty="0" smtClean="0"/>
              <a:t>Today we’re going</a:t>
            </a:r>
            <a:r>
              <a:rPr lang="en-US" baseline="0" dirty="0" smtClean="0"/>
              <a:t> to take a look at some of the big design trends that tend to touch eLearning (and L&amp;D on a whole), but from the perspective of what someone who’s not a professional graphic designer needs to know about them.</a:t>
            </a:r>
          </a:p>
          <a:p>
            <a:endParaRPr lang="en-US" baseline="0" dirty="0" smtClean="0"/>
          </a:p>
          <a:p>
            <a:r>
              <a:rPr lang="en-US" baseline="0" dirty="0" smtClean="0"/>
              <a:t>Just as an upfront, as always I’ll be providing a link to a resource webpage at the end of this presentation. It’ll include links to all the resources I mention in this presentation, so if you happen to miss jotting down a concept or even just the name of a resource, don’t worry. I’ll be there in that site waiting for you.</a:t>
            </a:r>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50903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What’s really important to address up front is something you’ll likely be asked by clients and managers:</a:t>
            </a:r>
            <a:r>
              <a:rPr lang="en-CA" baseline="0" dirty="0" smtClean="0"/>
              <a:t> can’t you just </a:t>
            </a:r>
            <a:r>
              <a:rPr lang="en-CA" dirty="0" smtClean="0"/>
              <a:t>simply use YouTube quality videos for everything? Goodness knows, it’ll drastically lower the cost of any video you create,</a:t>
            </a:r>
            <a:r>
              <a:rPr lang="en-CA" baseline="0" dirty="0" smtClean="0"/>
              <a:t> right?</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i="1" dirty="0" smtClean="0"/>
              <a:t>(cue animation)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No. This is a terrible idea. As you’re going</a:t>
            </a:r>
            <a:r>
              <a:rPr lang="en-CA" baseline="0" dirty="0" smtClean="0"/>
              <a:t> to hear me say on repeat any time I talk about anything related to design, it’s not a blanket solution for everything. It’s only the right fit for some circumstances. In this case, amateur video in learning is best suited for situations that are similar to what your learners are accustomed to seeing amateur video used for on YouTube: </a:t>
            </a:r>
            <a:r>
              <a:rPr lang="en-CA" dirty="0" smtClean="0"/>
              <a:t>personal stories and tutorials.</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With tutorials,</a:t>
            </a:r>
            <a:r>
              <a:rPr lang="en-CA" baseline="0" dirty="0" smtClean="0"/>
              <a:t> people are more concerned with seeing how to do things than they are with slick Hollywood production values. Amateur video doesn’t get in the way of what people want from the video.</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With personal stories, it’s a matter of the medium influencing the message. Because amateur videos are so often used for personal reflections or opinions, they now come with this subtle, subconscious additional flavour of genuineness that the medium has primed us for seeing. And that feeling influences how people perceive the content you create using this medium.</a:t>
            </a:r>
            <a:endParaRPr lang="en-CA" dirty="0" smtClean="0"/>
          </a:p>
          <a:p>
            <a:endParaRPr lang="en-US" dirty="0"/>
          </a:p>
        </p:txBody>
      </p:sp>
    </p:spTree>
    <p:extLst>
      <p:ext uri="{BB962C8B-B14F-4D97-AF65-F5344CB8AC3E}">
        <p14:creationId xmlns:p14="http://schemas.microsoft.com/office/powerpoint/2010/main" val="2787235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So, if there are things you should use this style of video for, it’s logical to expect that there are things you really shouldn’t use it for too. This is absolutely the case here.</a:t>
            </a: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i="1" baseline="0" dirty="0" smtClean="0"/>
              <a:t>(cue animation)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First off, it can be tricky to use amateur-style</a:t>
            </a:r>
            <a:r>
              <a:rPr lang="en-CA" baseline="0" dirty="0" smtClean="0"/>
              <a:t> video</a:t>
            </a:r>
            <a:r>
              <a:rPr lang="en-CA" dirty="0" smtClean="0"/>
              <a:t> for straight up marketing. People are accustomed</a:t>
            </a:r>
            <a:r>
              <a:rPr lang="en-CA" baseline="0" dirty="0" smtClean="0"/>
              <a:t> to the marketing they see around them, and nearly all of that is slick, with high production values. Unless you’re going for the viral video look, most people still have that sense of if the marketing looks cheap, than the product or service it’s marketing ALSO is cheap. This sends entirely the wrong message.</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r>
              <a:rPr lang="en-US" i="1" dirty="0" smtClean="0"/>
              <a:t>(cue animation)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Second,</a:t>
            </a:r>
            <a:r>
              <a:rPr lang="en-CA" baseline="0" dirty="0" smtClean="0"/>
              <a:t> l</a:t>
            </a:r>
            <a:r>
              <a:rPr lang="en-CA" dirty="0" smtClean="0"/>
              <a:t>ike I just mentioned, people tend to associate a lower quality of video with a higher quality of genuineness. Leveraging the style and tone of a YouTube </a:t>
            </a:r>
            <a:r>
              <a:rPr lang="en-CA" dirty="0" err="1" smtClean="0"/>
              <a:t>vlog</a:t>
            </a:r>
            <a:r>
              <a:rPr lang="en-CA" dirty="0" smtClean="0"/>
              <a:t> for something like a staged promotional video for your company or faked customer testimonials can seriously backfire in your face. If you’ve ever seen some of those commercial</a:t>
            </a:r>
            <a:r>
              <a:rPr lang="en-CA" baseline="0" dirty="0" smtClean="0"/>
              <a:t> videos that were meant to be like a viral video, you know what I mean. You can practically smell the phoniness. People feel straight up lied to when a medium that evokes genuineness is used for something that isn’t.</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Take both of these concerns into account when deciding whether amateur video is right for your project.</a:t>
            </a:r>
            <a:endParaRPr lang="en-CA" dirty="0" smtClean="0"/>
          </a:p>
          <a:p>
            <a:endParaRPr lang="en-US" dirty="0" smtClean="0"/>
          </a:p>
          <a:p>
            <a:endParaRPr lang="en-US" dirty="0"/>
          </a:p>
        </p:txBody>
      </p:sp>
    </p:spTree>
    <p:extLst>
      <p:ext uri="{BB962C8B-B14F-4D97-AF65-F5344CB8AC3E}">
        <p14:creationId xmlns:p14="http://schemas.microsoft.com/office/powerpoint/2010/main" val="2787235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3700" y="273050"/>
            <a:ext cx="3535363" cy="2652713"/>
          </a:xfrm>
        </p:spPr>
      </p:sp>
      <p:sp>
        <p:nvSpPr>
          <p:cNvPr id="3" name="Notes Placeholder 2"/>
          <p:cNvSpPr>
            <a:spLocks noGrp="1"/>
          </p:cNvSpPr>
          <p:nvPr>
            <p:ph type="body" idx="1"/>
          </p:nvPr>
        </p:nvSpPr>
        <p:spPr/>
        <p:txBody>
          <a:bodyPr/>
          <a:lstStyle/>
          <a:p>
            <a:r>
              <a:rPr lang="en-CA" dirty="0" smtClean="0"/>
              <a:t>Now, let’s say you’ve evaluated your project and it’s just perfect for amateur video. It’s important to note that you can’t just put it together all slipshod. There’s a wide range of quality within this style of production, and you don’t want to be at the bottom of the barrel. The fact is this: just because you’re using a lower quality set up doesn’t mean you don’t have to put care and thought into what you make though. Here are a few things that you can’t skimp on with this type of video:</a:t>
            </a:r>
          </a:p>
          <a:p>
            <a:endParaRPr lang="en-CA" dirty="0" smtClean="0"/>
          </a:p>
          <a:p>
            <a:r>
              <a:rPr lang="en-CA" i="1" dirty="0" smtClean="0"/>
              <a:t>(cue animation)</a:t>
            </a:r>
          </a:p>
          <a:p>
            <a:r>
              <a:rPr lang="en-CA" dirty="0" smtClean="0"/>
              <a:t/>
            </a:r>
            <a:br>
              <a:rPr lang="en-CA" dirty="0" smtClean="0"/>
            </a:br>
            <a:r>
              <a:rPr lang="en-CA" b="1" dirty="0" smtClean="0"/>
              <a:t>Sound </a:t>
            </a:r>
          </a:p>
          <a:p>
            <a:r>
              <a:rPr lang="en-CA" dirty="0" smtClean="0"/>
              <a:t>While you don’t have to have movie-quality sound, there’s still a bar you need to hit to make your video watchable.</a:t>
            </a:r>
            <a:r>
              <a:rPr lang="en-CA" baseline="0" dirty="0" smtClean="0"/>
              <a:t> You need to m</a:t>
            </a:r>
            <a:r>
              <a:rPr lang="en-CA" dirty="0" smtClean="0"/>
              <a:t>ake sure you can actually clearly hear dialogue</a:t>
            </a:r>
            <a:r>
              <a:rPr lang="en-CA" baseline="0" dirty="0" smtClean="0"/>
              <a:t> and any </a:t>
            </a:r>
            <a:r>
              <a:rPr lang="en-CA" dirty="0" smtClean="0"/>
              <a:t>important sounds. The easiest way to accomplish this for</a:t>
            </a:r>
            <a:r>
              <a:rPr lang="en-CA" baseline="0" dirty="0" smtClean="0"/>
              <a:t> the cost of absolutely free is this: record in the quietest place you can. It makes a huge difference. As well, make sure the sounds you’re recording are going in the general direction of the video camera. If a person is facing away from the camera while talking, it’s harder to capture what they’re saying clearly.</a:t>
            </a:r>
          </a:p>
          <a:p>
            <a:endParaRPr lang="en-CA" baseline="0" dirty="0" smtClean="0"/>
          </a:p>
          <a:p>
            <a:r>
              <a:rPr lang="en-CA" baseline="0" dirty="0" smtClean="0"/>
              <a:t>If you’ve got a bit of a budget, you can also consider investing in a microphone. You can get relatively cheap directional microphones that plug into the headphone jack on your smart phone that can help you “aim” the camera towards the source of the audio you want to capture. There are also a few </a:t>
            </a:r>
            <a:r>
              <a:rPr lang="en-CA" baseline="0" dirty="0" err="1" smtClean="0"/>
              <a:t>lav</a:t>
            </a:r>
            <a:r>
              <a:rPr lang="en-CA" baseline="0" dirty="0" smtClean="0"/>
              <a:t> </a:t>
            </a:r>
            <a:r>
              <a:rPr lang="en-CA" baseline="0" dirty="0" err="1" smtClean="0"/>
              <a:t>mics</a:t>
            </a:r>
            <a:r>
              <a:rPr lang="en-CA" baseline="0" dirty="0" smtClean="0"/>
              <a:t> on the market that connect to smart phones as well. This stuff is inexpensive and easy to use. It’s not perfect, but you will get somewhat clearer audio from the investment.</a:t>
            </a:r>
            <a:endParaRPr lang="en-CA" dirty="0" smtClean="0"/>
          </a:p>
          <a:p>
            <a:endParaRPr lang="en-CA" dirty="0" smtClean="0"/>
          </a:p>
          <a:p>
            <a:r>
              <a:rPr lang="en-CA" i="1" dirty="0" smtClean="0"/>
              <a:t>(cue animation)</a:t>
            </a:r>
          </a:p>
          <a:p>
            <a:r>
              <a:rPr lang="en-CA" b="1" dirty="0" smtClean="0"/>
              <a:t/>
            </a:r>
            <a:br>
              <a:rPr lang="en-CA" b="1" dirty="0" smtClean="0"/>
            </a:br>
            <a:r>
              <a:rPr lang="en-CA" b="1" dirty="0" smtClean="0"/>
              <a:t>Terrible lighting</a:t>
            </a:r>
          </a:p>
          <a:p>
            <a:endParaRPr lang="en-CA" dirty="0" smtClean="0"/>
          </a:p>
          <a:p>
            <a:r>
              <a:rPr lang="en-CA" dirty="0" smtClean="0"/>
              <a:t>Your lighting doesn’t have to be perfect, but you do need to be able to see what’s happening on screen. The cheap fix is finding great natural</a:t>
            </a:r>
            <a:r>
              <a:rPr lang="en-CA" baseline="0" dirty="0" smtClean="0"/>
              <a:t> light to film in. Even the cheapest of cameras can take decently good footage in midday sun. They tend to be outright garbage in low-light settings. So, find a spot to film that is bright and has diffused light (light is coming from many angles so you don’t get harsh shadows). Another option, particularly if you need to film somewhere that just doesn’t have great lighting, is to pick up a cheap lighting kit. </a:t>
            </a:r>
            <a:r>
              <a:rPr lang="en-CA" dirty="0" smtClean="0"/>
              <a:t>For a few hundred</a:t>
            </a:r>
            <a:r>
              <a:rPr lang="en-CA" baseline="0" dirty="0" smtClean="0"/>
              <a:t> dollars </a:t>
            </a:r>
            <a:r>
              <a:rPr lang="en-CA" dirty="0" smtClean="0"/>
              <a:t>you can get a</a:t>
            </a:r>
            <a:r>
              <a:rPr lang="en-CA" baseline="0" dirty="0" smtClean="0"/>
              <a:t> few decent portable lights that you can use to make most situations filmable.</a:t>
            </a:r>
          </a:p>
          <a:p>
            <a:endParaRPr lang="en-CA" dirty="0" smtClean="0"/>
          </a:p>
          <a:p>
            <a:r>
              <a:rPr lang="en-CA" i="1" dirty="0" smtClean="0"/>
              <a:t>(cue animation)</a:t>
            </a:r>
          </a:p>
          <a:p>
            <a:r>
              <a:rPr lang="en-CA" dirty="0" smtClean="0"/>
              <a:t/>
            </a:r>
            <a:br>
              <a:rPr lang="en-CA" dirty="0" smtClean="0"/>
            </a:br>
            <a:r>
              <a:rPr lang="en-CA" b="1" dirty="0" smtClean="0"/>
              <a:t>Steadiness of camera </a:t>
            </a:r>
          </a:p>
          <a:p>
            <a:r>
              <a:rPr lang="en-CA" dirty="0" err="1" smtClean="0"/>
              <a:t>Shakycam</a:t>
            </a:r>
            <a:r>
              <a:rPr lang="en-CA" dirty="0" smtClean="0"/>
              <a:t> is terrifyingly distracting</a:t>
            </a:r>
            <a:r>
              <a:rPr lang="en-CA" baseline="0" dirty="0" smtClean="0"/>
              <a:t> </a:t>
            </a:r>
            <a:r>
              <a:rPr lang="en-CA" dirty="0" smtClean="0"/>
              <a:t>and distressing for viewers. People</a:t>
            </a:r>
            <a:r>
              <a:rPr lang="en-CA" baseline="0" dirty="0" smtClean="0"/>
              <a:t> may tolerate imperfect lighting or sound, but they have nearly no patience for a camera that can’t hold still. An easy fix is to film with a webcam or with your camera propped up on something completely stable like a table or a shelf. Barring that, even standing in a stable position with your arms braced against you can help a lot. If you’ve got some budget, consider buying a cheap tripod for filming. Video cameras usually have the screw that allows you to attach them to a tripod easily. You’ll need to buy or make an additional mount to attach a </a:t>
            </a:r>
            <a:r>
              <a:rPr lang="en-CA" baseline="0" dirty="0" err="1" smtClean="0"/>
              <a:t>smartphone</a:t>
            </a:r>
            <a:r>
              <a:rPr lang="en-CA" baseline="0" dirty="0" smtClean="0"/>
              <a:t> or tablet to a standard tripod, but they’re inexpensive too. If you need to move a lot with your filming, look into a </a:t>
            </a:r>
            <a:r>
              <a:rPr lang="en-CA" baseline="0" dirty="0" err="1" smtClean="0"/>
              <a:t>steadicam</a:t>
            </a:r>
            <a:r>
              <a:rPr lang="en-CA" baseline="0" dirty="0" smtClean="0"/>
              <a:t> setup. There are some great ones available for </a:t>
            </a:r>
            <a:r>
              <a:rPr lang="en-CA" baseline="0" dirty="0" err="1" smtClean="0"/>
              <a:t>iPhones</a:t>
            </a:r>
            <a:r>
              <a:rPr lang="en-CA" baseline="0" dirty="0" smtClean="0"/>
              <a:t> in particular, and I’ve even seen tutorials on line for making your own shoulder rig for under $30.</a:t>
            </a:r>
            <a:endParaRPr lang="en-CA" dirty="0" smtClean="0"/>
          </a:p>
          <a:p>
            <a:endParaRPr lang="en-CA" dirty="0" smtClean="0"/>
          </a:p>
          <a:p>
            <a:r>
              <a:rPr lang="en-CA" i="1" dirty="0" smtClean="0"/>
              <a:t>(cue animation)</a:t>
            </a:r>
          </a:p>
          <a:p>
            <a:r>
              <a:rPr lang="en-CA" dirty="0" smtClean="0"/>
              <a:t/>
            </a:r>
            <a:br>
              <a:rPr lang="en-CA" dirty="0" smtClean="0"/>
            </a:br>
            <a:r>
              <a:rPr lang="en-CA" b="1" dirty="0" smtClean="0"/>
              <a:t>Bad storytelling</a:t>
            </a:r>
          </a:p>
          <a:p>
            <a:r>
              <a:rPr lang="en-CA" dirty="0" smtClean="0"/>
              <a:t>You can have the best sound, the ideal lighting, and the steadiest camera, but if the story you have to tell is boring, no one is going to watch. Make sure whatever</a:t>
            </a:r>
            <a:r>
              <a:rPr lang="en-CA" baseline="0" dirty="0" smtClean="0"/>
              <a:t> content you’re going to capture on video is compelling on it’s own, because committing it to video doesn’t magically make it better. Also, make sure the storytelling is tight. People like their videos to get to the point and expect amateur-style videos to be on the shorter end. This doesn’t leave you with a lot of time to meander around the point of the thing.</a:t>
            </a:r>
          </a:p>
          <a:p>
            <a:endParaRPr lang="en-CA" dirty="0" smtClean="0"/>
          </a:p>
          <a:p>
            <a:r>
              <a:rPr lang="en-CA" i="1" dirty="0" smtClean="0"/>
              <a:t>(cue animation)</a:t>
            </a:r>
          </a:p>
          <a:p>
            <a:r>
              <a:rPr lang="en-CA" dirty="0" smtClean="0"/>
              <a:t/>
            </a:r>
            <a:br>
              <a:rPr lang="en-CA" dirty="0" smtClean="0"/>
            </a:br>
            <a:r>
              <a:rPr lang="en-CA" b="1" dirty="0" smtClean="0"/>
              <a:t>Bad editing</a:t>
            </a:r>
          </a:p>
          <a:p>
            <a:r>
              <a:rPr lang="en-CA" dirty="0" smtClean="0"/>
              <a:t>Nobody wants to watch video that hasn’t been edited down to the clearest version of the story. Trim down to only what you need to tell the story, nothing more. Be</a:t>
            </a:r>
            <a:r>
              <a:rPr lang="en-CA" baseline="0" dirty="0" smtClean="0"/>
              <a:t> sure to edit </a:t>
            </a:r>
            <a:r>
              <a:rPr lang="en-CA" dirty="0" smtClean="0"/>
              <a:t>out mistakes,</a:t>
            </a:r>
            <a:r>
              <a:rPr lang="en-CA" baseline="0" dirty="0" smtClean="0"/>
              <a:t> and even long pauses of you can. Also, just because you committed something like a 30-minute interview to film doesn’t mean you’re compelled to use it all. Edit it to show just the most valuable parts of that conversation and your learners will thank you.</a:t>
            </a:r>
          </a:p>
          <a:p>
            <a:endParaRPr lang="en-CA" baseline="0" dirty="0" smtClean="0"/>
          </a:p>
          <a:p>
            <a:r>
              <a:rPr lang="en-CA" baseline="0" dirty="0" smtClean="0"/>
              <a:t>So, in short, amateur video is a game changer for us, but we need to choose when to use it selectively and also craft in in as high-quality a way as possible.</a:t>
            </a:r>
            <a:endParaRPr lang="en-US" baseline="0" dirty="0" smtClean="0"/>
          </a:p>
        </p:txBody>
      </p:sp>
    </p:spTree>
    <p:extLst>
      <p:ext uri="{BB962C8B-B14F-4D97-AF65-F5344CB8AC3E}">
        <p14:creationId xmlns:p14="http://schemas.microsoft.com/office/powerpoint/2010/main" val="2787235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3700" y="273050"/>
            <a:ext cx="3535363" cy="2652713"/>
          </a:xfrm>
        </p:spPr>
      </p:sp>
      <p:sp>
        <p:nvSpPr>
          <p:cNvPr id="3" name="Notes Placeholder 2"/>
          <p:cNvSpPr>
            <a:spLocks noGrp="1"/>
          </p:cNvSpPr>
          <p:nvPr>
            <p:ph type="body" idx="1"/>
          </p:nvPr>
        </p:nvSpPr>
        <p:spPr/>
        <p:txBody>
          <a:bodyPr/>
          <a:lstStyle/>
          <a:p>
            <a:r>
              <a:rPr lang="en-CA" baseline="0" dirty="0" smtClean="0"/>
              <a:t>If you want a huge return on investment, though, the easiest way to make your videos look more professional quickly is to simply change how you hold your phone or tablet when you film. We’re so used to holding a phone in portrait style for nearly everything we do, and so often people accidentally film this way as well. I even do this by accident, and I know better.</a:t>
            </a:r>
          </a:p>
          <a:p>
            <a:endParaRPr lang="en-CA" baseline="0" dirty="0" smtClean="0"/>
          </a:p>
          <a:p>
            <a:r>
              <a:rPr lang="en-CA" baseline="0" dirty="0" smtClean="0"/>
              <a:t>This unfortunately leads to an unfortunate final product, as video players are typically built for landscape, not portrait, style video. What ends up happening if you film the wrong way, then is that your portrait-style video gets shrunk so it’ll fit in the middle of the player, and ends up having huge black bars on wither side of it to fill in the rest of the space. This looks just plain weird to people and quickly makes people see your video as less professional. Plus, it makes everything in your video look tiny.</a:t>
            </a:r>
          </a:p>
          <a:p>
            <a:endParaRPr lang="en-CA" baseline="0" dirty="0" smtClean="0"/>
          </a:p>
          <a:p>
            <a:r>
              <a:rPr lang="en-CA" baseline="0" dirty="0" smtClean="0"/>
              <a:t>So the best way to fix this costs no money at all. Just remind yourself to hold your phone or table “sideways” any time you’re shooting video. It makes a huge difference in the quality of your video and how people perceive it.</a:t>
            </a:r>
          </a:p>
          <a:p>
            <a:endParaRPr lang="en-CA" baseline="0" dirty="0" smtClean="0"/>
          </a:p>
          <a:p>
            <a:r>
              <a:rPr lang="en-CA" baseline="0" dirty="0" smtClean="0"/>
              <a:t>So, in short, amateur video is a game changer for us, but we need to choose when to use it selectively and also craft in in as high-quality a way as possible.</a:t>
            </a:r>
            <a:endParaRPr lang="en-US" baseline="0" dirty="0" smtClean="0"/>
          </a:p>
        </p:txBody>
      </p:sp>
    </p:spTree>
    <p:extLst>
      <p:ext uri="{BB962C8B-B14F-4D97-AF65-F5344CB8AC3E}">
        <p14:creationId xmlns:p14="http://schemas.microsoft.com/office/powerpoint/2010/main" val="2787235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3700" y="273050"/>
            <a:ext cx="3535363" cy="2652713"/>
          </a:xfrm>
        </p:spPr>
      </p:sp>
      <p:sp>
        <p:nvSpPr>
          <p:cNvPr id="3" name="Notes Placeholder 2"/>
          <p:cNvSpPr>
            <a:spLocks noGrp="1"/>
          </p:cNvSpPr>
          <p:nvPr>
            <p:ph type="body" idx="1"/>
          </p:nvPr>
        </p:nvSpPr>
        <p:spPr/>
        <p:txBody>
          <a:bodyPr/>
          <a:lstStyle/>
          <a:p>
            <a:r>
              <a:rPr lang="en-US" dirty="0" smtClean="0"/>
              <a:t>Before we move on to the next topic, I was wondering if</a:t>
            </a:r>
            <a:r>
              <a:rPr lang="en-US" baseline="0" dirty="0" smtClean="0"/>
              <a:t> any of you have some quick questions about amateur video?</a:t>
            </a:r>
            <a:endParaRPr lang="en-US" dirty="0"/>
          </a:p>
        </p:txBody>
      </p:sp>
    </p:spTree>
    <p:extLst>
      <p:ext uri="{BB962C8B-B14F-4D97-AF65-F5344CB8AC3E}">
        <p14:creationId xmlns:p14="http://schemas.microsoft.com/office/powerpoint/2010/main" val="3217181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first up is a design fight that</a:t>
            </a:r>
            <a:r>
              <a:rPr lang="en-US" baseline="0" dirty="0" smtClean="0"/>
              <a:t> you’ve definitely seen the results of, but may not know the background on. Flat design versus realistic and skeuomorphic design.</a:t>
            </a:r>
          </a:p>
          <a:p>
            <a:endParaRPr lang="en-US" baseline="0" dirty="0" smtClean="0"/>
          </a:p>
          <a:p>
            <a:r>
              <a:rPr lang="en-US" baseline="0" dirty="0" smtClean="0"/>
              <a:t>But first, another quick quiz…</a:t>
            </a:r>
            <a:endParaRPr lang="en-US" dirty="0"/>
          </a:p>
        </p:txBody>
      </p:sp>
    </p:spTree>
    <p:extLst>
      <p:ext uri="{BB962C8B-B14F-4D97-AF65-F5344CB8AC3E}">
        <p14:creationId xmlns:p14="http://schemas.microsoft.com/office/powerpoint/2010/main" val="174886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3700" y="273050"/>
            <a:ext cx="3535363" cy="2652713"/>
          </a:xfrm>
        </p:spPr>
      </p:sp>
      <p:sp>
        <p:nvSpPr>
          <p:cNvPr id="3" name="Notes Placeholder 2"/>
          <p:cNvSpPr>
            <a:spLocks noGrp="1"/>
          </p:cNvSpPr>
          <p:nvPr>
            <p:ph type="body" idx="1"/>
          </p:nvPr>
        </p:nvSpPr>
        <p:spPr/>
        <p:txBody>
          <a:bodyPr/>
          <a:lstStyle/>
          <a:p>
            <a:r>
              <a:rPr lang="en-US" dirty="0" smtClean="0"/>
              <a:t>Poll</a:t>
            </a:r>
            <a:r>
              <a:rPr lang="en-US" baseline="0" dirty="0" smtClean="0"/>
              <a:t> question: </a:t>
            </a:r>
            <a:r>
              <a:rPr lang="en-US" b="0" baseline="0" dirty="0" smtClean="0"/>
              <a:t>Do you know what “</a:t>
            </a:r>
            <a:r>
              <a:rPr lang="en-US" sz="1200" b="0" dirty="0" smtClean="0">
                <a:solidFill>
                  <a:schemeClr val="accent5"/>
                </a:solidFill>
              </a:rPr>
              <a:t>skeuomorphism” is</a:t>
            </a:r>
            <a:r>
              <a:rPr lang="en-US" baseline="0" dirty="0" smtClean="0"/>
              <a:t>?</a:t>
            </a:r>
          </a:p>
          <a:p>
            <a:endParaRPr lang="en-US" baseline="0" dirty="0" smtClean="0"/>
          </a:p>
          <a:p>
            <a:r>
              <a:rPr lang="en-US" baseline="0" dirty="0" smtClean="0"/>
              <a:t>Possible answers:</a:t>
            </a:r>
          </a:p>
          <a:p>
            <a:pPr marL="228600" indent="-228600">
              <a:buAutoNum type="arabicParenR"/>
            </a:pPr>
            <a:r>
              <a:rPr lang="en-US" baseline="0" dirty="0" smtClean="0"/>
              <a:t>Not really.</a:t>
            </a:r>
          </a:p>
          <a:p>
            <a:pPr marL="228600" indent="-228600">
              <a:buAutoNum type="arabicParenR"/>
            </a:pPr>
            <a:r>
              <a:rPr lang="en-US" baseline="0" dirty="0" smtClean="0"/>
              <a:t>I know I’ve heard the term, but I don’t know much about it.</a:t>
            </a:r>
          </a:p>
          <a:p>
            <a:pPr marL="228600" indent="-228600">
              <a:buAutoNum type="arabicParenR"/>
            </a:pPr>
            <a:r>
              <a:rPr lang="en-US" dirty="0" smtClean="0"/>
              <a:t>Yup! I</a:t>
            </a:r>
            <a:r>
              <a:rPr lang="en-US" baseline="0" dirty="0" smtClean="0"/>
              <a:t> know it inside and out.</a:t>
            </a:r>
          </a:p>
          <a:p>
            <a:pPr marL="228600" indent="-228600">
              <a:buAutoNum type="arabicParenR"/>
            </a:pPr>
            <a:r>
              <a:rPr lang="en-US" baseline="0" dirty="0" smtClean="0"/>
              <a:t>Gesundheit!</a:t>
            </a:r>
            <a:endParaRPr lang="en-US" dirty="0"/>
          </a:p>
        </p:txBody>
      </p:sp>
    </p:spTree>
    <p:extLst>
      <p:ext uri="{BB962C8B-B14F-4D97-AF65-F5344CB8AC3E}">
        <p14:creationId xmlns:p14="http://schemas.microsoft.com/office/powerpoint/2010/main" val="3217181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another topic that it helps to have a bit of content on. This story goes back years and years, but I think the most relatable place to pick up with it is with Apple’s iPhone operating system: iOS.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years ago, software and web user interface was predominantly designed with a focus on realism. Basically, the designers who created these things wanted the 2-D digital objects on your screen to resemble 3-D real objects instead. The </a:t>
            </a:r>
            <a:r>
              <a:rPr lang="en-US" baseline="0" dirty="0" err="1" smtClean="0"/>
              <a:t>screencaps</a:t>
            </a:r>
            <a:r>
              <a:rPr lang="en-US" baseline="0" dirty="0" smtClean="0"/>
              <a:t> of iOS6 on the screen right now do a great job of showing what this looked liked. There were tons of buttons and icons that had that shading on them to make them look like they were made of semi-transparent jellybeans. Items had shadows to make them pop out from the screen. There was faked perspective, like the dock at the bottom of your </a:t>
            </a:r>
            <a:r>
              <a:rPr lang="en-US" baseline="0" dirty="0" err="1" smtClean="0"/>
              <a:t>iPhone</a:t>
            </a:r>
            <a:r>
              <a:rPr lang="en-US" baseline="0" dirty="0" smtClean="0"/>
              <a:t> screen that made it look as though these digital buttons were actually sitting on a 3-D ledge. Shapes, objects, and borders were filled with patterns that resembled real materials, such as the black fabric finish on the </a:t>
            </a:r>
            <a:r>
              <a:rPr lang="en-US" baseline="0" dirty="0" err="1" smtClean="0"/>
              <a:t>iOS</a:t>
            </a:r>
            <a:r>
              <a:rPr lang="en-US" baseline="0" dirty="0" smtClean="0"/>
              <a:t> folder screens or the brushed metal so commonly found in Apple’s computer operating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well, a design concept called skeuomorphism became incredibly widespread. Skeuomorphism is the idea that you should design digital objects to look and function like real-life objects. For instance, the slide to unlock mechanism on the left-hand screenshot is a great example of skeuomorphism. It’s a digital item that both looks like a real world item AND functions like it as well. The old bookshelves in Apple’s </a:t>
            </a:r>
            <a:r>
              <a:rPr lang="en-US" baseline="0" dirty="0" err="1" smtClean="0"/>
              <a:t>iBooks</a:t>
            </a:r>
            <a:r>
              <a:rPr lang="en-US" baseline="0" dirty="0" smtClean="0"/>
              <a:t> app are another good example of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Apple wasn’t the only one who designed like this. For instance, any of you who are still running Windows XP know this aesthetic well. This was the predominant trend for years. </a:t>
            </a:r>
          </a:p>
        </p:txBody>
      </p:sp>
    </p:spTree>
    <p:extLst>
      <p:ext uri="{BB962C8B-B14F-4D97-AF65-F5344CB8AC3E}">
        <p14:creationId xmlns:p14="http://schemas.microsoft.com/office/powerpoint/2010/main" val="656002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then</a:t>
            </a:r>
            <a:r>
              <a:rPr lang="en-US" baseline="0" dirty="0" smtClean="0"/>
              <a:t> things changed.</a:t>
            </a:r>
          </a:p>
          <a:p>
            <a:endParaRPr lang="en-US" baseline="0" dirty="0" smtClean="0"/>
          </a:p>
          <a:p>
            <a:r>
              <a:rPr lang="en-US" baseline="0" dirty="0" smtClean="0"/>
              <a:t>In 2013 Apple launched iOS7, a drastically redesigned new operating system for their smart phones and tablets, and this redesign used a very different design style: flat design.</a:t>
            </a:r>
          </a:p>
          <a:p>
            <a:endParaRPr lang="en-US" baseline="0" dirty="0" smtClean="0"/>
          </a:p>
          <a:p>
            <a:r>
              <a:rPr lang="en-US" baseline="0" dirty="0" smtClean="0"/>
              <a:t>Gone was the attempt to replicate the 3 dimensional in 2 dimensions. Flat design instead focused on incredibly simple aesthetics that let go of trying to resemble real-world items and instead embraced being fully digital. Drop shadows disappeared; gradients were made more subtle (or even removed entirely); designs that had previously been coated in simulated wood, metal, leather, or fabric were now just filled with a solid colour, and any details considered superfluous were completely deleted. </a:t>
            </a:r>
          </a:p>
          <a:p>
            <a:endParaRPr lang="en-US" baseline="0" dirty="0" smtClean="0"/>
          </a:p>
          <a:p>
            <a:r>
              <a:rPr lang="en-US" baseline="0" dirty="0" smtClean="0"/>
              <a:t>And, of course, skeuomorphism, poor </a:t>
            </a:r>
            <a:r>
              <a:rPr lang="en-US" baseline="0" dirty="0" err="1" smtClean="0"/>
              <a:t>skeumorphism</a:t>
            </a:r>
            <a:r>
              <a:rPr lang="en-US" baseline="0" dirty="0" smtClean="0"/>
              <a:t>, was tossed out entirely and considered woefully dated and tacky.</a:t>
            </a:r>
          </a:p>
          <a:p>
            <a:endParaRPr lang="en-US" baseline="0" dirty="0" smtClean="0"/>
          </a:p>
          <a:p>
            <a:r>
              <a:rPr lang="en-US" baseline="0" dirty="0" smtClean="0"/>
              <a:t>Now, Apple wasn’t remotely first to the flat design. Lots of other companies and designers beat them to the punch, most notably Microsoft’s Windows 8. But Apple’s redesign made the terms “flat design” and “skeuomorphism” household names. Suddenly people who had no strong connection to design were talking about them.</a:t>
            </a:r>
          </a:p>
          <a:p>
            <a:endParaRPr lang="en-US" baseline="0" dirty="0" smtClean="0"/>
          </a:p>
          <a:p>
            <a:r>
              <a:rPr lang="en-US" baseline="0" dirty="0" smtClean="0"/>
              <a:t>In the end, while the reviews weren’t unanimous, overall there were more voices than not that were saying that flat design was infinitely better than realism. In the weeks following iOS7s release, users slowly saw their phone screens change morph, as app after app traded in their old 3-D look for a flat one. Websites and social media also swayed in the direction of flat design, and before you knew it, much of our digital world changed it’s look and feel to match the way paved by iOS7, Windows 8, and numerous design students’ design portfolios. </a:t>
            </a:r>
            <a:endParaRPr lang="en-US" dirty="0" smtClean="0"/>
          </a:p>
          <a:p>
            <a:endParaRPr lang="en-US" dirty="0" smtClean="0"/>
          </a:p>
        </p:txBody>
      </p:sp>
    </p:spTree>
    <p:extLst>
      <p:ext uri="{BB962C8B-B14F-4D97-AF65-F5344CB8AC3E}">
        <p14:creationId xmlns:p14="http://schemas.microsoft.com/office/powerpoint/2010/main" val="2787235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What’s interesting to note is that many people took what I’d argue is the wrong lesson for this shift. They assumed that because iOS 6’s realistic apps and icons were considered inferior</a:t>
            </a:r>
            <a:r>
              <a:rPr lang="en-CA" baseline="0" dirty="0" smtClean="0"/>
              <a:t> to iOS 7’s flat ones…</a:t>
            </a:r>
          </a:p>
          <a:p>
            <a:endParaRPr lang="en-CA" baseline="0" dirty="0" smtClean="0"/>
          </a:p>
          <a:p>
            <a:r>
              <a:rPr lang="en-CA" baseline="0" dirty="0" smtClean="0"/>
              <a:t>(cue animation)</a:t>
            </a:r>
          </a:p>
          <a:p>
            <a:endParaRPr lang="en-CA" baseline="0" dirty="0" smtClean="0"/>
          </a:p>
          <a:p>
            <a:r>
              <a:rPr lang="en-CA" baseline="0" dirty="0" smtClean="0"/>
              <a:t>That this somehow meant that all realistic and </a:t>
            </a:r>
            <a:r>
              <a:rPr lang="en-CA" baseline="0" dirty="0" err="1" smtClean="0"/>
              <a:t>skeuomorphic</a:t>
            </a:r>
            <a:r>
              <a:rPr lang="en-CA" baseline="0" dirty="0" smtClean="0"/>
              <a:t> designs were also always inferior to flat ones.</a:t>
            </a:r>
          </a:p>
          <a:p>
            <a:endParaRPr lang="en-CA" baseline="0" dirty="0" smtClean="0"/>
          </a:p>
          <a:p>
            <a:r>
              <a:rPr lang="en-CA" baseline="0" dirty="0" smtClean="0"/>
              <a:t>What’s important to know is that is isn’t really the case.</a:t>
            </a:r>
          </a:p>
          <a:p>
            <a:endParaRPr lang="en-CA" baseline="0" dirty="0" smtClean="0"/>
          </a:p>
          <a:p>
            <a:r>
              <a:rPr lang="en-CA" baseline="0" dirty="0" smtClean="0"/>
              <a:t>(cue animation)</a:t>
            </a:r>
          </a:p>
          <a:p>
            <a:endParaRPr lang="en-CA" baseline="0" dirty="0" smtClean="0"/>
          </a:p>
          <a:p>
            <a:r>
              <a:rPr lang="en-CA" baseline="0" dirty="0" smtClean="0"/>
              <a:t>They’re both equally valid visual design choices as long as you use them effectively.</a:t>
            </a:r>
          </a:p>
        </p:txBody>
      </p:sp>
    </p:spTree>
    <p:extLst>
      <p:ext uri="{BB962C8B-B14F-4D97-AF65-F5344CB8AC3E}">
        <p14:creationId xmlns:p14="http://schemas.microsoft.com/office/powerpoint/2010/main" val="346784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wanted to start by presenting a hypothetical situation that may ring true to more than a few of you. You’re in a meeting or a discussion with a bunch of people who are working on a training project with you. It’s the usual group of suspects that you tend to work with… maybe managers, </a:t>
            </a:r>
            <a:r>
              <a:rPr lang="en-US" baseline="0" dirty="0" err="1" smtClean="0"/>
              <a:t>SMEs</a:t>
            </a:r>
            <a:r>
              <a:rPr lang="en-US" baseline="0" dirty="0" smtClean="0"/>
              <a:t>, stakeholders, clients, other learning professionals…. Whatever is normal for you.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You’re talking about some aspect of the project design and then one of those people in the room does exactly what the guy here on the screen is doing: they suggest, or even outright order, that your project follow some trendy new type of design. Not, of course, because they know a lot about this trend and feel it’s the right fit for this particular project, but really just because it’s new and shiny. They may not really even know what the term means, but they know they’ve heard people talking about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Have any of you had some sort of variation of this situation happen to you?</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(wait for raised hands… make a comment based on that)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reality is this: design concepts and terms are percolating their way into the broader culture more than ever before. </a:t>
            </a:r>
            <a:r>
              <a:rPr lang="en-CA" baseline="0" dirty="0" smtClean="0"/>
              <a:t>Unfortunately, the complexity of what these terms mean and how they should strategically be used sometimes gets lost along the way.</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656002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a:t>
            </a:r>
            <a:r>
              <a:rPr lang="en-US" baseline="0" dirty="0" smtClean="0"/>
              <a:t> course, we need to ask the question of the day: </a:t>
            </a:r>
            <a:r>
              <a:rPr lang="en-US" dirty="0" smtClean="0"/>
              <a:t>Why does</a:t>
            </a:r>
            <a:r>
              <a:rPr lang="en-US" baseline="0" dirty="0" smtClean="0"/>
              <a:t> this matter to those of us in the L&amp;D world?</a:t>
            </a:r>
          </a:p>
          <a:p>
            <a:endParaRPr lang="en-US" baseline="0" dirty="0" smtClean="0"/>
          </a:p>
          <a:p>
            <a:r>
              <a:rPr lang="en-US" baseline="0" dirty="0" smtClean="0"/>
              <a:t>The answer is easy: You’re likely going to have clients, </a:t>
            </a:r>
            <a:r>
              <a:rPr lang="en-US" baseline="0" dirty="0" err="1" smtClean="0"/>
              <a:t>SMEs</a:t>
            </a:r>
            <a:r>
              <a:rPr lang="en-US" baseline="0" dirty="0" smtClean="0"/>
              <a:t>, managers, and others ask for learning designed in this style or request that older materials be revised to reflect the new flat style. You need to have a good sense of the pros and cons of both visual styles to know what’s actually right for the project itself and its audience, not just what’s trendy right now.</a:t>
            </a:r>
            <a:endParaRPr lang="en-US" dirty="0"/>
          </a:p>
        </p:txBody>
      </p:sp>
    </p:spTree>
    <p:extLst>
      <p:ext uri="{BB962C8B-B14F-4D97-AF65-F5344CB8AC3E}">
        <p14:creationId xmlns:p14="http://schemas.microsoft.com/office/powerpoint/2010/main" val="3217181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talk more about what each of these styles look like when done right. And as my main example I’ve got an app that’s actually stuck with realism and skeuomorphism</a:t>
            </a:r>
            <a:r>
              <a:rPr lang="en-US" baseline="0" dirty="0" smtClean="0"/>
              <a:t> even through this design overhaul: Paper by 53 (http://</a:t>
            </a:r>
            <a:r>
              <a:rPr lang="en-US" baseline="0" dirty="0" err="1" smtClean="0"/>
              <a:t>www.fiftythree.com</a:t>
            </a:r>
            <a:r>
              <a:rPr lang="en-US" baseline="0" dirty="0" smtClean="0"/>
              <a:t>/paper).</a:t>
            </a:r>
          </a:p>
          <a:p>
            <a:endParaRPr lang="en-US" baseline="0" dirty="0" smtClean="0"/>
          </a:p>
          <a:p>
            <a:r>
              <a:rPr lang="en-US" baseline="0" dirty="0" smtClean="0"/>
              <a:t>Paper’s competitors have moved as far away from the feel of traditional art materials as possible: you most assuredly know you’re using software. Paper, on the other hand, tried to make their app as much like drawing in real sketchbooks as possible. You pictures aren’t kept in folders, but in themed notebooks. To open a notebook you actually have to use a motion that simulates opening a real book. Page sizes are all identical (rather than the variable sizes in other drawing software), and changing to a different drawing in a notebooks requires actually flipping through digital pages rather than sorting through file names.</a:t>
            </a:r>
          </a:p>
          <a:p>
            <a:endParaRPr lang="en-US" baseline="0" dirty="0" smtClean="0"/>
          </a:p>
          <a:p>
            <a:r>
              <a:rPr lang="en-US" baseline="0" dirty="0" smtClean="0"/>
              <a:t>Then there’s the drawing experience itself. Most drawing software gives you the opportunity to simulate an almost infinite number of drawing supplies all in the software. It’s like having access to an entire art store on your computer. That said, sometimes simplicity and limits actually helps creativity. And that’s where Paper comes in. The app has just 5 different drawing implements. To choose one, you simply pick the image of it, as though it was sitting on your table. To mix colours you can’t enter in specific RGB values… you have to instead either select an existing colour or mix two existing shades together to make a new one. </a:t>
            </a:r>
          </a:p>
          <a:p>
            <a:endParaRPr lang="en-US" baseline="0" dirty="0" smtClean="0"/>
          </a:p>
          <a:p>
            <a:r>
              <a:rPr lang="en-US" baseline="0" dirty="0" smtClean="0"/>
              <a:t>53, the company that makes Paper, even went one step further in its embracing of replicating real art supplies by creating a companion stylus that looks just like a chubby pencil. Guess what it’s called? “Pencil”.</a:t>
            </a:r>
          </a:p>
          <a:p>
            <a:endParaRPr lang="en-US" baseline="0" dirty="0" smtClean="0"/>
          </a:p>
          <a:p>
            <a:r>
              <a:rPr lang="en-US" baseline="0" dirty="0" smtClean="0"/>
              <a:t>So, aside from a small number of nods to the digital form, such as a rewind option, nearly everything in the look and feel of Paper is done to encapsulate the real experience of carrying a sketchbook and a few art supplies around with you. It resembles the simple experience of drawing on paper, which means it’s easy for anyone to master quickly and is an ideal user experience for those less comfortable with technology. </a:t>
            </a:r>
          </a:p>
          <a:p>
            <a:endParaRPr lang="en-US" baseline="0" dirty="0" smtClean="0"/>
          </a:p>
        </p:txBody>
      </p:sp>
    </p:spTree>
    <p:extLst>
      <p:ext uri="{BB962C8B-B14F-4D97-AF65-F5344CB8AC3E}">
        <p14:creationId xmlns:p14="http://schemas.microsoft.com/office/powerpoint/2010/main" val="2787235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on the polar opposite end, here is an example of where flat design just plain succeeds: Apple’s Calendar</a:t>
            </a:r>
            <a:r>
              <a:rPr lang="en-US" baseline="0" dirty="0" smtClean="0"/>
              <a:t> app.</a:t>
            </a:r>
          </a:p>
          <a:p>
            <a:endParaRPr lang="en-US" baseline="0" dirty="0" smtClean="0"/>
          </a:p>
          <a:p>
            <a:r>
              <a:rPr lang="en-US" baseline="0" dirty="0" smtClean="0"/>
              <a:t>The old version in iOS6 was dripping with skeuomorphism, and, unlike the example of Paper, these elements made the app harder to use. I wanted to plan my life, not stare at a cluttered screen surrounded by hideous simulated leather. This was a perfect example of why people rejected realism: it got in the way of what people actually needed to do.</a:t>
            </a:r>
          </a:p>
          <a:p>
            <a:endParaRPr lang="en-US" baseline="0" dirty="0" smtClean="0"/>
          </a:p>
          <a:p>
            <a:r>
              <a:rPr lang="en-US" baseline="0" dirty="0" smtClean="0"/>
              <a:t>Thankfully iOS7’s update completely </a:t>
            </a:r>
            <a:r>
              <a:rPr lang="en-US" baseline="0" dirty="0" err="1" smtClean="0"/>
              <a:t>rehauled</a:t>
            </a:r>
            <a:r>
              <a:rPr lang="en-US" baseline="0" dirty="0" smtClean="0"/>
              <a:t> the Calendar app using a stark adherence to flat design. Gone was that stupid, useless torn paper detail at the top of the calendar and the pointless leather border in the iPad app. All the </a:t>
            </a:r>
            <a:r>
              <a:rPr lang="en-US" baseline="0" dirty="0" err="1" smtClean="0"/>
              <a:t>colours</a:t>
            </a:r>
            <a:r>
              <a:rPr lang="en-US" baseline="0" dirty="0" smtClean="0"/>
              <a:t> and textures were replaced by an easier to read stark white. Symbols for appointments were simplified to a small dot, Day and Month names were abbreviated, and large buttons were banished.</a:t>
            </a:r>
            <a:endParaRPr lang="en-US" dirty="0" smtClean="0"/>
          </a:p>
          <a:p>
            <a:endParaRPr lang="en-US" dirty="0" smtClean="0"/>
          </a:p>
          <a:p>
            <a:r>
              <a:rPr lang="en-US" dirty="0" smtClean="0"/>
              <a:t>What</a:t>
            </a:r>
            <a:r>
              <a:rPr lang="en-US" baseline="0" dirty="0" smtClean="0"/>
              <a:t> you want from a calendar is truly simple: you want to see your day, week, or month at a glance and quickly know what your plans are. Nothing more. With a situation like this, the strengths of flat design are a perfect match. This design aesthetic </a:t>
            </a:r>
            <a:r>
              <a:rPr lang="en-US" dirty="0" smtClean="0"/>
              <a:t>strips things down to just what’s required, removing visual clutter and unnecessary distractions. This can make things much easier to understand and interact with. It also makes it noticeably</a:t>
            </a:r>
            <a:r>
              <a:rPr lang="en-US" baseline="0" dirty="0" smtClean="0"/>
              <a:t> faster to get the information you need.</a:t>
            </a:r>
          </a:p>
        </p:txBody>
      </p:sp>
    </p:spTree>
    <p:extLst>
      <p:ext uri="{BB962C8B-B14F-4D97-AF65-F5344CB8AC3E}">
        <p14:creationId xmlns:p14="http://schemas.microsoft.com/office/powerpoint/2010/main" val="2787235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as I mentioned earlier, the design industry has made a massive shift from realism to flat, but</a:t>
            </a:r>
            <a:r>
              <a:rPr lang="en-CA" baseline="0" dirty="0" smtClean="0"/>
              <a:t> I don’t see this as a great thing. Throwing out realism means we miss out on a lot of great features it offers, which we saw in the Paper app. On the other hand, we shouldn’t reject flat design either. It really is superior to realism in some situations.</a:t>
            </a:r>
          </a:p>
          <a:p>
            <a:endParaRPr lang="en-CA" baseline="0" dirty="0" smtClean="0"/>
          </a:p>
          <a:p>
            <a:r>
              <a:rPr lang="en-CA" baseline="0" dirty="0" smtClean="0"/>
              <a:t>What we need to do is know when to use each one… and also when NOT to.</a:t>
            </a:r>
          </a:p>
          <a:p>
            <a:endParaRPr lang="en-CA" baseline="0" dirty="0" smtClean="0"/>
          </a:p>
          <a:p>
            <a:r>
              <a:rPr lang="en-CA" baseline="0" dirty="0" smtClean="0"/>
              <a:t>And to do that, we’ll </a:t>
            </a:r>
            <a:r>
              <a:rPr lang="en-CA" dirty="0" smtClean="0"/>
              <a:t>talk about the strengths and weaknesses</a:t>
            </a:r>
            <a:r>
              <a:rPr lang="en-CA" baseline="0" dirty="0" smtClean="0"/>
              <a:t> of each one. </a:t>
            </a:r>
            <a:endParaRPr lang="en-CA" dirty="0"/>
          </a:p>
        </p:txBody>
      </p:sp>
    </p:spTree>
    <p:extLst>
      <p:ext uri="{BB962C8B-B14F-4D97-AF65-F5344CB8AC3E}">
        <p14:creationId xmlns:p14="http://schemas.microsoft.com/office/powerpoint/2010/main" val="656002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like I mentioned when we looked at Paper, realism and</a:t>
            </a:r>
            <a:r>
              <a:rPr lang="en-CA" baseline="0" dirty="0" smtClean="0"/>
              <a:t> skeuomorphism design are spectacular at stirring the emotions people already have about a tangible version of a product. This can help people bond quickly with what you’ve created. The large amount of details you can add can also help to give a realism-focused design flavour and personality. </a:t>
            </a:r>
          </a:p>
          <a:p>
            <a:endParaRPr lang="en-CA" baseline="0" dirty="0" smtClean="0"/>
          </a:p>
          <a:p>
            <a:r>
              <a:rPr lang="en-CA" baseline="0" dirty="0" smtClean="0"/>
              <a:t>This type of design, since it resembles real-world items, can often be less confusing for new users or people who are less comfortable with technology. If it looks and functions like something your audience is already familiar with, it becomes easier for them to master.</a:t>
            </a:r>
          </a:p>
          <a:p>
            <a:endParaRPr lang="en-CA" baseline="0" dirty="0" smtClean="0"/>
          </a:p>
          <a:p>
            <a:r>
              <a:rPr lang="en-CA" baseline="0" dirty="0" smtClean="0"/>
              <a:t>But it’s not all perfect. On the cons end, it’s pretty easy for all these details in your design to look cluttered. Sometimes you don’t need all these different buttons, and textures, and switches. However, realism unfortunately tends to loan itself to encouraging vestigial features: features that may have been required in the physical version, but aren’t functional in the digital one, and too many of these make your design look unnecessarily busy.</a:t>
            </a:r>
          </a:p>
          <a:p>
            <a:endParaRPr lang="en-CA" baseline="0" dirty="0" smtClean="0"/>
          </a:p>
          <a:p>
            <a:r>
              <a:rPr lang="en-CA" baseline="0" dirty="0" smtClean="0"/>
              <a:t>Plus, there’s the problem of too many different types of 3-D styling used without thought. Just because you *can* simulate stitched leather, doesn’t mean you should. In Apple’s case, many of the faux finishes they chose to use made their apps look cheap and dated.</a:t>
            </a:r>
          </a:p>
        </p:txBody>
      </p:sp>
    </p:spTree>
    <p:extLst>
      <p:ext uri="{BB962C8B-B14F-4D97-AF65-F5344CB8AC3E}">
        <p14:creationId xmlns:p14="http://schemas.microsoft.com/office/powerpoint/2010/main" val="2787235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on the other end of the spectrum, flat design excels</a:t>
            </a:r>
            <a:r>
              <a:rPr lang="en-CA" baseline="0" dirty="0" smtClean="0"/>
              <a:t> through simplicity. Because it’s not trying to simulate a real item or experience, it can completely reinvent how to accomplish a task in the way that takes the most advantage of the digital medium. Realism can get stuck in the rut of doing things digitally the same way it was done manually. Flat design can sometimes allow you to come up with completely new, but much more sensible, ways of doing things digitally.</a:t>
            </a:r>
          </a:p>
          <a:p>
            <a:endParaRPr lang="en-CA" baseline="0" dirty="0" smtClean="0"/>
          </a:p>
          <a:p>
            <a:r>
              <a:rPr lang="en-CA" baseline="0" dirty="0" smtClean="0"/>
              <a:t>It also encourages leaving out unnecessarily features and design elements, which make the look and feel of the design tidy and efficient. This style is particularly well-suited for experts who don’t want digital hand holding and just want to get straight to the business of using your design. Finally, and we can’t deny the importance of this, flat design currently looks more modern and is beloved by designers. </a:t>
            </a:r>
            <a:r>
              <a:rPr lang="en-CA" dirty="0" smtClean="0"/>
              <a:t>A flat design can serve to make what you’re creating seem more current.</a:t>
            </a:r>
          </a:p>
          <a:p>
            <a:endParaRPr lang="en-CA" dirty="0" smtClean="0"/>
          </a:p>
          <a:p>
            <a:r>
              <a:rPr lang="en-CA" dirty="0" smtClean="0"/>
              <a:t>But, there are always cons as</a:t>
            </a:r>
            <a:r>
              <a:rPr lang="en-CA" baseline="0" dirty="0" smtClean="0"/>
              <a:t> well. </a:t>
            </a:r>
            <a:r>
              <a:rPr lang="en-CA" dirty="0" smtClean="0"/>
              <a:t>Flat can be missing important features that give the user visual</a:t>
            </a:r>
            <a:r>
              <a:rPr lang="en-CA" baseline="0" dirty="0" smtClean="0"/>
              <a:t> cues for how to interact with the design, </a:t>
            </a:r>
            <a:r>
              <a:rPr lang="en-CA" dirty="0" smtClean="0"/>
              <a:t>particularly from the perspective of new users. </a:t>
            </a:r>
          </a:p>
          <a:p>
            <a:endParaRPr lang="en-CA" dirty="0" smtClean="0"/>
          </a:p>
          <a:p>
            <a:r>
              <a:rPr lang="en-CA" dirty="0" smtClean="0"/>
              <a:t>Also, flat design is surprisingly</a:t>
            </a:r>
            <a:r>
              <a:rPr lang="en-CA" baseline="0" dirty="0" smtClean="0"/>
              <a:t> </a:t>
            </a:r>
            <a:r>
              <a:rPr lang="en-CA" dirty="0" smtClean="0"/>
              <a:t>easy to mess up. This is because there are so few details that you need to get them all spot on</a:t>
            </a:r>
            <a:r>
              <a:rPr lang="en-CA" baseline="0" dirty="0" smtClean="0"/>
              <a:t> or it’s painfully obvious the design isn’t working. For instance, the Kobo </a:t>
            </a:r>
            <a:r>
              <a:rPr lang="en-CA" baseline="0" dirty="0" err="1" smtClean="0"/>
              <a:t>eReader</a:t>
            </a:r>
            <a:r>
              <a:rPr lang="en-CA" baseline="0" dirty="0" smtClean="0"/>
              <a:t> app at the bottom of the screen. If these different sized book covers were on, say, that simulated bookshelf they used to have in </a:t>
            </a:r>
            <a:r>
              <a:rPr lang="en-CA" baseline="0" dirty="0" err="1" smtClean="0"/>
              <a:t>iBooks</a:t>
            </a:r>
            <a:r>
              <a:rPr lang="en-CA" baseline="0" dirty="0" smtClean="0"/>
              <a:t>, I don’t think you’d notice that the book covers are different sizes. However, because this app is stripped down to just the cover images, and it doesn’t even line up the covers at the top or bottom, it looks sloppy. </a:t>
            </a:r>
          </a:p>
          <a:p>
            <a:endParaRPr lang="en-CA" baseline="0" dirty="0" smtClean="0"/>
          </a:p>
          <a:p>
            <a:r>
              <a:rPr lang="en-CA" baseline="0" dirty="0" smtClean="0"/>
              <a:t>Finally, the lack of details means that it’s trickier to to give your design personality and make it stick out. Flat designs have the exact opposite problem that realism does. Where realistic designs brought together tend to look chaotic and mismatched, flat designs can sometimes look bland and overly-similar to each other. You have to have an exceptional design in order to make a flat design really stick out from all the others.</a:t>
            </a:r>
            <a:endParaRPr lang="en-CA" dirty="0"/>
          </a:p>
        </p:txBody>
      </p:sp>
    </p:spTree>
    <p:extLst>
      <p:ext uri="{BB962C8B-B14F-4D97-AF65-F5344CB8AC3E}">
        <p14:creationId xmlns:p14="http://schemas.microsoft.com/office/powerpoint/2010/main" val="2787235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to summarize, realism and skeuomorphism aren’t all bad,</a:t>
            </a:r>
            <a:r>
              <a:rPr lang="en-US" baseline="0" dirty="0" smtClean="0"/>
              <a:t> and flat design isn’t all good. Both can be valid options. In the end it comes down to what’s best for the project and how well it’s executed.</a:t>
            </a:r>
            <a:endParaRPr lang="en-CA" dirty="0" smtClean="0"/>
          </a:p>
          <a:p>
            <a:endParaRPr lang="en-US" dirty="0"/>
          </a:p>
        </p:txBody>
      </p:sp>
    </p:spTree>
    <p:extLst>
      <p:ext uri="{BB962C8B-B14F-4D97-AF65-F5344CB8AC3E}">
        <p14:creationId xmlns:p14="http://schemas.microsoft.com/office/powerpoint/2010/main" val="3217181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I’ve been talking about these design styles as polar opposites. The thing is, you don’t have to pick just one option. You can design in the middle ground too, combining the best of both styles. For instance, this is Apple’s Reminders app. While most of the Apple aesthetic has gone completely flat, this little app manages to combine some of the best features of both design styles. </a:t>
            </a:r>
          </a:p>
          <a:p>
            <a:endParaRPr lang="en-US" baseline="0" dirty="0" smtClean="0"/>
          </a:p>
          <a:p>
            <a:r>
              <a:rPr lang="en-US" baseline="0" dirty="0" smtClean="0"/>
              <a:t>In general, the app still skews pretty flat, which makes sense for a productivity app. You want it simple so that it’s easy to use and interact with. However, it has a few design elements on the actual reminders list that are pure realism. The white section of the screen actually has a very faint texture, that makes it look like a heavy weight sheet of paper. The list also has lines on it, like the kind of paper people take notes on. Finally, the text looks lightly embossed, as though it was created through letterpress printing.</a:t>
            </a:r>
          </a:p>
          <a:p>
            <a:endParaRPr lang="en-US" baseline="0" dirty="0" smtClean="0"/>
          </a:p>
          <a:p>
            <a:r>
              <a:rPr lang="en-US" baseline="0" dirty="0" smtClean="0"/>
              <a:t>These details are subtle, but they do a great job of giving the app a bit of personality and emotion while not distracting from the simplicity of the overall look and feel. If you can find a good balance like this app does, you can leverage the strengths of both styles at once.</a:t>
            </a:r>
          </a:p>
        </p:txBody>
      </p:sp>
    </p:spTree>
    <p:extLst>
      <p:ext uri="{BB962C8B-B14F-4D97-AF65-F5344CB8AC3E}">
        <p14:creationId xmlns:p14="http://schemas.microsoft.com/office/powerpoint/2010/main" val="2787235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3700" y="273050"/>
            <a:ext cx="3535363" cy="2652713"/>
          </a:xfrm>
        </p:spPr>
      </p:sp>
      <p:sp>
        <p:nvSpPr>
          <p:cNvPr id="3" name="Notes Placeholder 2"/>
          <p:cNvSpPr>
            <a:spLocks noGrp="1"/>
          </p:cNvSpPr>
          <p:nvPr>
            <p:ph type="body" idx="1"/>
          </p:nvPr>
        </p:nvSpPr>
        <p:spPr/>
        <p:txBody>
          <a:bodyPr/>
          <a:lstStyle/>
          <a:p>
            <a:r>
              <a:rPr lang="en-US" dirty="0" smtClean="0"/>
              <a:t>Before we move on to the next topic, I was wondering if</a:t>
            </a:r>
            <a:r>
              <a:rPr lang="en-US" baseline="0" dirty="0" smtClean="0"/>
              <a:t> any of you have some quick questions about flat design versus realism?</a:t>
            </a:r>
            <a:endParaRPr lang="en-US" dirty="0"/>
          </a:p>
        </p:txBody>
      </p:sp>
    </p:spTree>
    <p:extLst>
      <p:ext uri="{BB962C8B-B14F-4D97-AF65-F5344CB8AC3E}">
        <p14:creationId xmlns:p14="http://schemas.microsoft.com/office/powerpoint/2010/main" val="3217181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final design trend that we’ll be talking about today is infographics.</a:t>
            </a:r>
          </a:p>
          <a:p>
            <a:endParaRPr lang="en-US" dirty="0" smtClean="0"/>
          </a:p>
          <a:p>
            <a:r>
              <a:rPr lang="en-US" dirty="0" smtClean="0"/>
              <a:t>And I’ve got one last quiz to round this out….</a:t>
            </a:r>
            <a:endParaRPr lang="en-US" dirty="0"/>
          </a:p>
        </p:txBody>
      </p:sp>
    </p:spTree>
    <p:extLst>
      <p:ext uri="{BB962C8B-B14F-4D97-AF65-F5344CB8AC3E}">
        <p14:creationId xmlns:p14="http://schemas.microsoft.com/office/powerpoint/2010/main" val="1987677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what</a:t>
            </a:r>
            <a:r>
              <a:rPr lang="en-CA" baseline="0" dirty="0" smtClean="0"/>
              <a:t> does this mean to you guys, a group of people who presumably ALSO aren’t graphic and media designers? It means that it’s incredibly important to have a basic understanding of these trends yourself.</a:t>
            </a:r>
          </a:p>
          <a:p>
            <a:endParaRPr lang="en-CA" baseline="0" dirty="0" smtClean="0"/>
          </a:p>
          <a:p>
            <a:r>
              <a:rPr lang="en-CA" baseline="0" dirty="0" smtClean="0"/>
              <a:t>The fact is, our industry is changing. Years ago a learning professional could simply focus on the writing, for classroom and workbooks, and then eventually eLearning as well. In many cases you would write, and then hand it off to someone else to create the look and feel of the thing.</a:t>
            </a:r>
          </a:p>
          <a:p>
            <a:endParaRPr lang="en-CA" baseline="0" dirty="0" smtClean="0"/>
          </a:p>
          <a:p>
            <a:r>
              <a:rPr lang="en-CA" baseline="0" dirty="0" smtClean="0"/>
              <a:t>But that isn’t the case as much any more. Rapid eLearning tools often mean that people are creating eLearning from start to finish all on their own. Cheaper (and easier to use) consumer tools like iMovie, </a:t>
            </a:r>
            <a:r>
              <a:rPr lang="en-CA" baseline="0" dirty="0" err="1" smtClean="0"/>
              <a:t>PowToons</a:t>
            </a:r>
            <a:r>
              <a:rPr lang="en-CA" baseline="0" dirty="0" smtClean="0"/>
              <a:t>, GarageBand, and </a:t>
            </a:r>
            <a:r>
              <a:rPr lang="en-CA" baseline="0" dirty="0" err="1" smtClean="0"/>
              <a:t>smartphones</a:t>
            </a:r>
            <a:r>
              <a:rPr lang="en-CA" baseline="0" dirty="0" smtClean="0"/>
              <a:t> give all of us the power to create our own media. And the amount of media we include in our learning has increased dramatically. These are great things, but they also mean that many of us are finding ourselves putting on the designer hat as part of our jobs.</a:t>
            </a:r>
            <a:endParaRPr lang="en-CA" dirty="0" smtClean="0"/>
          </a:p>
          <a:p>
            <a:endParaRPr lang="en-CA" dirty="0" smtClean="0"/>
          </a:p>
          <a:p>
            <a:r>
              <a:rPr lang="en-CA" dirty="0" smtClean="0"/>
              <a:t>Because of this, it’s vital that L&amp;D professionals build a basic understanding of visual and media design,</a:t>
            </a:r>
            <a:r>
              <a:rPr lang="en-CA" baseline="0" dirty="0" smtClean="0"/>
              <a:t> as well as industry trends</a:t>
            </a:r>
            <a:r>
              <a:rPr lang="en-CA" dirty="0" smtClean="0"/>
              <a:t>, because we’re actually doing it ourselves sometimes.</a:t>
            </a:r>
          </a:p>
          <a:p>
            <a:endParaRPr lang="en-CA" dirty="0" smtClean="0"/>
          </a:p>
          <a:p>
            <a:r>
              <a:rPr lang="en-CA" dirty="0" smtClean="0"/>
              <a:t>As well, it’s our job to advocate for what’s best for the people we’re training. Bad</a:t>
            </a:r>
            <a:r>
              <a:rPr lang="en-CA" baseline="0" dirty="0" smtClean="0"/>
              <a:t> design can make the learning experience terrible if we’re not careful, and that’s the last thing we want to have happen. That’s why it’s so important for all of us to have a high-level understanding of design, so that when that co-worker or manager or client suggests you use, say, an infographic even though they really don’t know much about how infographics work, you can step up and talk in detail about why this idea is right for the project or why it might actually be the wrong fit for what you’re trying to accomplish.</a:t>
            </a:r>
            <a:endParaRPr lang="en-CA" dirty="0" smtClean="0"/>
          </a:p>
        </p:txBody>
      </p:sp>
    </p:spTree>
    <p:extLst>
      <p:ext uri="{BB962C8B-B14F-4D97-AF65-F5344CB8AC3E}">
        <p14:creationId xmlns:p14="http://schemas.microsoft.com/office/powerpoint/2010/main" val="3217181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3700" y="273050"/>
            <a:ext cx="3535363" cy="2652713"/>
          </a:xfrm>
        </p:spPr>
      </p:sp>
      <p:sp>
        <p:nvSpPr>
          <p:cNvPr id="3" name="Notes Placeholder 2"/>
          <p:cNvSpPr>
            <a:spLocks noGrp="1"/>
          </p:cNvSpPr>
          <p:nvPr>
            <p:ph type="body" idx="1"/>
          </p:nvPr>
        </p:nvSpPr>
        <p:spPr/>
        <p:txBody>
          <a:bodyPr/>
          <a:lstStyle/>
          <a:p>
            <a:r>
              <a:rPr lang="en-US" dirty="0" smtClean="0"/>
              <a:t>Quiz</a:t>
            </a:r>
            <a:r>
              <a:rPr lang="en-US" baseline="0" dirty="0" smtClean="0"/>
              <a:t> question: What’s your experience with infographics?</a:t>
            </a:r>
          </a:p>
          <a:p>
            <a:endParaRPr lang="en-US" baseline="0" dirty="0" smtClean="0"/>
          </a:p>
          <a:p>
            <a:r>
              <a:rPr lang="en-US" baseline="0" dirty="0" smtClean="0"/>
              <a:t>Possible answers:</a:t>
            </a:r>
          </a:p>
          <a:p>
            <a:pPr marL="228600" indent="-228600">
              <a:buFont typeface="+mj-lt"/>
              <a:buAutoNum type="arabicPeriod"/>
            </a:pPr>
            <a:r>
              <a:rPr lang="en-US" dirty="0" smtClean="0"/>
              <a:t>I know the name, but not much else.</a:t>
            </a:r>
          </a:p>
          <a:p>
            <a:pPr marL="228600" indent="-228600">
              <a:buFont typeface="+mj-lt"/>
              <a:buAutoNum type="arabicPeriod"/>
            </a:pPr>
            <a:r>
              <a:rPr lang="en-US" dirty="0" smtClean="0"/>
              <a:t>I’ve seen a</a:t>
            </a:r>
            <a:r>
              <a:rPr lang="en-US" baseline="0" dirty="0" smtClean="0"/>
              <a:t> few of them.</a:t>
            </a:r>
            <a:endParaRPr lang="en-US" dirty="0" smtClean="0"/>
          </a:p>
          <a:p>
            <a:pPr marL="228600" indent="-228600">
              <a:buFont typeface="+mj-lt"/>
              <a:buAutoNum type="arabicPeriod"/>
            </a:pPr>
            <a:r>
              <a:rPr lang="en-US" dirty="0" smtClean="0"/>
              <a:t>I love infographics!</a:t>
            </a:r>
            <a:r>
              <a:rPr lang="en-US" baseline="0" dirty="0" smtClean="0"/>
              <a:t> That said, </a:t>
            </a:r>
            <a:r>
              <a:rPr lang="en-US" dirty="0" smtClean="0"/>
              <a:t>I’ve never made one myself.</a:t>
            </a:r>
          </a:p>
          <a:p>
            <a:pPr marL="228600" indent="-228600">
              <a:buFont typeface="+mj-lt"/>
              <a:buAutoNum type="arabicPeriod"/>
            </a:pPr>
            <a:r>
              <a:rPr lang="en-US" dirty="0" smtClean="0"/>
              <a:t>I’ve actually created my own infographics.</a:t>
            </a:r>
          </a:p>
        </p:txBody>
      </p:sp>
    </p:spTree>
    <p:extLst>
      <p:ext uri="{BB962C8B-B14F-4D97-AF65-F5344CB8AC3E}">
        <p14:creationId xmlns:p14="http://schemas.microsoft.com/office/powerpoint/2010/main" val="3217181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know the drill now: why does</a:t>
            </a:r>
            <a:r>
              <a:rPr lang="en-US" baseline="0" dirty="0" smtClean="0"/>
              <a:t> this matter if you’re a learning professional?</a:t>
            </a:r>
          </a:p>
          <a:p>
            <a:endParaRPr lang="en-US" baseline="0" dirty="0" smtClean="0"/>
          </a:p>
          <a:p>
            <a:r>
              <a:rPr lang="en-US" baseline="0" dirty="0" smtClean="0"/>
              <a:t>Infographics are a fantastic way of summarizing information in a way that’s accessible and engaging for learners. It’s particularly great for taking seemingly dull numerical information and both giving it context and making it more interesting. That makes it well worth including in the learning we create.</a:t>
            </a:r>
            <a:endParaRPr lang="en-US" dirty="0"/>
          </a:p>
        </p:txBody>
      </p:sp>
    </p:spTree>
    <p:extLst>
      <p:ext uri="{BB962C8B-B14F-4D97-AF65-F5344CB8AC3E}">
        <p14:creationId xmlns:p14="http://schemas.microsoft.com/office/powerpoint/2010/main" val="3217181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Infographics are,</a:t>
            </a:r>
            <a:r>
              <a:rPr lang="en-US" baseline="0" dirty="0" smtClean="0"/>
              <a:t> at their core, a memorable and visual way of showing content. Sometimes they’re complex, like the typical long and skinny infographic that you’ve seen so often. Sometimes they’re incredibly simple, and are just a simple graphic. The size is actually irrelevant.</a:t>
            </a:r>
            <a:endParaRPr lang="en-US" dirty="0" smtClean="0"/>
          </a:p>
          <a:p>
            <a:endParaRPr lang="en-US" dirty="0" smtClean="0"/>
          </a:p>
          <a:p>
            <a:r>
              <a:rPr lang="en-US" baseline="0" dirty="0" smtClean="0"/>
              <a:t>So why are they so popular right now? </a:t>
            </a:r>
          </a:p>
          <a:p>
            <a:endParaRPr lang="en-US" baseline="0" dirty="0" smtClean="0"/>
          </a:p>
          <a:p>
            <a:r>
              <a:rPr lang="en-US" baseline="0" dirty="0" smtClean="0"/>
              <a:t>When done right, they’re spectacular at simplifying and compressing information. They can take an overwhelming sea of information and boil it down to a bite-sized and logically ordered high-level summary. Like this Cappuccino graphic. I can instantly get the gist of what (and about how much) goes into my drink. </a:t>
            </a:r>
          </a:p>
          <a:p>
            <a:endParaRPr lang="en-US" baseline="0" dirty="0" smtClean="0"/>
          </a:p>
          <a:p>
            <a:r>
              <a:rPr lang="en-US" baseline="0" dirty="0" smtClean="0"/>
              <a:t>As well, they’re visually engaging. Infographics use graphics strategically, allowing them to take on some (or even all) of the load of communicating information, which it makes it that much easier for a viewer to grasp ideas and concepts. The visuals in the full coffee infographic here on the screen are much faster at comparing different espresso-based drinks than text would have been.</a:t>
            </a:r>
          </a:p>
          <a:p>
            <a:endParaRPr lang="en-US" baseline="0" dirty="0" smtClean="0"/>
          </a:p>
          <a:p>
            <a:r>
              <a:rPr lang="en-US" baseline="0" dirty="0" smtClean="0"/>
              <a:t>Finally, and this isn’t something we can overlook, they’re often much less boring that straight up text or tables. On the right is a table of some of the same numerical data from the coffee infographic. I’ll bet I know which one you find more interesting</a:t>
            </a:r>
          </a:p>
        </p:txBody>
      </p:sp>
    </p:spTree>
    <p:extLst>
      <p:ext uri="{BB962C8B-B14F-4D97-AF65-F5344CB8AC3E}">
        <p14:creationId xmlns:p14="http://schemas.microsoft.com/office/powerpoint/2010/main" val="2787235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3700" y="273050"/>
            <a:ext cx="3535363" cy="26527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not all infographics are created alike. I’m sure we’ve all seen infographics that looked chaotically busy, or were confusing to read, or didn’t have a clear point. Just because something has been turned into an infographic, doesn’t mean it’s actually good at conveying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here’s what I think makes a good infographic.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First, you can quickly figure out what the</a:t>
            </a:r>
            <a:r>
              <a:rPr lang="en-US" sz="1200" kern="1200" baseline="0" dirty="0" smtClean="0">
                <a:solidFill>
                  <a:schemeClr val="tx1"/>
                </a:solidFill>
                <a:latin typeface="+mn-lt"/>
                <a:ea typeface="+mn-ea"/>
                <a:cs typeface="+mn-cs"/>
              </a:rPr>
              <a:t> point of the infographic is supposed to be, and all the content reinforces that plot. There’s also enough content to support the plot, but not so much that it feels like a data dump.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Second, the data and information is all displayed in a logical form. Each graph and chart has just enough information for you to understand what’s going on, but isn’t trying to do too many things at once. To help people trust the information, the infographic also cites sources where appropriate.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Third, the overall visual design is clear and polished. It’s got a clear aesthetic, consistently used colour palette and fonts, and it’s not too cramped looking.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Get this stuff right and your infographic becomes a great learning tool that simplifies your content and makes it sticky.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656002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you’ve been paying</a:t>
            </a:r>
            <a:r>
              <a:rPr lang="en-US" baseline="0" dirty="0" smtClean="0"/>
              <a:t> attention at all, you know that this part is coming: the discussion of when you should, and shouldn’t, use an infographic. </a:t>
            </a:r>
          </a:p>
          <a:p>
            <a:endParaRPr lang="en-US" baseline="0" dirty="0" smtClean="0"/>
          </a:p>
          <a:p>
            <a:r>
              <a:rPr lang="en-US" dirty="0" smtClean="0"/>
              <a:t>There are a few situations infographics are perfect for.</a:t>
            </a:r>
            <a:endParaRPr lang="en-US" baseline="0" dirty="0" smtClean="0"/>
          </a:p>
          <a:p>
            <a:endParaRPr lang="en-US" baseline="0" dirty="0" smtClean="0"/>
          </a:p>
          <a:p>
            <a:r>
              <a:rPr lang="en-US" baseline="0" dirty="0" smtClean="0"/>
              <a:t>The format lends itself particularly well to knitting together snippets of related data. You’ve probably seen this done well with the standard long infographic that shows a bunch of trivia. </a:t>
            </a:r>
          </a:p>
          <a:p>
            <a:endParaRPr lang="en-US" baseline="0" dirty="0" smtClean="0"/>
          </a:p>
          <a:p>
            <a:r>
              <a:rPr lang="en-US" baseline="0" dirty="0" smtClean="0"/>
              <a:t>Another good time to break out an infographic is if you need to </a:t>
            </a:r>
            <a:r>
              <a:rPr lang="en-US" sz="1200" kern="1200" dirty="0" smtClean="0">
                <a:solidFill>
                  <a:schemeClr val="tx1"/>
                </a:solidFill>
                <a:latin typeface="+mn-lt"/>
                <a:ea typeface="+mn-ea"/>
                <a:cs typeface="+mn-cs"/>
              </a:rPr>
              <a:t>simplify a large amount of data into a core story. The process of making an infographic can help you narrow down what your key points are, and you can also use graphics to help simplify your content further.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Finally,</a:t>
            </a:r>
            <a:r>
              <a:rPr lang="en-US" sz="1200" kern="1200" baseline="0" dirty="0" smtClean="0">
                <a:solidFill>
                  <a:schemeClr val="tx1"/>
                </a:solidFill>
                <a:latin typeface="+mn-lt"/>
                <a:ea typeface="+mn-ea"/>
                <a:cs typeface="+mn-cs"/>
              </a:rPr>
              <a:t> infographics do a great job of taking a data-based story and presenting it in a compelling way rather than through just a bunch of numbers or text snippets.</a:t>
            </a:r>
            <a:endParaRPr lang="en-US" dirty="0" smtClean="0"/>
          </a:p>
        </p:txBody>
      </p:sp>
    </p:spTree>
    <p:extLst>
      <p:ext uri="{BB962C8B-B14F-4D97-AF65-F5344CB8AC3E}">
        <p14:creationId xmlns:p14="http://schemas.microsoft.com/office/powerpoint/2010/main" val="2787235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other hand, there are definitely times to avoid</a:t>
            </a:r>
            <a:r>
              <a:rPr lang="en-US" baseline="0" dirty="0" smtClean="0"/>
              <a:t> </a:t>
            </a:r>
            <a:r>
              <a:rPr lang="en-US" dirty="0" smtClean="0"/>
              <a:t>info</a:t>
            </a:r>
            <a:r>
              <a:rPr lang="en-US" baseline="0" dirty="0" smtClean="0"/>
              <a:t>graphics and do something else.</a:t>
            </a:r>
          </a:p>
          <a:p>
            <a:endParaRPr lang="en-US" baseline="0" dirty="0" smtClean="0"/>
          </a:p>
          <a:p>
            <a:r>
              <a:rPr lang="en-US" sz="1200" kern="1200" dirty="0" smtClean="0">
                <a:solidFill>
                  <a:schemeClr val="tx1"/>
                </a:solidFill>
                <a:latin typeface="+mn-lt"/>
                <a:ea typeface="+mn-ea"/>
                <a:cs typeface="+mn-cs"/>
              </a:rPr>
              <a:t>For starters, and I’m sure I’m preaching to the choir here, but it’s a bad idea to use an infographic for the sake of using an</a:t>
            </a:r>
            <a:r>
              <a:rPr lang="en-US" sz="1200" kern="1200" baseline="0" dirty="0" smtClean="0">
                <a:solidFill>
                  <a:schemeClr val="tx1"/>
                </a:solidFill>
                <a:latin typeface="+mn-lt"/>
                <a:ea typeface="+mn-ea"/>
                <a:cs typeface="+mn-cs"/>
              </a:rPr>
              <a:t> infographic. Chances are you’ll bump into this with SMEs or clients where they want to use them because they’ve seen them around and like the look of them. As always, you want to check what they’re trying to accomplish before committing to an infographic as the solution.</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Another</a:t>
            </a:r>
            <a:r>
              <a:rPr lang="en-US" sz="1200" kern="1200" baseline="0" dirty="0" smtClean="0">
                <a:solidFill>
                  <a:schemeClr val="tx1"/>
                </a:solidFill>
                <a:latin typeface="+mn-lt"/>
                <a:ea typeface="+mn-ea"/>
                <a:cs typeface="+mn-cs"/>
              </a:rPr>
              <a:t> time where an infographic isn’t the best option is if you need to tell a linear </a:t>
            </a:r>
            <a:r>
              <a:rPr lang="en-US" sz="1200" kern="1200" dirty="0" smtClean="0">
                <a:solidFill>
                  <a:schemeClr val="tx1"/>
                </a:solidFill>
                <a:latin typeface="+mn-lt"/>
                <a:ea typeface="+mn-ea"/>
                <a:cs typeface="+mn-cs"/>
              </a:rPr>
              <a:t>story or scenario</a:t>
            </a:r>
            <a:r>
              <a:rPr lang="en-US" sz="1200" kern="1200" baseline="0" dirty="0" smtClean="0">
                <a:solidFill>
                  <a:schemeClr val="tx1"/>
                </a:solidFill>
                <a:latin typeface="+mn-lt"/>
                <a:ea typeface="+mn-ea"/>
                <a:cs typeface="+mn-cs"/>
              </a:rPr>
              <a:t> rather than show information. In a case like this, text, a video, or even a comic will do a better job.</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Finally, infographics don’t work well as a means </a:t>
            </a:r>
            <a:r>
              <a:rPr lang="en-US" sz="1200" kern="1200" dirty="0" smtClean="0">
                <a:solidFill>
                  <a:schemeClr val="tx1"/>
                </a:solidFill>
                <a:latin typeface="+mn-lt"/>
                <a:ea typeface="+mn-ea"/>
                <a:cs typeface="+mn-cs"/>
              </a:rPr>
              <a:t>to link</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together data that actually isn’t well-related.</a:t>
            </a:r>
            <a:r>
              <a:rPr lang="en-US" sz="1200" kern="1200" baseline="0" dirty="0" smtClean="0">
                <a:solidFill>
                  <a:schemeClr val="tx1"/>
                </a:solidFill>
                <a:latin typeface="+mn-lt"/>
                <a:ea typeface="+mn-ea"/>
                <a:cs typeface="+mn-cs"/>
              </a:rPr>
              <a:t> You might have seen projects like this before where it’s honestly just a data dump wrapped in a pretty, visual shell. Infographic design isn’t magic, though, and ones that just go through the motions don’t tend to resonate well with people.</a:t>
            </a:r>
            <a:endParaRPr lang="en-US" dirty="0" smtClean="0"/>
          </a:p>
          <a:p>
            <a:endParaRPr lang="en-US" dirty="0"/>
          </a:p>
        </p:txBody>
      </p:sp>
    </p:spTree>
    <p:extLst>
      <p:ext uri="{BB962C8B-B14F-4D97-AF65-F5344CB8AC3E}">
        <p14:creationId xmlns:p14="http://schemas.microsoft.com/office/powerpoint/2010/main" val="2787235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While we’re not going to go into detail on creating your own infographics, there are two things</a:t>
            </a:r>
            <a:r>
              <a:rPr lang="en-CA" baseline="0" dirty="0" smtClean="0"/>
              <a:t> about the creation process that I do want you to leave this session knowing.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The first is this: the most important thing you can do to create a successful infographic is to make sure it has a strong and well-defined </a:t>
            </a:r>
            <a:r>
              <a:rPr lang="en-CA" dirty="0" smtClean="0"/>
              <a:t>core theme. You can just</a:t>
            </a:r>
            <a:r>
              <a:rPr lang="en-CA" baseline="0" dirty="0" smtClean="0"/>
              <a:t> slap together a bunch of semi-related facts and call it a day. That leads to infographics that are confusing or dull.</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What you want instead is to first establish what the exact message or story you want your infographic to convey. Once you have that, then curate your content around that core theme. This importance of great </a:t>
            </a:r>
            <a:r>
              <a:rPr lang="en-CA" baseline="0" dirty="0" err="1" smtClean="0"/>
              <a:t>curation</a:t>
            </a:r>
            <a:r>
              <a:rPr lang="en-CA" baseline="0" dirty="0" smtClean="0"/>
              <a:t> can’t be understated. It’s the feature that can make the difference between an okay infographic that merely conveys information and a strong infographic that actually impacts what people think.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strong infographic is sleek and compact. To achieve this you need to be brutal to the information that you evaluate. It’s not like you can hurt its feelings. As you look at the data you’ve collected, first drop anything that isn’t strongly connected to your core topic. Then, look at what’s left and make sure that you don’t have anything repeating the same point or information over again. If you have any content that doubles up, eliminate the weakest point and move on. What you have left should be the best information about the topic, all distilled to its simplest form.</a:t>
            </a:r>
            <a:endParaRPr lang="en-CA" baseline="0" dirty="0" smtClean="0"/>
          </a:p>
        </p:txBody>
      </p:sp>
    </p:spTree>
    <p:extLst>
      <p:ext uri="{BB962C8B-B14F-4D97-AF65-F5344CB8AC3E}">
        <p14:creationId xmlns:p14="http://schemas.microsoft.com/office/powerpoint/2010/main" val="2787235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second</a:t>
            </a:r>
            <a:r>
              <a:rPr lang="en-CA" baseline="0" dirty="0" smtClean="0"/>
              <a:t> thing I want you to consider with infographics is the issue of credit. </a:t>
            </a:r>
            <a:r>
              <a:rPr lang="en-CA" dirty="0" smtClean="0"/>
              <a:t>Both crediting the information you use and crediting yourself for creating it.</a:t>
            </a:r>
          </a:p>
          <a:p>
            <a:endParaRPr lang="en-CA" dirty="0" smtClean="0"/>
          </a:p>
          <a:p>
            <a:r>
              <a:rPr lang="en-US" sz="1200" kern="1200" dirty="0" smtClean="0">
                <a:solidFill>
                  <a:schemeClr val="tx1"/>
                </a:solidFill>
                <a:latin typeface="+mn-lt"/>
                <a:ea typeface="+mn-ea"/>
                <a:cs typeface="+mn-cs"/>
              </a:rPr>
              <a:t>When you’re presenting facts it’s always great to give people the chance to double check your information. This reassures your audience that</a:t>
            </a:r>
            <a:r>
              <a:rPr lang="en-US" sz="1200" kern="1200" baseline="0" dirty="0" smtClean="0">
                <a:solidFill>
                  <a:schemeClr val="tx1"/>
                </a:solidFill>
                <a:latin typeface="+mn-lt"/>
                <a:ea typeface="+mn-ea"/>
                <a:cs typeface="+mn-cs"/>
              </a:rPr>
              <a:t> you didn’t just make these facts up… you actually got them from a trustworthy and reputable source. This is why it’s a great idea to cite your sources where it’s possible, and in particular when you’re displaying content that’s surprising or contentious.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There’s a simple method that’s been established for citing sources in infographics: simply list links at the bottom of your infographic. This makes it easy for viewers to find as well as simple for them to check. </a:t>
            </a:r>
          </a:p>
          <a:p>
            <a:endParaRPr lang="en-CA" dirty="0" smtClean="0"/>
          </a:p>
          <a:p>
            <a:r>
              <a:rPr lang="en-CA" dirty="0" smtClean="0"/>
              <a:t>So it’s important to credit the</a:t>
            </a:r>
            <a:r>
              <a:rPr lang="en-CA" baseline="0" dirty="0" smtClean="0"/>
              <a:t> sources you use, but let’s not forget crediting yourself and the hard work you did.</a:t>
            </a:r>
          </a:p>
          <a:p>
            <a:endParaRPr lang="en-US" baseline="0" dirty="0" smtClean="0"/>
          </a:p>
          <a:p>
            <a:r>
              <a:rPr lang="en-US" baseline="0" dirty="0" smtClean="0"/>
              <a:t>Sure, you may originally post your infographic somewhere where it’s clear who it belongs to, such as a branded website or your own social media feed. The viral nature or infographics, though, mean they’re often removed from their original context and shared elsewhere. You wouldn’t believe the number of infographics I’ve seen that have to way to track them back to the original person or company that made them. That’s why it’s always a good habit to include some sort of credit or branding in your infographic, typically at the bottom of the graphic. Include your name or your company’s as well as a way to get in touch with you, such as a website, email address, or Twitter handle.</a:t>
            </a:r>
          </a:p>
          <a:p>
            <a:endParaRPr lang="en-CA" dirty="0" smtClean="0"/>
          </a:p>
          <a:p>
            <a:endParaRPr lang="en-CA" dirty="0" smtClean="0"/>
          </a:p>
          <a:p>
            <a:endParaRPr lang="en-CA" dirty="0"/>
          </a:p>
        </p:txBody>
      </p:sp>
    </p:spTree>
    <p:extLst>
      <p:ext uri="{BB962C8B-B14F-4D97-AF65-F5344CB8AC3E}">
        <p14:creationId xmlns:p14="http://schemas.microsoft.com/office/powerpoint/2010/main" val="2787235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3700" y="273050"/>
            <a:ext cx="3535363" cy="2652713"/>
          </a:xfrm>
        </p:spPr>
      </p:sp>
      <p:sp>
        <p:nvSpPr>
          <p:cNvPr id="3" name="Notes Placeholder 2"/>
          <p:cNvSpPr>
            <a:spLocks noGrp="1"/>
          </p:cNvSpPr>
          <p:nvPr>
            <p:ph type="body" idx="1"/>
          </p:nvPr>
        </p:nvSpPr>
        <p:spPr/>
        <p:txBody>
          <a:bodyPr/>
          <a:lstStyle/>
          <a:p>
            <a:r>
              <a:rPr lang="en-CA" dirty="0" smtClean="0"/>
              <a:t>Finally, many of you may want to use infographics created by others in</a:t>
            </a:r>
            <a:r>
              <a:rPr lang="en-CA" baseline="0" dirty="0" smtClean="0"/>
              <a:t> the work you do. They can be a great resource for you to use in your training, and I definitely recommend not reinventing the wheel when you don’t have to. However, it’s important to be aware that not all infographics are as reliable or accurate as you’d hope they’d be. You need to keep your eyes out for misleading data in any infographics you consider using. </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It’s a sad truth that just because something has been collected in an infographic, doesn’t mean the research that went in to it is solid. In some cases the problem is weak research, where the person who created the infographic used out-of-date data, shallow or narrow research that doesn’t tell the whole story, or made some assumptions based on their research that aren’t actually the case. Just because these problems weren’t purposeful, doesn’t mean they don’t make the infographic wrong.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Unfortunately not all infographic inaccuracies are accidental. The frustrating thing is some people purposefully choose to show inaccurate data, cherry-picked information, or even made up facts, usually to further a specific agenda.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It’s because of these two kinds of problems that I strongly recommend that if you’re planning on using or sharing an infographic created by someone else you should always thoroughly double-check their information to make sure it’s actually accurate. That means both checking out any sources the infographic references (and if they don’t reference any sources at all, stay clear) as well as looking in to the overall topic to make sure the infographic is missing part of the story.</a:t>
            </a:r>
            <a:endParaRPr lang="en-US" dirty="0" smtClean="0"/>
          </a:p>
          <a:p>
            <a:endParaRPr lang="en-CA" dirty="0"/>
          </a:p>
        </p:txBody>
      </p:sp>
    </p:spTree>
    <p:extLst>
      <p:ext uri="{BB962C8B-B14F-4D97-AF65-F5344CB8AC3E}">
        <p14:creationId xmlns:p14="http://schemas.microsoft.com/office/powerpoint/2010/main" val="656002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3700" y="273050"/>
            <a:ext cx="3535363" cy="2652713"/>
          </a:xfrm>
        </p:spPr>
      </p:sp>
      <p:sp>
        <p:nvSpPr>
          <p:cNvPr id="3" name="Notes Placeholder 2"/>
          <p:cNvSpPr>
            <a:spLocks noGrp="1"/>
          </p:cNvSpPr>
          <p:nvPr>
            <p:ph type="body" idx="1"/>
          </p:nvPr>
        </p:nvSpPr>
        <p:spPr/>
        <p:txBody>
          <a:bodyPr/>
          <a:lstStyle/>
          <a:p>
            <a:r>
              <a:rPr lang="en-US" dirty="0" smtClean="0"/>
              <a:t>Before we move on to the next topic, I was wondering if</a:t>
            </a:r>
            <a:r>
              <a:rPr lang="en-US" baseline="0" dirty="0" smtClean="0"/>
              <a:t> any of you have some quick questions about infographics?</a:t>
            </a:r>
            <a:endParaRPr lang="en-US" dirty="0"/>
          </a:p>
        </p:txBody>
      </p:sp>
    </p:spTree>
    <p:extLst>
      <p:ext uri="{BB962C8B-B14F-4D97-AF65-F5344CB8AC3E}">
        <p14:creationId xmlns:p14="http://schemas.microsoft.com/office/powerpoint/2010/main" val="3217181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3700" y="273050"/>
            <a:ext cx="3535363" cy="26527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Now, obviously we can’t cover every single major design trend</a:t>
            </a:r>
            <a:r>
              <a:rPr lang="en-CA" baseline="0" dirty="0" smtClean="0"/>
              <a:t> you might encounter in your work in an hour-long session, but we can do a quick overview of some of the main ones that affect L&amp;D in particular: the current war between flat and realistic design, the rise in popularity of amateur video, and the use of infographics for presenting data and facts. While you won’t be masters of any of these at the end of the session, you should walk out of here feeling like you have a solid basic understanding of what these things are and how you can leverage them for learning. Basically, my goal is that after today if someone around you suggests that you use a trendy design, you’ll actually know enough about it to speak up.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But that’s not all. Obviously trends change all the time, and we don’t want you to get left behind. That’s why we’re also going to spend the last part of today chatting about how someone who isn’t a designer themselves can stay on top of major design trends easily and without much fuss.</a:t>
            </a:r>
            <a:endParaRPr lang="en-US" baseline="0" dirty="0" smtClean="0"/>
          </a:p>
        </p:txBody>
      </p:sp>
    </p:spTree>
    <p:extLst>
      <p:ext uri="{BB962C8B-B14F-4D97-AF65-F5344CB8AC3E}">
        <p14:creationId xmlns:p14="http://schemas.microsoft.com/office/powerpoint/2010/main" val="32171816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those are the three major design trends happening</a:t>
            </a:r>
            <a:r>
              <a:rPr lang="en-CA" baseline="0" dirty="0" smtClean="0"/>
              <a:t> right now that I think it’s valuable for non-designers to have a general understanding of. But the thing about trends is that they’re always changing. So, to wrap things up for the session, I thought we’d take a look at some ways that non-designers like you can keep on top of the major design trends that effect them, without having to dredge through resources intended strictly for trained graphic designers</a:t>
            </a:r>
            <a:endParaRPr lang="en-CA" dirty="0" smtClean="0"/>
          </a:p>
        </p:txBody>
      </p:sp>
    </p:spTree>
    <p:extLst>
      <p:ext uri="{BB962C8B-B14F-4D97-AF65-F5344CB8AC3E}">
        <p14:creationId xmlns:p14="http://schemas.microsoft.com/office/powerpoint/2010/main" val="2745940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First up, take</a:t>
            </a:r>
            <a:r>
              <a:rPr lang="en-CA" baseline="0" dirty="0" smtClean="0"/>
              <a:t> advantage of the fact that a broader interest in graphic design has created a wealth of books on design topics specifically written for </a:t>
            </a:r>
            <a:r>
              <a:rPr lang="en-CA" baseline="0" dirty="0" err="1" smtClean="0"/>
              <a:t>newbies</a:t>
            </a:r>
            <a:r>
              <a:rPr lang="en-CA" baseline="0" dirty="0" smtClean="0"/>
              <a:t>. These books are structured to give you a good hold on the basics and don’t assume that you’ve come to them with prior training on the topic. For instance, here are a few of my favourite examples of this genre. On the left is Cool Infographics, which, no surprise, is a great intro to the world of informational graphics. In the center is 100 Things Every Designer Needs To Know About People. It actually explains the science, once again, in accessible terminology, behind how different design principles work. On the right is Presentation Zen Design, an excellent way to get a good handle on creating visually engaging slide decks.</a:t>
            </a:r>
          </a:p>
          <a:p>
            <a:endParaRPr lang="en-CA" sz="1200" i="0" u="none" baseline="0" dirty="0" smtClean="0">
              <a:solidFill>
                <a:schemeClr val="tx1"/>
              </a:solidFill>
            </a:endParaRPr>
          </a:p>
          <a:p>
            <a:r>
              <a:rPr lang="en-CA" sz="1200" i="0" u="none" baseline="0" dirty="0" smtClean="0">
                <a:solidFill>
                  <a:schemeClr val="tx1"/>
                </a:solidFill>
              </a:rPr>
              <a:t>Keep a lookout for design books like this that become popular. It’ll point you towards the next big design trend you should investigate.</a:t>
            </a:r>
            <a:endParaRPr lang="en-US" sz="1200" i="0" u="none" dirty="0" smtClean="0">
              <a:solidFill>
                <a:schemeClr val="tx1"/>
              </a:solidFill>
            </a:endParaRPr>
          </a:p>
        </p:txBody>
      </p:sp>
    </p:spTree>
    <p:extLst>
      <p:ext uri="{BB962C8B-B14F-4D97-AF65-F5344CB8AC3E}">
        <p14:creationId xmlns:p14="http://schemas.microsoft.com/office/powerpoint/2010/main" val="3246909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Next up is</a:t>
            </a:r>
            <a:r>
              <a:rPr lang="en-CA" baseline="0" dirty="0" smtClean="0"/>
              <a:t> a resource I personally use a lot: </a:t>
            </a:r>
            <a:r>
              <a:rPr lang="en-CA" dirty="0" smtClean="0"/>
              <a:t>blogs and videos.</a:t>
            </a:r>
            <a:r>
              <a:rPr lang="en-CA" baseline="0" dirty="0" smtClean="0"/>
              <a:t> There are so many graphic designers out there that love </a:t>
            </a:r>
            <a:r>
              <a:rPr lang="en-CA" dirty="0" smtClean="0"/>
              <a:t>talking online about design trends in a simple way, and they’re a fantastic resource for you to tap into.</a:t>
            </a:r>
          </a:p>
          <a:p>
            <a:endParaRPr lang="en-CA" dirty="0" smtClean="0"/>
          </a:p>
          <a:p>
            <a:r>
              <a:rPr lang="en-CA" dirty="0" smtClean="0"/>
              <a:t>I’ve added a few suggestions to the resource page for this session,</a:t>
            </a:r>
            <a:r>
              <a:rPr lang="en-CA" baseline="0" dirty="0" smtClean="0"/>
              <a:t> but finding other sources on your own is delightfully easy. Search for a particular design term or trend on Google or YouTube and just skim through the results you get. If you find a blog or YouTube channel that you feel does a great job at explaining the topic, simply check out what else they’ve done and see if that works for you as well. If it does, subscribe or add their blog to an RSS Reader and just check in every so often to see what else they’ve posted. Seriously. This really works.</a:t>
            </a:r>
            <a:endParaRPr lang="en-US" sz="1200" i="0" u="none" dirty="0" smtClean="0">
              <a:solidFill>
                <a:schemeClr val="tx1"/>
              </a:solidFill>
            </a:endParaRPr>
          </a:p>
        </p:txBody>
      </p:sp>
    </p:spTree>
    <p:extLst>
      <p:ext uri="{BB962C8B-B14F-4D97-AF65-F5344CB8AC3E}">
        <p14:creationId xmlns:p14="http://schemas.microsoft.com/office/powerpoint/2010/main" val="32469096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here’s a way to see</a:t>
            </a:r>
            <a:r>
              <a:rPr lang="en-CA" baseline="0" dirty="0" smtClean="0"/>
              <a:t> when design trends become so popular that they extend outside of the design sphere: identify subjects that have a bit of overlap with graphic design, and see what design trends percolate out to these related spheres. On the screen right now are a number of topics that are really their own subject, but do have a few things in common with graphic design. If a design concept manages to “cross-over” into media from these other subjects, this is a good indication that it’s a trend worth knowing more about.</a:t>
            </a:r>
            <a:endParaRPr lang="en-CA" dirty="0" smtClean="0"/>
          </a:p>
        </p:txBody>
      </p:sp>
    </p:spTree>
    <p:extLst>
      <p:ext uri="{BB962C8B-B14F-4D97-AF65-F5344CB8AC3E}">
        <p14:creationId xmlns:p14="http://schemas.microsoft.com/office/powerpoint/2010/main" val="3246909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u="none" dirty="0" smtClean="0">
                <a:solidFill>
                  <a:schemeClr val="tx1"/>
                </a:solidFill>
              </a:rPr>
              <a:t>Finally,</a:t>
            </a:r>
            <a:r>
              <a:rPr lang="en-US" sz="1200" i="0" u="none" baseline="0" dirty="0" smtClean="0">
                <a:solidFill>
                  <a:schemeClr val="tx1"/>
                </a:solidFill>
              </a:rPr>
              <a:t> if you want to have your finger on the pulse of what’s going on in the world of graphic design, there’s no better approach than becoming friends with designers, both in your workplace and online. Ask them about their work, keep an eye on the things they share on social media, and even just flat out ask them to let you know if they get the sense that a design concept is becoming so important that people outside of the industry need to know about. Including designers in your personal learning network means you’ve got a resource that will not only tell you about design trends in general, but will likely also help you along the way as you learn more about those trends.</a:t>
            </a:r>
            <a:endParaRPr lang="en-US" sz="1200" i="0" u="none" dirty="0" smtClean="0">
              <a:solidFill>
                <a:schemeClr val="tx1"/>
              </a:solidFill>
            </a:endParaRPr>
          </a:p>
        </p:txBody>
      </p:sp>
    </p:spTree>
    <p:extLst>
      <p:ext uri="{BB962C8B-B14F-4D97-AF65-F5344CB8AC3E}">
        <p14:creationId xmlns:p14="http://schemas.microsoft.com/office/powerpoint/2010/main" val="3246909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 to</a:t>
            </a:r>
            <a:r>
              <a:rPr lang="en-US" baseline="0" dirty="0" smtClean="0"/>
              <a:t> w</a:t>
            </a:r>
            <a:r>
              <a:rPr lang="en-US" dirty="0" smtClean="0"/>
              <a:t>rap up, these days design trends don’t just stay in the world of graphic designers. They also</a:t>
            </a:r>
            <a:r>
              <a:rPr lang="en-US" baseline="0" dirty="0" smtClean="0"/>
              <a:t> leak into overall business. If you can get a general understanding of how these trends work and how they impact learning you’ll be better equipped for the requests that come your way.</a:t>
            </a:r>
            <a:endParaRPr lang="en-US" dirty="0"/>
          </a:p>
        </p:txBody>
      </p:sp>
    </p:spTree>
    <p:extLst>
      <p:ext uri="{BB962C8B-B14F-4D97-AF65-F5344CB8AC3E}">
        <p14:creationId xmlns:p14="http://schemas.microsoft.com/office/powerpoint/2010/main" val="32171816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Finally,</a:t>
            </a:r>
            <a:r>
              <a:rPr lang="en-US" baseline="0" dirty="0" smtClean="0"/>
              <a:t> here’s the link I promised to the a</a:t>
            </a:r>
            <a:r>
              <a:rPr lang="en-US" dirty="0" smtClean="0"/>
              <a:t>dditional resources. It has</a:t>
            </a:r>
            <a:r>
              <a:rPr lang="en-US" baseline="0" dirty="0" smtClean="0"/>
              <a:t> a copy of this deck, along with the presenters notes, l</a:t>
            </a:r>
            <a:r>
              <a:rPr lang="en-US" dirty="0" smtClean="0"/>
              <a:t>inks</a:t>
            </a:r>
            <a:r>
              <a:rPr lang="en-US" baseline="0" dirty="0" smtClean="0"/>
              <a:t> to all the materials mentioned in this presentation, and more resources I thought you’d find helpful: </a:t>
            </a:r>
            <a:r>
              <a:rPr lang="en-CA" sz="1200" b="1" dirty="0" smtClean="0"/>
              <a:t>http://biancawoods.weebly.com/design-trends-2014.html</a:t>
            </a:r>
            <a:endParaRPr lang="en-US" baseline="0" dirty="0" smtClean="0"/>
          </a:p>
          <a:p>
            <a:endParaRPr lang="en-US" dirty="0" smtClean="0"/>
          </a:p>
          <a:p>
            <a:r>
              <a:rPr lang="en-US" baseline="0" dirty="0" smtClean="0"/>
              <a:t>I’m also constantly blogging and tweeting about learning, design, and technology, so feel free to check me out on Twitter or my blog. </a:t>
            </a:r>
          </a:p>
          <a:p>
            <a:endParaRPr lang="en-US" baseline="0" dirty="0" smtClean="0"/>
          </a:p>
          <a:p>
            <a:r>
              <a:rPr lang="en-US" baseline="0" dirty="0" smtClean="0"/>
              <a:t>Blog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http://e-geeking.blogspot.ca/</a:t>
            </a:r>
          </a:p>
          <a:p>
            <a:endParaRPr lang="en-US" baseline="0" dirty="0" smtClean="0"/>
          </a:p>
          <a:p>
            <a:r>
              <a:rPr lang="en-US" baseline="0" dirty="0" smtClean="0"/>
              <a:t>Twitter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a:t>
            </a:r>
            <a:r>
              <a:rPr lang="en-US" sz="1200" b="1" dirty="0" err="1" smtClean="0"/>
              <a:t>eGeeking</a:t>
            </a:r>
            <a:endParaRPr lang="en-US" sz="1200" b="1" dirty="0" smtClean="0"/>
          </a:p>
          <a:p>
            <a:endParaRPr lang="en-US" baseline="0" dirty="0" smtClean="0"/>
          </a:p>
          <a:p>
            <a:endParaRPr lang="en-US" dirty="0"/>
          </a:p>
        </p:txBody>
      </p:sp>
    </p:spTree>
    <p:extLst>
      <p:ext uri="{BB962C8B-B14F-4D97-AF65-F5344CB8AC3E}">
        <p14:creationId xmlns:p14="http://schemas.microsoft.com/office/powerpoint/2010/main" val="2923224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that was the basics of flat design and realism. </a:t>
            </a:r>
            <a:r>
              <a:rPr lang="en-US" dirty="0" smtClean="0"/>
              <a:t>Let’s move on to the next topic: the rise of respect for amateur video.</a:t>
            </a:r>
            <a:endParaRPr lang="en-US" dirty="0"/>
          </a:p>
        </p:txBody>
      </p:sp>
    </p:spTree>
    <p:extLst>
      <p:ext uri="{BB962C8B-B14F-4D97-AF65-F5344CB8AC3E}">
        <p14:creationId xmlns:p14="http://schemas.microsoft.com/office/powerpoint/2010/main" val="274594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This</a:t>
            </a:r>
            <a:r>
              <a:rPr lang="en-CA" baseline="0" dirty="0" smtClean="0"/>
              <a:t> is a topic where it helps to have some context.</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For the longest time, </a:t>
            </a:r>
            <a:r>
              <a:rPr lang="en-CA" dirty="0" smtClean="0"/>
              <a:t>video was pricey, time consuming, and complicated to create. You had to have expensive equipment to</a:t>
            </a:r>
            <a:r>
              <a:rPr lang="en-CA" baseline="0" dirty="0" smtClean="0"/>
              <a:t> both film and edit your work, and both required extensive training to learn how to use. Then, from an L&amp;D perspective, you also had to have the means of sharing that video with your learners. It’s no wonder, then, that video wasn’t always leveraged that often. It’s also no surprise that it was often used for only the most stable of content and, let’s be honest, the most conservative as well. Who would have had the budget to try something experimental this kind of expensive setup that might not actually be useable?</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This</a:t>
            </a:r>
            <a:r>
              <a:rPr lang="en-CA" baseline="0" dirty="0" smtClean="0"/>
              <a:t> was a real shame, because we know video can be a powerful tool for learning. However, it just wasn’t feasible for all projects. As well, it meant lots of kinds of content that would loan itself well to video but would be considered kind of niche, content that would only have a smaller audience, never got the chance to use this tool. It’s easier to justify the high costs of video for something that would be seen company-wide, less so for something that might only be viewed by a dozen people, even if it would be extremely valuable for those dozen people.</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i="1" dirty="0" smtClean="0"/>
              <a:t>(cue animation)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But then the means of making video started coming in to the hands of amateurs. Simple and cheap video cameras, screen capturing</a:t>
            </a:r>
            <a:r>
              <a:rPr lang="en-CA" baseline="0" dirty="0" smtClean="0"/>
              <a:t> tools, and webcams</a:t>
            </a:r>
            <a:r>
              <a:rPr lang="en-CA" dirty="0" smtClean="0"/>
              <a:t> gave people inexpensive ways</a:t>
            </a:r>
            <a:r>
              <a:rPr lang="en-CA" baseline="0" dirty="0" smtClean="0"/>
              <a:t> to capture their own content,</a:t>
            </a:r>
            <a:r>
              <a:rPr lang="en-CA" dirty="0" smtClean="0"/>
              <a:t> and then smart phones and tablets came</a:t>
            </a:r>
            <a:r>
              <a:rPr lang="en-CA" baseline="0" dirty="0" smtClean="0"/>
              <a:t> along and </a:t>
            </a:r>
            <a:r>
              <a:rPr lang="en-CA" dirty="0" smtClean="0"/>
              <a:t>put these tools directly in people’s pockets, making them even more convenient. If you want to capture something on video, you can just do it without</a:t>
            </a:r>
            <a:r>
              <a:rPr lang="en-CA" baseline="0" dirty="0" smtClean="0"/>
              <a:t> fuss. </a:t>
            </a:r>
            <a:r>
              <a:rPr lang="en-CA" dirty="0" smtClean="0"/>
              <a:t>Also,</a:t>
            </a:r>
            <a:r>
              <a:rPr lang="en-CA" baseline="0" dirty="0" smtClean="0"/>
              <a:t> video editing software has changed as well. While there’s obviously still professional software out there, cheap video cameras lead to a boom in simplified editing software aimed at beginners, such as iMovie. This software is incredibly basic compared to its professional cousins, but it does the main things your average casual user wants to do with their footage: trimming, editing different footage together, adding a soundtrack, and tweaking audio. This simplified software gets the job done and is incredibly easy to learn to use.</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There’s one more point I want to make, but first I want to do a quick quiz…</a:t>
            </a:r>
            <a:endParaRPr lang="en-US" baseline="0" dirty="0" smtClean="0"/>
          </a:p>
        </p:txBody>
      </p:sp>
    </p:spTree>
    <p:extLst>
      <p:ext uri="{BB962C8B-B14F-4D97-AF65-F5344CB8AC3E}">
        <p14:creationId xmlns:p14="http://schemas.microsoft.com/office/powerpoint/2010/main" val="65600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3700" y="273050"/>
            <a:ext cx="3535363" cy="2652713"/>
          </a:xfrm>
        </p:spPr>
      </p:sp>
      <p:sp>
        <p:nvSpPr>
          <p:cNvPr id="3" name="Notes Placeholder 2"/>
          <p:cNvSpPr>
            <a:spLocks noGrp="1"/>
          </p:cNvSpPr>
          <p:nvPr>
            <p:ph type="body" idx="1"/>
          </p:nvPr>
        </p:nvSpPr>
        <p:spPr/>
        <p:txBody>
          <a:bodyPr/>
          <a:lstStyle/>
          <a:p>
            <a:r>
              <a:rPr lang="en-US" dirty="0" smtClean="0"/>
              <a:t>Poll</a:t>
            </a:r>
            <a:r>
              <a:rPr lang="en-US" baseline="0" dirty="0" smtClean="0"/>
              <a:t> question: Have you ever used YouTube to learn something?</a:t>
            </a:r>
          </a:p>
          <a:p>
            <a:endParaRPr lang="en-US" baseline="0" dirty="0" smtClean="0"/>
          </a:p>
          <a:p>
            <a:r>
              <a:rPr lang="en-US" baseline="0" dirty="0" smtClean="0"/>
              <a:t>Possible answers:</a:t>
            </a:r>
          </a:p>
          <a:p>
            <a:pPr marL="228600" indent="-228600">
              <a:buAutoNum type="arabicParenR"/>
            </a:pPr>
            <a:r>
              <a:rPr lang="en-US" baseline="0" dirty="0" smtClean="0"/>
              <a:t>Nope. Not yet.</a:t>
            </a:r>
          </a:p>
          <a:p>
            <a:pPr marL="228600" indent="-228600">
              <a:buAutoNum type="arabicParenR"/>
            </a:pPr>
            <a:r>
              <a:rPr lang="en-US" baseline="0" dirty="0" smtClean="0"/>
              <a:t>I’ve done this a few times.</a:t>
            </a:r>
          </a:p>
          <a:p>
            <a:pPr marL="228600" indent="-228600">
              <a:buAutoNum type="arabicParenR"/>
            </a:pPr>
            <a:r>
              <a:rPr lang="en-US" baseline="0" dirty="0" smtClean="0"/>
              <a:t>Heck yeah! All the time.</a:t>
            </a:r>
          </a:p>
          <a:p>
            <a:pPr marL="228600" indent="-228600">
              <a:buAutoNum type="arabicParenR"/>
            </a:pPr>
            <a:r>
              <a:rPr lang="en-US" baseline="0" dirty="0" smtClean="0"/>
              <a:t>Not only do I use YouTube to learn things, I’ve even uploaded my own tutorial videos!</a:t>
            </a:r>
            <a:endParaRPr lang="en-US" dirty="0"/>
          </a:p>
        </p:txBody>
      </p:sp>
    </p:spTree>
    <p:extLst>
      <p:ext uri="{BB962C8B-B14F-4D97-AF65-F5344CB8AC3E}">
        <p14:creationId xmlns:p14="http://schemas.microsoft.com/office/powerpoint/2010/main" val="3217181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3700" y="273050"/>
            <a:ext cx="3535363" cy="26527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Finally, we have sites like YouTube that have enabled people to share the content they’ve created for free. If you want to create your own video blog, you don’t have to fuss with figuring out how to host and display your videos. You can just upload them to YouTube in minutes. YouTube and its kind aren’t just places to host the content you’ve made, it’s also a place to consume the content others have created as well. If any of you have every needed to learn how to do a skill, you know how fantastic a resource YouTube is for tutorials. It’s also, let’s be honest, a TV replacement. You’ve got the reality-show appeal of video blogs, educational content like TED Talks, episodic entertainment like The Lizzie </a:t>
            </a:r>
            <a:r>
              <a:rPr lang="en-CA" baseline="0" dirty="0" err="1" smtClean="0"/>
              <a:t>Bennet</a:t>
            </a:r>
            <a:r>
              <a:rPr lang="en-CA" baseline="0" dirty="0" smtClean="0"/>
              <a:t> Diaries, and let’s never forget the millions upon millions of cat videos.</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Not only have these tools made video creation more accessible, they’ve also drastically changed people's expectation of the quality they'll accept in a video</a:t>
            </a:r>
            <a:r>
              <a:rPr lang="en-CA" baseline="0" dirty="0" smtClean="0"/>
              <a:t> as well. YouTube in particular has gotten us substantially more accustomed to great content packed in a slightly less polished video. Previously an amateur style video would signal to the audience that the content was shoddy. I mean, if it was great, wouldn’t people have spent the money to produce the content properly? But now we don’t always equate the quality of the video with the quality of what it’s saying. And this is just as much of a game changer as the tech is.</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end, if you want to make a video, the barrier to entry has been lowered substantially compared to even just a few years ago.</a:t>
            </a:r>
          </a:p>
        </p:txBody>
      </p:sp>
    </p:spTree>
    <p:extLst>
      <p:ext uri="{BB962C8B-B14F-4D97-AF65-F5344CB8AC3E}">
        <p14:creationId xmlns:p14="http://schemas.microsoft.com/office/powerpoint/2010/main" val="656002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here’s the question I’m going to ask for every topic today: </a:t>
            </a:r>
            <a:r>
              <a:rPr lang="en-US" baseline="0" dirty="0" smtClean="0"/>
              <a:t>w</a:t>
            </a:r>
            <a:r>
              <a:rPr lang="en-US" dirty="0" smtClean="0"/>
              <a:t>hy does</a:t>
            </a:r>
            <a:r>
              <a:rPr lang="en-US" baseline="0" dirty="0" smtClean="0"/>
              <a:t> the rise of amateur video matter to you guys in particular?</a:t>
            </a:r>
          </a:p>
          <a:p>
            <a:endParaRPr lang="en-US" baseline="0" dirty="0" smtClean="0"/>
          </a:p>
          <a:p>
            <a:r>
              <a:rPr lang="en-US" baseline="0" dirty="0" smtClean="0"/>
              <a:t>It’s important because it means that you’re no longer constrained by having to have professional-quality video in order to have learners respect your video content. That means, if you have something you want to use video for, you can actually do it yourself. Budget, professional skills, and tricky equipment aren’t going to stop you.</a:t>
            </a:r>
          </a:p>
          <a:p>
            <a:endParaRPr lang="en-US" baseline="0" dirty="0" smtClean="0"/>
          </a:p>
          <a:p>
            <a:r>
              <a:rPr lang="en-US" baseline="0" dirty="0" smtClean="0"/>
              <a:t>It also means you can finally justify that niche video content. If you need to film a tutorial that’s just going to be seen by a dozen people, chances are you can now afford to film it.</a:t>
            </a:r>
          </a:p>
          <a:p>
            <a:endParaRPr lang="en-US" baseline="0" dirty="0" smtClean="0"/>
          </a:p>
          <a:p>
            <a:r>
              <a:rPr lang="en-US" baseline="0" dirty="0" smtClean="0"/>
              <a:t>Also, it means you can capture the kind of experimental content you couldn’t in the past. Do you have an idea that may only be relevant for a year or so? Do you want to shoot a concept video for a scenario, but need to test out a few ideas to help you know how you want to film it? Do you want to video off-the-cuff interviews where you’re not sure where it will go and how much of it will be immediately useful? Now you’re in a much better position to try it out.</a:t>
            </a:r>
            <a:endParaRPr lang="en-US" dirty="0"/>
          </a:p>
        </p:txBody>
      </p:sp>
    </p:spTree>
    <p:extLst>
      <p:ext uri="{BB962C8B-B14F-4D97-AF65-F5344CB8AC3E}">
        <p14:creationId xmlns:p14="http://schemas.microsoft.com/office/powerpoint/2010/main" val="321718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1AAE76-B441-47B2-8506-159B60CBAB21}"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420617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AAE76-B441-47B2-8506-159B60CBAB21}"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3963158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AAE76-B441-47B2-8506-159B60CBAB21}"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54926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AAE76-B441-47B2-8506-159B60CBAB21}"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2149417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1AAE76-B441-47B2-8506-159B60CBAB21}"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244503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1AAE76-B441-47B2-8506-159B60CBAB21}"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117699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1AAE76-B441-47B2-8506-159B60CBAB21}" type="datetimeFigureOut">
              <a:rPr lang="en-US" smtClean="0"/>
              <a:pPr/>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2729076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1AAE76-B441-47B2-8506-159B60CBAB21}" type="datetimeFigureOut">
              <a:rPr lang="en-US" smtClean="0"/>
              <a:pPr/>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1230232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AAE76-B441-47B2-8506-159B60CBAB21}" type="datetimeFigureOut">
              <a:rPr lang="en-US" smtClean="0"/>
              <a:pPr/>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286203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1AAE76-B441-47B2-8506-159B60CBAB21}"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171854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1AAE76-B441-47B2-8506-159B60CBAB21}"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305406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AAE76-B441-47B2-8506-159B60CBAB21}" type="datetimeFigureOut">
              <a:rPr lang="en-US" smtClean="0"/>
              <a:pPr/>
              <a:t>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40752-1AF8-4726-9600-B01784B5E693}" type="slidenum">
              <a:rPr lang="en-US" smtClean="0"/>
              <a:pPr/>
              <a:t>‹#›</a:t>
            </a:fld>
            <a:endParaRPr lang="en-US"/>
          </a:p>
        </p:txBody>
      </p:sp>
    </p:spTree>
    <p:extLst>
      <p:ext uri="{BB962C8B-B14F-4D97-AF65-F5344CB8AC3E}">
        <p14:creationId xmlns:p14="http://schemas.microsoft.com/office/powerpoint/2010/main" val="3171419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2.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4.jpeg"/><Relationship Id="rId4" Type="http://schemas.openxmlformats.org/officeDocument/2006/relationships/hyperlink" Target="https://www.flickr.com/photos/maheshones/8564863596/sizes/l/"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hyperlink" Target="https://www.flickr.com/photos/maheshones/11400984316/sizes/m/" TargetMode="Externa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24.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hyperlink" Target="http://www.lokeshdhakar.com/coffee-drinks-illustrated/"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chart" Target="../charts/char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chart" Target="../charts/char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47.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52800"/>
            <a:ext cx="9144000" cy="350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1447800"/>
            <a:ext cx="8839200" cy="1470025"/>
          </a:xfrm>
        </p:spPr>
        <p:txBody>
          <a:bodyPr>
            <a:noAutofit/>
          </a:bodyPr>
          <a:lstStyle/>
          <a:p>
            <a:r>
              <a:rPr lang="en-US" sz="6600" b="1" dirty="0" smtClean="0">
                <a:solidFill>
                  <a:schemeClr val="accent1"/>
                </a:solidFill>
              </a:rPr>
              <a:t>eLearning-related Visual Design Trends</a:t>
            </a:r>
            <a:endParaRPr lang="en-US" sz="6600" b="1" dirty="0">
              <a:solidFill>
                <a:schemeClr val="accent1"/>
              </a:solidFill>
            </a:endParaRPr>
          </a:p>
        </p:txBody>
      </p:sp>
      <p:sp>
        <p:nvSpPr>
          <p:cNvPr id="3" name="Subtitle 2"/>
          <p:cNvSpPr>
            <a:spLocks noGrp="1"/>
          </p:cNvSpPr>
          <p:nvPr>
            <p:ph type="subTitle" idx="1"/>
          </p:nvPr>
        </p:nvSpPr>
        <p:spPr>
          <a:xfrm>
            <a:off x="1371600" y="3581400"/>
            <a:ext cx="6400800" cy="1752600"/>
          </a:xfrm>
        </p:spPr>
        <p:txBody>
          <a:bodyPr/>
          <a:lstStyle/>
          <a:p>
            <a:r>
              <a:rPr lang="en-US" dirty="0" smtClean="0">
                <a:solidFill>
                  <a:schemeClr val="tx1"/>
                </a:solidFill>
              </a:rPr>
              <a:t>What Non-Designers </a:t>
            </a:r>
          </a:p>
          <a:p>
            <a:r>
              <a:rPr lang="en-US" dirty="0" smtClean="0">
                <a:solidFill>
                  <a:schemeClr val="tx1"/>
                </a:solidFill>
              </a:rPr>
              <a:t>Need To Know</a:t>
            </a:r>
            <a:endParaRPr lang="en-US" dirty="0">
              <a:solidFill>
                <a:schemeClr val="tx1"/>
              </a:solidFill>
            </a:endParaRPr>
          </a:p>
        </p:txBody>
      </p:sp>
      <p:sp>
        <p:nvSpPr>
          <p:cNvPr id="13" name="TextBox 12"/>
          <p:cNvSpPr txBox="1"/>
          <p:nvPr/>
        </p:nvSpPr>
        <p:spPr>
          <a:xfrm>
            <a:off x="0" y="6248400"/>
            <a:ext cx="9144000" cy="461665"/>
          </a:xfrm>
          <a:prstGeom prst="rect">
            <a:avLst/>
          </a:prstGeom>
          <a:noFill/>
        </p:spPr>
        <p:txBody>
          <a:bodyPr wrap="square" rtlCol="0">
            <a:spAutoFit/>
          </a:bodyPr>
          <a:lstStyle/>
          <a:p>
            <a:pPr algn="ctr"/>
            <a:r>
              <a:rPr lang="en-US" sz="2400" i="1" dirty="0" smtClean="0">
                <a:solidFill>
                  <a:schemeClr val="bg1"/>
                </a:solidFill>
              </a:rPr>
              <a:t>Session Speaker: Bianca Woods</a:t>
            </a:r>
            <a:endParaRPr lang="en-US" sz="2400" i="1" dirty="0">
              <a:solidFill>
                <a:schemeClr val="bg1"/>
              </a:solidFill>
            </a:endParaRPr>
          </a:p>
        </p:txBody>
      </p:sp>
    </p:spTree>
    <p:custDataLst>
      <p:tags r:id="rId1"/>
    </p:custDataLst>
    <p:extLst>
      <p:ext uri="{BB962C8B-B14F-4D97-AF65-F5344CB8AC3E}">
        <p14:creationId xmlns:p14="http://schemas.microsoft.com/office/powerpoint/2010/main" val="395795822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87521"/>
            <a:ext cx="4114800" cy="1143000"/>
          </a:xfrm>
        </p:spPr>
        <p:txBody>
          <a:bodyPr>
            <a:normAutofit fontScale="90000"/>
          </a:bodyPr>
          <a:lstStyle/>
          <a:p>
            <a:pPr algn="r"/>
            <a:r>
              <a:rPr lang="en-US" sz="6000" b="1" dirty="0" smtClean="0">
                <a:solidFill>
                  <a:schemeClr val="accent4"/>
                </a:solidFill>
              </a:rPr>
              <a:t>Can you use amateur quality video for everything?</a:t>
            </a:r>
            <a:endParaRPr lang="en-US" sz="6000" b="1" dirty="0">
              <a:solidFill>
                <a:schemeClr val="accent4"/>
              </a:solidFill>
            </a:endParaRPr>
          </a:p>
        </p:txBody>
      </p:sp>
      <p:sp>
        <p:nvSpPr>
          <p:cNvPr id="5" name="Black background"/>
          <p:cNvSpPr/>
          <p:nvPr/>
        </p:nvSpPr>
        <p:spPr>
          <a:xfrm>
            <a:off x="4572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800600" y="1181100"/>
            <a:ext cx="4114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600" b="1" dirty="0" smtClean="0">
                <a:solidFill>
                  <a:schemeClr val="bg1"/>
                </a:solidFill>
              </a:rPr>
              <a:t>No!</a:t>
            </a:r>
            <a:endParaRPr lang="en-US" sz="16600" b="1" dirty="0">
              <a:solidFill>
                <a:schemeClr val="bg1"/>
              </a:solidFill>
            </a:endParaRPr>
          </a:p>
        </p:txBody>
      </p:sp>
      <p:sp>
        <p:nvSpPr>
          <p:cNvPr id="7" name="Title 1"/>
          <p:cNvSpPr txBox="1">
            <a:spLocks/>
          </p:cNvSpPr>
          <p:nvPr/>
        </p:nvSpPr>
        <p:spPr>
          <a:xfrm>
            <a:off x="4800600" y="4114800"/>
            <a:ext cx="4114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dirty="0" smtClean="0">
                <a:solidFill>
                  <a:schemeClr val="bg1"/>
                </a:solidFill>
              </a:rPr>
              <a:t>It’s best for personal stories &amp; tutorials</a:t>
            </a:r>
            <a:endParaRPr lang="en-US" sz="4800" dirty="0">
              <a:solidFill>
                <a:schemeClr val="bg1"/>
              </a:solidFill>
            </a:endParaRPr>
          </a:p>
        </p:txBody>
      </p:sp>
    </p:spTree>
    <p:custDataLst>
      <p:tags r:id="rId1"/>
    </p:custDataLst>
    <p:extLst>
      <p:ext uri="{BB962C8B-B14F-4D97-AF65-F5344CB8AC3E}">
        <p14:creationId xmlns:p14="http://schemas.microsoft.com/office/powerpoint/2010/main" val="27327174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857500"/>
            <a:ext cx="4114800" cy="1143000"/>
          </a:xfrm>
        </p:spPr>
        <p:txBody>
          <a:bodyPr>
            <a:noAutofit/>
          </a:bodyPr>
          <a:lstStyle/>
          <a:p>
            <a:pPr algn="l"/>
            <a:r>
              <a:rPr lang="en-US" sz="6000" b="1" dirty="0" smtClean="0">
                <a:solidFill>
                  <a:schemeClr val="accent4"/>
                </a:solidFill>
              </a:rPr>
              <a:t>Things to be careful of when using amateur video</a:t>
            </a:r>
            <a:endParaRPr lang="en-US" sz="6000" b="1" dirty="0">
              <a:solidFill>
                <a:schemeClr val="accent4"/>
              </a:solidFill>
            </a:endParaRPr>
          </a:p>
        </p:txBody>
      </p:sp>
      <p:sp>
        <p:nvSpPr>
          <p:cNvPr id="8" name="Black background"/>
          <p:cNvSpPr/>
          <p:nvPr/>
        </p:nvSpPr>
        <p:spPr>
          <a:xfrm>
            <a:off x="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3905250"/>
            <a:ext cx="4114800" cy="209549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500" dirty="0">
                <a:solidFill>
                  <a:schemeClr val="bg1"/>
                </a:solidFill>
              </a:rPr>
              <a:t>N</a:t>
            </a:r>
            <a:r>
              <a:rPr lang="en-US" sz="4500" dirty="0" smtClean="0">
                <a:solidFill>
                  <a:schemeClr val="bg1"/>
                </a:solidFill>
              </a:rPr>
              <a:t>eeds to be genuine</a:t>
            </a:r>
            <a:endParaRPr lang="en-US" sz="4500" dirty="0">
              <a:solidFill>
                <a:schemeClr val="bg1"/>
              </a:solidFill>
            </a:endParaRPr>
          </a:p>
        </p:txBody>
      </p:sp>
      <p:sp>
        <p:nvSpPr>
          <p:cNvPr id="6" name="Title 1"/>
          <p:cNvSpPr txBox="1">
            <a:spLocks/>
          </p:cNvSpPr>
          <p:nvPr/>
        </p:nvSpPr>
        <p:spPr>
          <a:xfrm>
            <a:off x="228600" y="1047751"/>
            <a:ext cx="4114800" cy="222885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6000" dirty="0" smtClean="0">
                <a:solidFill>
                  <a:schemeClr val="bg1"/>
                </a:solidFill>
              </a:rPr>
              <a:t>Can look too cheap for marketing</a:t>
            </a:r>
          </a:p>
        </p:txBody>
      </p:sp>
    </p:spTree>
    <p:custDataLst>
      <p:tags r:id="rId1"/>
    </p:custDataLst>
    <p:extLst>
      <p:ext uri="{BB962C8B-B14F-4D97-AF65-F5344CB8AC3E}">
        <p14:creationId xmlns:p14="http://schemas.microsoft.com/office/powerpoint/2010/main" val="29302202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a:bodyPr>
          <a:lstStyle/>
          <a:p>
            <a:r>
              <a:rPr lang="en-US" sz="6000" b="1" dirty="0" smtClean="0">
                <a:solidFill>
                  <a:schemeClr val="accent4"/>
                </a:solidFill>
              </a:rPr>
              <a:t>Don’t skimp on…</a:t>
            </a:r>
            <a:endParaRPr lang="en-US" sz="6000" b="1" dirty="0">
              <a:solidFill>
                <a:schemeClr val="accent4"/>
              </a:solidFill>
            </a:endParaRPr>
          </a:p>
        </p:txBody>
      </p:sp>
      <p:sp>
        <p:nvSpPr>
          <p:cNvPr id="5" name="Black background"/>
          <p:cNvSpPr/>
          <p:nvPr/>
        </p:nvSpPr>
        <p:spPr>
          <a:xfrm>
            <a:off x="2946" y="2286000"/>
            <a:ext cx="9144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1 Sound"/>
          <p:cNvGrpSpPr/>
          <p:nvPr/>
        </p:nvGrpSpPr>
        <p:grpSpPr>
          <a:xfrm>
            <a:off x="2514600" y="2519362"/>
            <a:ext cx="4114800" cy="4019549"/>
            <a:chOff x="2514600" y="2519362"/>
            <a:chExt cx="4114800" cy="4019549"/>
          </a:xfrm>
        </p:grpSpPr>
        <p:pic>
          <p:nvPicPr>
            <p:cNvPr id="10242" name="Picture 2" descr="http://officeimg.vo.msecnd.net/en-us/images/MC900440388.png?Downloa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900" y="2519362"/>
              <a:ext cx="3124200" cy="31242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514600" y="5224462"/>
              <a:ext cx="4114800" cy="13144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solidFill>
                    <a:schemeClr val="bg1"/>
                  </a:solidFill>
                </a:rPr>
                <a:t>sound</a:t>
              </a:r>
            </a:p>
          </p:txBody>
        </p:sp>
      </p:grpSp>
      <p:grpSp>
        <p:nvGrpSpPr>
          <p:cNvPr id="7" name="2 Lighting"/>
          <p:cNvGrpSpPr/>
          <p:nvPr/>
        </p:nvGrpSpPr>
        <p:grpSpPr>
          <a:xfrm>
            <a:off x="1733550" y="2633662"/>
            <a:ext cx="5676900" cy="3905248"/>
            <a:chOff x="1733550" y="2633662"/>
            <a:chExt cx="5676900" cy="3905248"/>
          </a:xfrm>
        </p:grpSpPr>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450" y="2633662"/>
              <a:ext cx="27051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1733550" y="5224461"/>
              <a:ext cx="5676900" cy="13144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solidFill>
                    <a:schemeClr val="bg1"/>
                  </a:solidFill>
                </a:rPr>
                <a:t>good lighting</a:t>
              </a:r>
            </a:p>
          </p:txBody>
        </p:sp>
      </p:grpSp>
      <p:grpSp>
        <p:nvGrpSpPr>
          <p:cNvPr id="8" name="3 iPhone"/>
          <p:cNvGrpSpPr/>
          <p:nvPr/>
        </p:nvGrpSpPr>
        <p:grpSpPr>
          <a:xfrm>
            <a:off x="2648347" y="2924182"/>
            <a:ext cx="3847303" cy="2001182"/>
            <a:chOff x="2441996" y="-505759"/>
            <a:chExt cx="3208180" cy="1668741"/>
          </a:xfrm>
        </p:grpSpPr>
        <p:sp>
          <p:nvSpPr>
            <p:cNvPr id="12" name="Rounded Rectangle 11"/>
            <p:cNvSpPr/>
            <p:nvPr/>
          </p:nvSpPr>
          <p:spPr>
            <a:xfrm rot="16200000">
              <a:off x="3211715" y="-1275478"/>
              <a:ext cx="1668741" cy="3208180"/>
            </a:xfrm>
            <a:prstGeom prst="roundRect">
              <a:avLst/>
            </a:prstGeom>
            <a:gradFill flip="none" rotWithShape="1">
              <a:gsLst>
                <a:gs pos="0">
                  <a:schemeClr val="tx1"/>
                </a:gs>
                <a:gs pos="50000">
                  <a:schemeClr val="tx1"/>
                </a:gs>
                <a:gs pos="100000">
                  <a:srgbClr val="171717"/>
                </a:gs>
              </a:gsLst>
              <a:lin ang="5400000" scaled="1"/>
              <a:tileRect/>
            </a:gra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6200000">
              <a:off x="3356103" y="-704461"/>
              <a:ext cx="1385859" cy="2082041"/>
            </a:xfrm>
            <a:prstGeom prst="rect">
              <a:avLst/>
            </a:prstGeom>
          </p:spPr>
        </p:pic>
      </p:grpSp>
      <p:sp>
        <p:nvSpPr>
          <p:cNvPr id="15" name="3 Camera Steadiness"/>
          <p:cNvSpPr txBox="1">
            <a:spLocks/>
          </p:cNvSpPr>
          <p:nvPr/>
        </p:nvSpPr>
        <p:spPr>
          <a:xfrm>
            <a:off x="1447799" y="5224461"/>
            <a:ext cx="6248400" cy="1314449"/>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solidFill>
                  <a:schemeClr val="bg1"/>
                </a:solidFill>
              </a:rPr>
              <a:t>camera steadiness</a:t>
            </a:r>
          </a:p>
        </p:txBody>
      </p:sp>
      <p:grpSp>
        <p:nvGrpSpPr>
          <p:cNvPr id="9" name="4 Storytelling"/>
          <p:cNvGrpSpPr/>
          <p:nvPr/>
        </p:nvGrpSpPr>
        <p:grpSpPr>
          <a:xfrm>
            <a:off x="2514600" y="2350858"/>
            <a:ext cx="4114800" cy="4188053"/>
            <a:chOff x="2514600" y="2350858"/>
            <a:chExt cx="4114800" cy="4188053"/>
          </a:xfrm>
        </p:grpSpPr>
        <p:pic>
          <p:nvPicPr>
            <p:cNvPr id="10247" name="Picture 7" descr="http://officeimg.vo.msecnd.net/en-us/images/MC900432645.png?Downloa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6096" y="2350858"/>
              <a:ext cx="3118869" cy="3118869"/>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2514600" y="5224462"/>
              <a:ext cx="4114800" cy="13144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solidFill>
                    <a:schemeClr val="bg1"/>
                  </a:solidFill>
                </a:rPr>
                <a:t>storytelling</a:t>
              </a:r>
            </a:p>
          </p:txBody>
        </p:sp>
      </p:grpSp>
      <p:grpSp>
        <p:nvGrpSpPr>
          <p:cNvPr id="11" name="5 Editing"/>
          <p:cNvGrpSpPr/>
          <p:nvPr/>
        </p:nvGrpSpPr>
        <p:grpSpPr>
          <a:xfrm>
            <a:off x="880028" y="2614892"/>
            <a:ext cx="7383940" cy="3932041"/>
            <a:chOff x="880028" y="2614892"/>
            <a:chExt cx="7383940" cy="3932041"/>
          </a:xfrm>
        </p:grpSpPr>
        <p:pic>
          <p:nvPicPr>
            <p:cNvPr id="19" name="Imovie"/>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880028" y="2614892"/>
              <a:ext cx="7383940" cy="2590799"/>
            </a:xfrm>
            <a:prstGeom prst="rect">
              <a:avLst/>
            </a:prstGeom>
            <a:ln w="28575">
              <a:solidFill>
                <a:schemeClr val="tx1"/>
              </a:solidFill>
            </a:ln>
          </p:spPr>
        </p:pic>
        <p:sp>
          <p:nvSpPr>
            <p:cNvPr id="20" name="Title 1"/>
            <p:cNvSpPr txBox="1">
              <a:spLocks/>
            </p:cNvSpPr>
            <p:nvPr/>
          </p:nvSpPr>
          <p:spPr>
            <a:xfrm>
              <a:off x="2498559" y="5232484"/>
              <a:ext cx="4114800" cy="13144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solidFill>
                    <a:schemeClr val="bg1"/>
                  </a:solidFill>
                </a:rPr>
                <a:t>editing</a:t>
              </a:r>
            </a:p>
          </p:txBody>
        </p:sp>
      </p:grpSp>
    </p:spTree>
    <p:custDataLst>
      <p:tags r:id="rId1"/>
    </p:custDataLst>
    <p:extLst>
      <p:ext uri="{BB962C8B-B14F-4D97-AF65-F5344CB8AC3E}">
        <p14:creationId xmlns:p14="http://schemas.microsoft.com/office/powerpoint/2010/main" val="28441144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1000"/>
                                        <p:tgtEl>
                                          <p:spTgt spid="3"/>
                                        </p:tgtEl>
                                        <p:attrNameLst>
                                          <p:attrName>ppt_x</p:attrName>
                                        </p:attrNameLst>
                                      </p:cBhvr>
                                      <p:tavLst>
                                        <p:tav tm="0">
                                          <p:val>
                                            <p:strVal val="ppt_x"/>
                                          </p:val>
                                        </p:tav>
                                        <p:tav tm="100000">
                                          <p:val>
                                            <p:strVal val="0-ppt_w/2"/>
                                          </p:val>
                                        </p:tav>
                                      </p:tavLst>
                                    </p:anim>
                                    <p:anim calcmode="lin" valueType="num">
                                      <p:cBhvr additive="base">
                                        <p:cTn id="13" dur="1000"/>
                                        <p:tgtEl>
                                          <p:spTgt spid="3"/>
                                        </p:tgtEl>
                                        <p:attrNameLst>
                                          <p:attrName>ppt_y</p:attrName>
                                        </p:attrNameLst>
                                      </p:cBhvr>
                                      <p:tavLst>
                                        <p:tav tm="0">
                                          <p:val>
                                            <p:strVal val="ppt_y"/>
                                          </p:val>
                                        </p:tav>
                                        <p:tav tm="100000">
                                          <p:val>
                                            <p:strVal val="ppt_y"/>
                                          </p:val>
                                        </p:tav>
                                      </p:tavLst>
                                    </p:anim>
                                    <p:set>
                                      <p:cBhvr>
                                        <p:cTn id="14" dur="1" fill="hold">
                                          <p:stCondLst>
                                            <p:cond delay="999"/>
                                          </p:stCondLst>
                                        </p:cTn>
                                        <p:tgtEl>
                                          <p:spTgt spid="3"/>
                                        </p:tgtEl>
                                        <p:attrNameLst>
                                          <p:attrName>style.visibility</p:attrName>
                                        </p:attrNameLst>
                                      </p:cBhvr>
                                      <p:to>
                                        <p:strVal val="hidden"/>
                                      </p:to>
                                    </p:set>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nodeType="clickEffect">
                                  <p:stCondLst>
                                    <p:cond delay="0"/>
                                  </p:stCondLst>
                                  <p:childTnLst>
                                    <p:anim calcmode="lin" valueType="num">
                                      <p:cBhvr additive="base">
                                        <p:cTn id="23" dur="1000"/>
                                        <p:tgtEl>
                                          <p:spTgt spid="7"/>
                                        </p:tgtEl>
                                        <p:attrNameLst>
                                          <p:attrName>ppt_x</p:attrName>
                                        </p:attrNameLst>
                                      </p:cBhvr>
                                      <p:tavLst>
                                        <p:tav tm="0">
                                          <p:val>
                                            <p:strVal val="ppt_x"/>
                                          </p:val>
                                        </p:tav>
                                        <p:tav tm="100000">
                                          <p:val>
                                            <p:strVal val="0-ppt_w/2"/>
                                          </p:val>
                                        </p:tav>
                                      </p:tavLst>
                                    </p:anim>
                                    <p:anim calcmode="lin" valueType="num">
                                      <p:cBhvr additive="base">
                                        <p:cTn id="24" dur="1000"/>
                                        <p:tgtEl>
                                          <p:spTgt spid="7"/>
                                        </p:tgtEl>
                                        <p:attrNameLst>
                                          <p:attrName>ppt_y</p:attrName>
                                        </p:attrNameLst>
                                      </p:cBhvr>
                                      <p:tavLst>
                                        <p:tav tm="0">
                                          <p:val>
                                            <p:strVal val="ppt_y"/>
                                          </p:val>
                                        </p:tav>
                                        <p:tav tm="100000">
                                          <p:val>
                                            <p:strVal val="ppt_y"/>
                                          </p:val>
                                        </p:tav>
                                      </p:tavLst>
                                    </p:anim>
                                    <p:set>
                                      <p:cBhvr>
                                        <p:cTn id="25" dur="1" fill="hold">
                                          <p:stCondLst>
                                            <p:cond delay="999"/>
                                          </p:stCondLst>
                                        </p:cTn>
                                        <p:tgtEl>
                                          <p:spTgt spid="7"/>
                                        </p:tgtEl>
                                        <p:attrNameLst>
                                          <p:attrName>style.visibility</p:attrName>
                                        </p:attrNameLst>
                                      </p:cBhvr>
                                      <p:to>
                                        <p:strVal val="hidden"/>
                                      </p:to>
                                    </p:set>
                                  </p:childTnLst>
                                </p:cTn>
                              </p:par>
                            </p:childTnLst>
                          </p:cTn>
                        </p:par>
                        <p:par>
                          <p:cTn id="26" fill="hold">
                            <p:stCondLst>
                              <p:cond delay="1000"/>
                            </p:stCondLst>
                            <p:childTnLst>
                              <p:par>
                                <p:cTn id="27" presetID="2" presetClass="entr" presetSubtype="2"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1000" fill="hold"/>
                                        <p:tgtEl>
                                          <p:spTgt spid="15"/>
                                        </p:tgtEl>
                                        <p:attrNameLst>
                                          <p:attrName>ppt_x</p:attrName>
                                        </p:attrNameLst>
                                      </p:cBhvr>
                                      <p:tavLst>
                                        <p:tav tm="0">
                                          <p:val>
                                            <p:strVal val="1+#ppt_w/2"/>
                                          </p:val>
                                        </p:tav>
                                        <p:tav tm="100000">
                                          <p:val>
                                            <p:strVal val="#ppt_x"/>
                                          </p:val>
                                        </p:tav>
                                      </p:tavLst>
                                    </p:anim>
                                    <p:anim calcmode="lin" valueType="num">
                                      <p:cBhvr additive="base">
                                        <p:cTn id="34" dur="1000" fill="hold"/>
                                        <p:tgtEl>
                                          <p:spTgt spid="15"/>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8" presetClass="path" presetSubtype="0" accel="50000" decel="50000" fill="hold" nodeType="afterEffect">
                                  <p:stCondLst>
                                    <p:cond delay="0"/>
                                  </p:stCondLst>
                                  <p:childTnLst>
                                    <p:animMotion origin="layout" path="M 0 0 C 0.017 0 0.031 0.014 0.031 0.031 C 0.031 0.049 0.017 0.063 0 0.063 C -0.017 0.063 -0.031 0.077 -0.031 0.094 C -0.031 0.111 -0.017 0.125 0 0.125 C 0.017 0.125 0.031 0.139 0.031 0.156 C 0.031 0.173 0.017 0.187 0 0.187 C -0.017 0.187 -0.031 0.201 -0.031 0.219 C -0.031 0.236 -0.017 0.25 0 0.25 C 0.017 0.25 0.031 0.236 0.031 0.219 C 0.031 0.201 0.017 0.187 0 0.187 C -0.017 0.187 -0.031 0.173 -0.031 0.156 C -0.031 0.139 -0.017 0.125 0 0.125 C 0.017 0.125 0.031 0.111 0.031 0.094 C 0.031 0.077 0.017 0.063 0 0.063 C -0.017 0.063 -0.031 0.049 -0.031 0.031 C -0.031 0.014 -0.017 0 0 0 Z" pathEditMode="relative" ptsTypes="">
                                      <p:cBhvr>
                                        <p:cTn id="37" dur="2000" fill="hold"/>
                                        <p:tgtEl>
                                          <p:spTgt spid="8"/>
                                        </p:tgtEl>
                                        <p:attrNameLst>
                                          <p:attrName>ppt_x</p:attrName>
                                          <p:attrName>ppt_y</p:attrName>
                                        </p:attrNameLst>
                                      </p:cBhvr>
                                    </p:animMotion>
                                  </p:childTnLst>
                                </p:cTn>
                              </p:par>
                            </p:childTnLst>
                          </p:cTn>
                        </p:par>
                      </p:childTnLst>
                    </p:cTn>
                  </p:par>
                  <p:par>
                    <p:cTn id="38" fill="hold">
                      <p:stCondLst>
                        <p:cond delay="indefinite"/>
                      </p:stCondLst>
                      <p:childTnLst>
                        <p:par>
                          <p:cTn id="39" fill="hold">
                            <p:stCondLst>
                              <p:cond delay="0"/>
                            </p:stCondLst>
                            <p:childTnLst>
                              <p:par>
                                <p:cTn id="40" presetID="2" presetClass="exit" presetSubtype="8" fill="hold" grpId="1" nodeType="clickEffect">
                                  <p:stCondLst>
                                    <p:cond delay="0"/>
                                  </p:stCondLst>
                                  <p:childTnLst>
                                    <p:anim calcmode="lin" valueType="num">
                                      <p:cBhvr additive="base">
                                        <p:cTn id="41" dur="1000"/>
                                        <p:tgtEl>
                                          <p:spTgt spid="15"/>
                                        </p:tgtEl>
                                        <p:attrNameLst>
                                          <p:attrName>ppt_x</p:attrName>
                                        </p:attrNameLst>
                                      </p:cBhvr>
                                      <p:tavLst>
                                        <p:tav tm="0">
                                          <p:val>
                                            <p:strVal val="ppt_x"/>
                                          </p:val>
                                        </p:tav>
                                        <p:tav tm="100000">
                                          <p:val>
                                            <p:strVal val="0-ppt_w/2"/>
                                          </p:val>
                                        </p:tav>
                                      </p:tavLst>
                                    </p:anim>
                                    <p:anim calcmode="lin" valueType="num">
                                      <p:cBhvr additive="base">
                                        <p:cTn id="42" dur="1000"/>
                                        <p:tgtEl>
                                          <p:spTgt spid="15"/>
                                        </p:tgtEl>
                                        <p:attrNameLst>
                                          <p:attrName>ppt_y</p:attrName>
                                        </p:attrNameLst>
                                      </p:cBhvr>
                                      <p:tavLst>
                                        <p:tav tm="0">
                                          <p:val>
                                            <p:strVal val="ppt_y"/>
                                          </p:val>
                                        </p:tav>
                                        <p:tav tm="100000">
                                          <p:val>
                                            <p:strVal val="ppt_y"/>
                                          </p:val>
                                        </p:tav>
                                      </p:tavLst>
                                    </p:anim>
                                    <p:set>
                                      <p:cBhvr>
                                        <p:cTn id="43" dur="1" fill="hold">
                                          <p:stCondLst>
                                            <p:cond delay="999"/>
                                          </p:stCondLst>
                                        </p:cTn>
                                        <p:tgtEl>
                                          <p:spTgt spid="15"/>
                                        </p:tgtEl>
                                        <p:attrNameLst>
                                          <p:attrName>style.visibility</p:attrName>
                                        </p:attrNameLst>
                                      </p:cBhvr>
                                      <p:to>
                                        <p:strVal val="hidden"/>
                                      </p:to>
                                    </p:set>
                                  </p:childTnLst>
                                </p:cTn>
                              </p:par>
                              <p:par>
                                <p:cTn id="44" presetID="2" presetClass="exit" presetSubtype="8" fill="hold" nodeType="withEffect">
                                  <p:stCondLst>
                                    <p:cond delay="0"/>
                                  </p:stCondLst>
                                  <p:childTnLst>
                                    <p:anim calcmode="lin" valueType="num">
                                      <p:cBhvr additive="base">
                                        <p:cTn id="45" dur="1000"/>
                                        <p:tgtEl>
                                          <p:spTgt spid="8"/>
                                        </p:tgtEl>
                                        <p:attrNameLst>
                                          <p:attrName>ppt_x</p:attrName>
                                        </p:attrNameLst>
                                      </p:cBhvr>
                                      <p:tavLst>
                                        <p:tav tm="0">
                                          <p:val>
                                            <p:strVal val="ppt_x"/>
                                          </p:val>
                                        </p:tav>
                                        <p:tav tm="100000">
                                          <p:val>
                                            <p:strVal val="0-ppt_w/2"/>
                                          </p:val>
                                        </p:tav>
                                      </p:tavLst>
                                    </p:anim>
                                    <p:anim calcmode="lin" valueType="num">
                                      <p:cBhvr additive="base">
                                        <p:cTn id="46" dur="1000"/>
                                        <p:tgtEl>
                                          <p:spTgt spid="8"/>
                                        </p:tgtEl>
                                        <p:attrNameLst>
                                          <p:attrName>ppt_y</p:attrName>
                                        </p:attrNameLst>
                                      </p:cBhvr>
                                      <p:tavLst>
                                        <p:tav tm="0">
                                          <p:val>
                                            <p:strVal val="ppt_y"/>
                                          </p:val>
                                        </p:tav>
                                        <p:tav tm="100000">
                                          <p:val>
                                            <p:strVal val="ppt_y"/>
                                          </p:val>
                                        </p:tav>
                                      </p:tavLst>
                                    </p:anim>
                                    <p:set>
                                      <p:cBhvr>
                                        <p:cTn id="47" dur="1" fill="hold">
                                          <p:stCondLst>
                                            <p:cond delay="999"/>
                                          </p:stCondLst>
                                        </p:cTn>
                                        <p:tgtEl>
                                          <p:spTgt spid="8"/>
                                        </p:tgtEl>
                                        <p:attrNameLst>
                                          <p:attrName>style.visibility</p:attrName>
                                        </p:attrNameLst>
                                      </p:cBhvr>
                                      <p:to>
                                        <p:strVal val="hidden"/>
                                      </p:to>
                                    </p:set>
                                  </p:childTnLst>
                                </p:cTn>
                              </p:par>
                            </p:childTnLst>
                          </p:cTn>
                        </p:par>
                        <p:par>
                          <p:cTn id="48" fill="hold">
                            <p:stCondLst>
                              <p:cond delay="1000"/>
                            </p:stCondLst>
                            <p:childTnLst>
                              <p:par>
                                <p:cTn id="49" presetID="2" presetClass="entr" presetSubtype="2"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1000" fill="hold"/>
                                        <p:tgtEl>
                                          <p:spTgt spid="9"/>
                                        </p:tgtEl>
                                        <p:attrNameLst>
                                          <p:attrName>ppt_x</p:attrName>
                                        </p:attrNameLst>
                                      </p:cBhvr>
                                      <p:tavLst>
                                        <p:tav tm="0">
                                          <p:val>
                                            <p:strVal val="1+#ppt_w/2"/>
                                          </p:val>
                                        </p:tav>
                                        <p:tav tm="100000">
                                          <p:val>
                                            <p:strVal val="#ppt_x"/>
                                          </p:val>
                                        </p:tav>
                                      </p:tavLst>
                                    </p:anim>
                                    <p:anim calcmode="lin" valueType="num">
                                      <p:cBhvr additive="base">
                                        <p:cTn id="5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8" fill="hold" nodeType="clickEffect">
                                  <p:stCondLst>
                                    <p:cond delay="0"/>
                                  </p:stCondLst>
                                  <p:childTnLst>
                                    <p:anim calcmode="lin" valueType="num">
                                      <p:cBhvr additive="base">
                                        <p:cTn id="56" dur="1000"/>
                                        <p:tgtEl>
                                          <p:spTgt spid="9"/>
                                        </p:tgtEl>
                                        <p:attrNameLst>
                                          <p:attrName>ppt_x</p:attrName>
                                        </p:attrNameLst>
                                      </p:cBhvr>
                                      <p:tavLst>
                                        <p:tav tm="0">
                                          <p:val>
                                            <p:strVal val="ppt_x"/>
                                          </p:val>
                                        </p:tav>
                                        <p:tav tm="100000">
                                          <p:val>
                                            <p:strVal val="0-ppt_w/2"/>
                                          </p:val>
                                        </p:tav>
                                      </p:tavLst>
                                    </p:anim>
                                    <p:anim calcmode="lin" valueType="num">
                                      <p:cBhvr additive="base">
                                        <p:cTn id="57" dur="1000"/>
                                        <p:tgtEl>
                                          <p:spTgt spid="9"/>
                                        </p:tgtEl>
                                        <p:attrNameLst>
                                          <p:attrName>ppt_y</p:attrName>
                                        </p:attrNameLst>
                                      </p:cBhvr>
                                      <p:tavLst>
                                        <p:tav tm="0">
                                          <p:val>
                                            <p:strVal val="ppt_y"/>
                                          </p:val>
                                        </p:tav>
                                        <p:tav tm="100000">
                                          <p:val>
                                            <p:strVal val="ppt_y"/>
                                          </p:val>
                                        </p:tav>
                                      </p:tavLst>
                                    </p:anim>
                                    <p:set>
                                      <p:cBhvr>
                                        <p:cTn id="58" dur="1" fill="hold">
                                          <p:stCondLst>
                                            <p:cond delay="999"/>
                                          </p:stCondLst>
                                        </p:cTn>
                                        <p:tgtEl>
                                          <p:spTgt spid="9"/>
                                        </p:tgtEl>
                                        <p:attrNameLst>
                                          <p:attrName>style.visibility</p:attrName>
                                        </p:attrNameLst>
                                      </p:cBhvr>
                                      <p:to>
                                        <p:strVal val="hidden"/>
                                      </p:to>
                                    </p:set>
                                  </p:childTnLst>
                                </p:cTn>
                              </p:par>
                            </p:childTnLst>
                          </p:cTn>
                        </p:par>
                        <p:par>
                          <p:cTn id="59" fill="hold">
                            <p:stCondLst>
                              <p:cond delay="1000"/>
                            </p:stCondLst>
                            <p:childTnLst>
                              <p:par>
                                <p:cTn id="60" presetID="2" presetClass="entr" presetSubtype="2"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1000" fill="hold"/>
                                        <p:tgtEl>
                                          <p:spTgt spid="11"/>
                                        </p:tgtEl>
                                        <p:attrNameLst>
                                          <p:attrName>ppt_x</p:attrName>
                                        </p:attrNameLst>
                                      </p:cBhvr>
                                      <p:tavLst>
                                        <p:tav tm="0">
                                          <p:val>
                                            <p:strVal val="1+#ppt_w/2"/>
                                          </p:val>
                                        </p:tav>
                                        <p:tav tm="100000">
                                          <p:val>
                                            <p:strVal val="#ppt_x"/>
                                          </p:val>
                                        </p:tav>
                                      </p:tavLst>
                                    </p:anim>
                                    <p:anim calcmode="lin" valueType="num">
                                      <p:cBhvr additive="base">
                                        <p:cTn id="63"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229600" cy="1143000"/>
          </a:xfrm>
        </p:spPr>
        <p:txBody>
          <a:bodyPr>
            <a:normAutofit fontScale="90000"/>
          </a:bodyPr>
          <a:lstStyle/>
          <a:p>
            <a:r>
              <a:rPr lang="en-US" sz="6000" b="1" dirty="0" smtClean="0">
                <a:solidFill>
                  <a:schemeClr val="accent4"/>
                </a:solidFill>
              </a:rPr>
              <a:t>What’s the easiest way to improve your videos?</a:t>
            </a:r>
            <a:endParaRPr lang="en-US" sz="6000" b="1" dirty="0">
              <a:solidFill>
                <a:schemeClr val="accent4"/>
              </a:solidFill>
            </a:endParaRPr>
          </a:p>
        </p:txBody>
      </p:sp>
      <p:sp>
        <p:nvSpPr>
          <p:cNvPr id="5" name="Black background"/>
          <p:cNvSpPr/>
          <p:nvPr/>
        </p:nvSpPr>
        <p:spPr>
          <a:xfrm>
            <a:off x="2946" y="2286000"/>
            <a:ext cx="9144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062192" y="2547468"/>
            <a:ext cx="1772384" cy="3439354"/>
            <a:chOff x="1801818" y="3517106"/>
            <a:chExt cx="1519106" cy="2947862"/>
          </a:xfrm>
        </p:grpSpPr>
        <p:sp>
          <p:nvSpPr>
            <p:cNvPr id="32" name="Rounded Rectangle 31"/>
            <p:cNvSpPr/>
            <p:nvPr/>
          </p:nvSpPr>
          <p:spPr>
            <a:xfrm>
              <a:off x="1827997" y="3517106"/>
              <a:ext cx="1463844" cy="2947862"/>
            </a:xfrm>
            <a:prstGeom prst="roundRect">
              <a:avLst/>
            </a:prstGeom>
            <a:solidFill>
              <a:schemeClr val="bg1"/>
            </a:solid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ounded Rectangle 7"/>
            <p:cNvSpPr/>
            <p:nvPr/>
          </p:nvSpPr>
          <p:spPr>
            <a:xfrm rot="16200000">
              <a:off x="1752473" y="4207924"/>
              <a:ext cx="124869" cy="26179"/>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Rounded Rectangle 7"/>
            <p:cNvSpPr/>
            <p:nvPr/>
          </p:nvSpPr>
          <p:spPr>
            <a:xfrm rot="16200000">
              <a:off x="1783691" y="4006994"/>
              <a:ext cx="62437" cy="26179"/>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val 66"/>
            <p:cNvSpPr/>
            <p:nvPr/>
          </p:nvSpPr>
          <p:spPr>
            <a:xfrm>
              <a:off x="2463934" y="6184499"/>
              <a:ext cx="191969" cy="191969"/>
            </a:xfrm>
            <a:prstGeom prst="ellipse">
              <a:avLst/>
            </a:prstGeom>
            <a:solidFill>
              <a:schemeClr val="bg1">
                <a:lumMod val="95000"/>
              </a:schemeClr>
            </a:solidFill>
            <a:ln w="190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Oval 37"/>
            <p:cNvSpPr/>
            <p:nvPr/>
          </p:nvSpPr>
          <p:spPr>
            <a:xfrm>
              <a:off x="2289906" y="369223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ounded Rectangle 43"/>
            <p:cNvSpPr/>
            <p:nvPr/>
          </p:nvSpPr>
          <p:spPr>
            <a:xfrm>
              <a:off x="2412812" y="3692239"/>
              <a:ext cx="294212" cy="4571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Rounded Rectangle 7"/>
            <p:cNvSpPr/>
            <p:nvPr/>
          </p:nvSpPr>
          <p:spPr>
            <a:xfrm rot="16200000">
              <a:off x="1752473" y="4403906"/>
              <a:ext cx="124869" cy="26179"/>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Oval 73"/>
            <p:cNvSpPr/>
            <p:nvPr/>
          </p:nvSpPr>
          <p:spPr>
            <a:xfrm>
              <a:off x="2537058" y="359758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Rounded Rectangle 7"/>
            <p:cNvSpPr/>
            <p:nvPr/>
          </p:nvSpPr>
          <p:spPr>
            <a:xfrm rot="16200000">
              <a:off x="3245400" y="4222554"/>
              <a:ext cx="124869" cy="26179"/>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23157" y="3855110"/>
              <a:ext cx="1277944" cy="2271901"/>
            </a:xfrm>
            <a:prstGeom prst="rect">
              <a:avLst/>
            </a:prstGeom>
          </p:spPr>
        </p:pic>
        <p:sp>
          <p:nvSpPr>
            <p:cNvPr id="46" name="Rounded Rectangle 5"/>
            <p:cNvSpPr/>
            <p:nvPr/>
          </p:nvSpPr>
          <p:spPr>
            <a:xfrm>
              <a:off x="2463934" y="3531736"/>
              <a:ext cx="812827" cy="2340786"/>
            </a:xfrm>
            <a:custGeom>
              <a:avLst/>
              <a:gdLst/>
              <a:ahLst/>
              <a:cxnLst/>
              <a:rect l="l" t="t" r="r" b="b"/>
              <a:pathLst>
                <a:path w="1419636" h="4088284">
                  <a:moveTo>
                    <a:pt x="0" y="0"/>
                  </a:moveTo>
                  <a:lnTo>
                    <a:pt x="973771" y="0"/>
                  </a:lnTo>
                  <a:cubicBezTo>
                    <a:pt x="1220015" y="0"/>
                    <a:pt x="1419636" y="199621"/>
                    <a:pt x="1419636" y="445865"/>
                  </a:cubicBezTo>
                  <a:lnTo>
                    <a:pt x="1419636" y="4088284"/>
                  </a:lnTo>
                  <a:close/>
                </a:path>
              </a:pathLst>
            </a:custGeom>
            <a:gradFill flip="none" rotWithShape="1">
              <a:gsLst>
                <a:gs pos="0">
                  <a:schemeClr val="bg1">
                    <a:alpha val="45000"/>
                  </a:schemeClr>
                </a:gs>
                <a:gs pos="79000">
                  <a:schemeClr val="bg1">
                    <a:alpha val="0"/>
                  </a:schemeClr>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6" name="TextBox 15"/>
          <p:cNvSpPr txBox="1"/>
          <p:nvPr/>
        </p:nvSpPr>
        <p:spPr>
          <a:xfrm>
            <a:off x="402996" y="6043972"/>
            <a:ext cx="4171950" cy="646331"/>
          </a:xfrm>
          <a:prstGeom prst="rect">
            <a:avLst/>
          </a:prstGeom>
          <a:noFill/>
        </p:spPr>
        <p:txBody>
          <a:bodyPr wrap="square" rtlCol="0">
            <a:spAutoFit/>
          </a:bodyPr>
          <a:lstStyle/>
          <a:p>
            <a:pPr algn="ctr"/>
            <a:r>
              <a:rPr lang="en-CA" sz="3600" b="1" dirty="0" smtClean="0">
                <a:solidFill>
                  <a:schemeClr val="bg1"/>
                </a:solidFill>
              </a:rPr>
              <a:t>Film like this</a:t>
            </a:r>
            <a:endParaRPr lang="en-CA" sz="3600" b="1" dirty="0">
              <a:solidFill>
                <a:schemeClr val="bg1"/>
              </a:solidFill>
            </a:endParaRPr>
          </a:p>
        </p:txBody>
      </p:sp>
      <p:sp>
        <p:nvSpPr>
          <p:cNvPr id="78" name="TextBox 77"/>
          <p:cNvSpPr txBox="1"/>
          <p:nvPr/>
        </p:nvSpPr>
        <p:spPr>
          <a:xfrm>
            <a:off x="4845044" y="6043972"/>
            <a:ext cx="4171950" cy="646331"/>
          </a:xfrm>
          <a:prstGeom prst="rect">
            <a:avLst/>
          </a:prstGeom>
          <a:noFill/>
        </p:spPr>
        <p:txBody>
          <a:bodyPr wrap="square" rtlCol="0">
            <a:spAutoFit/>
          </a:bodyPr>
          <a:lstStyle/>
          <a:p>
            <a:pPr algn="ctr"/>
            <a:r>
              <a:rPr lang="en-CA" sz="3600" b="1" dirty="0" smtClean="0">
                <a:solidFill>
                  <a:schemeClr val="bg1"/>
                </a:solidFill>
              </a:rPr>
              <a:t>Not this</a:t>
            </a:r>
            <a:endParaRPr lang="en-CA" sz="3600" b="1" dirty="0">
              <a:solidFill>
                <a:schemeClr val="bg1"/>
              </a:solidFill>
            </a:endParaRPr>
          </a:p>
        </p:txBody>
      </p:sp>
      <p:grpSp>
        <p:nvGrpSpPr>
          <p:cNvPr id="76" name="Group 75"/>
          <p:cNvGrpSpPr/>
          <p:nvPr/>
        </p:nvGrpSpPr>
        <p:grpSpPr>
          <a:xfrm>
            <a:off x="769294" y="3380953"/>
            <a:ext cx="3439354" cy="1772384"/>
            <a:chOff x="769294" y="3380953"/>
            <a:chExt cx="3439354" cy="1772384"/>
          </a:xfrm>
        </p:grpSpPr>
        <p:sp>
          <p:nvSpPr>
            <p:cNvPr id="80" name="Rounded Rectangle 79"/>
            <p:cNvSpPr/>
            <p:nvPr/>
          </p:nvSpPr>
          <p:spPr>
            <a:xfrm rot="16200000">
              <a:off x="1635017" y="2549162"/>
              <a:ext cx="1707908" cy="3439354"/>
            </a:xfrm>
            <a:prstGeom prst="roundRect">
              <a:avLst/>
            </a:prstGeom>
            <a:solidFill>
              <a:schemeClr val="bg1"/>
            </a:solid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1" name="Rounded Rectangle 7"/>
            <p:cNvSpPr/>
            <p:nvPr/>
          </p:nvSpPr>
          <p:spPr>
            <a:xfrm rot="10800000">
              <a:off x="1517719" y="5122793"/>
              <a:ext cx="145688" cy="30544"/>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2" name="Rounded Rectangle 7"/>
            <p:cNvSpPr/>
            <p:nvPr/>
          </p:nvSpPr>
          <p:spPr>
            <a:xfrm rot="10800000">
              <a:off x="1319709" y="5122791"/>
              <a:ext cx="72847" cy="30544"/>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3" name="Oval 82"/>
            <p:cNvSpPr/>
            <p:nvPr/>
          </p:nvSpPr>
          <p:spPr>
            <a:xfrm rot="16200000">
              <a:off x="3881417" y="4156852"/>
              <a:ext cx="223976" cy="223976"/>
            </a:xfrm>
            <a:prstGeom prst="ellipse">
              <a:avLst/>
            </a:prstGeom>
            <a:solidFill>
              <a:schemeClr val="bg1">
                <a:lumMod val="95000"/>
              </a:schemeClr>
            </a:solidFill>
            <a:ln w="190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4" name="Oval 83"/>
            <p:cNvSpPr/>
            <p:nvPr/>
          </p:nvSpPr>
          <p:spPr>
            <a:xfrm rot="16200000">
              <a:off x="973625" y="4530529"/>
              <a:ext cx="53342" cy="533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5" name="Rounded Rectangle 84"/>
            <p:cNvSpPr/>
            <p:nvPr/>
          </p:nvSpPr>
          <p:spPr>
            <a:xfrm rot="16200000">
              <a:off x="828665" y="4242169"/>
              <a:ext cx="343265" cy="533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6" name="Rounded Rectangle 7"/>
            <p:cNvSpPr/>
            <p:nvPr/>
          </p:nvSpPr>
          <p:spPr>
            <a:xfrm rot="10800000">
              <a:off x="1746376" y="5122793"/>
              <a:ext cx="145688" cy="30544"/>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7" name="Oval 86"/>
            <p:cNvSpPr/>
            <p:nvPr/>
          </p:nvSpPr>
          <p:spPr>
            <a:xfrm rot="16200000">
              <a:off x="863196" y="4242170"/>
              <a:ext cx="53342" cy="533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Rounded Rectangle 7"/>
            <p:cNvSpPr/>
            <p:nvPr/>
          </p:nvSpPr>
          <p:spPr>
            <a:xfrm rot="10800000">
              <a:off x="1534788" y="3380953"/>
              <a:ext cx="145688" cy="30544"/>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98857" y="3539652"/>
              <a:ext cx="2650692" cy="1491014"/>
            </a:xfrm>
            <a:prstGeom prst="rect">
              <a:avLst/>
            </a:prstGeom>
          </p:spPr>
        </p:pic>
        <p:sp>
          <p:nvSpPr>
            <p:cNvPr id="90" name="Rounded Rectangle 5"/>
            <p:cNvSpPr/>
            <p:nvPr/>
          </p:nvSpPr>
          <p:spPr>
            <a:xfrm>
              <a:off x="973624" y="3524550"/>
              <a:ext cx="3235023" cy="1506116"/>
            </a:xfrm>
            <a:custGeom>
              <a:avLst/>
              <a:gdLst/>
              <a:ahLst/>
              <a:cxnLst/>
              <a:rect l="l" t="t" r="r" b="b"/>
              <a:pathLst>
                <a:path w="1419636" h="4088284">
                  <a:moveTo>
                    <a:pt x="0" y="0"/>
                  </a:moveTo>
                  <a:lnTo>
                    <a:pt x="973771" y="0"/>
                  </a:lnTo>
                  <a:cubicBezTo>
                    <a:pt x="1220015" y="0"/>
                    <a:pt x="1419636" y="199621"/>
                    <a:pt x="1419636" y="445865"/>
                  </a:cubicBezTo>
                  <a:lnTo>
                    <a:pt x="1419636" y="4088284"/>
                  </a:lnTo>
                  <a:close/>
                </a:path>
              </a:pathLst>
            </a:custGeom>
            <a:gradFill flip="none" rotWithShape="1">
              <a:gsLst>
                <a:gs pos="0">
                  <a:schemeClr val="bg1">
                    <a:alpha val="45000"/>
                  </a:schemeClr>
                </a:gs>
                <a:gs pos="79000">
                  <a:schemeClr val="bg1">
                    <a:alpha val="0"/>
                  </a:schemeClr>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custDataLst>
      <p:tags r:id="rId1"/>
    </p:custDataLst>
    <p:extLst>
      <p:ext uri="{BB962C8B-B14F-4D97-AF65-F5344CB8AC3E}">
        <p14:creationId xmlns:p14="http://schemas.microsoft.com/office/powerpoint/2010/main" val="74809357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p:spPr>
        <p:txBody>
          <a:bodyPr>
            <a:normAutofit/>
          </a:bodyPr>
          <a:lstStyle/>
          <a:p>
            <a:r>
              <a:rPr lang="en-US" sz="6000" b="1" dirty="0" smtClean="0"/>
              <a:t>Do you have any quick questions about </a:t>
            </a:r>
            <a:r>
              <a:rPr lang="en-US" sz="6000" b="1" dirty="0" smtClean="0">
                <a:solidFill>
                  <a:schemeClr val="accent6"/>
                </a:solidFill>
              </a:rPr>
              <a:t>amateur video</a:t>
            </a:r>
            <a:r>
              <a:rPr lang="en-US" sz="6000" b="1" dirty="0" smtClean="0"/>
              <a:t>?</a:t>
            </a:r>
            <a:endParaRPr lang="en-US" sz="6000" b="1" dirty="0"/>
          </a:p>
        </p:txBody>
      </p:sp>
    </p:spTree>
    <p:custDataLst>
      <p:tags r:id="rId1"/>
    </p:custDataLst>
    <p:extLst>
      <p:ext uri="{BB962C8B-B14F-4D97-AF65-F5344CB8AC3E}">
        <p14:creationId xmlns:p14="http://schemas.microsoft.com/office/powerpoint/2010/main" val="233554801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aphicFrame>
        <p:nvGraphicFramePr>
          <p:cNvPr id="4" name="Table 3" hidden="1"/>
          <p:cNvGraphicFramePr>
            <a:graphicFrameLocks noGrp="1"/>
          </p:cNvGraphicFramePr>
          <p:nvPr>
            <p:extLst>
              <p:ext uri="{D42A27DB-BD31-4B8C-83A1-F6EECF244321}">
                <p14:modId xmlns:p14="http://schemas.microsoft.com/office/powerpoint/2010/main" val="3520682443"/>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0" y="1143000"/>
            <a:ext cx="8229600" cy="1143000"/>
          </a:xfrm>
        </p:spPr>
        <p:txBody>
          <a:bodyPr>
            <a:normAutofit/>
          </a:bodyPr>
          <a:lstStyle/>
          <a:p>
            <a:pPr algn="l"/>
            <a:r>
              <a:rPr lang="en-US" sz="6600" b="1" dirty="0" smtClean="0">
                <a:solidFill>
                  <a:schemeClr val="bg1"/>
                </a:solidFill>
              </a:rPr>
              <a:t>Flat vs Realism</a:t>
            </a:r>
            <a:endParaRPr lang="en-US" sz="6600" b="1" dirty="0">
              <a:solidFill>
                <a:schemeClr val="bg1"/>
              </a:solidFill>
            </a:endParaRPr>
          </a:p>
        </p:txBody>
      </p:sp>
      <p:sp>
        <p:nvSpPr>
          <p:cNvPr id="3" name="Content Placeholder 2"/>
          <p:cNvSpPr>
            <a:spLocks noGrp="1"/>
          </p:cNvSpPr>
          <p:nvPr>
            <p:ph idx="1"/>
          </p:nvPr>
        </p:nvSpPr>
        <p:spPr>
          <a:xfrm>
            <a:off x="-13855" y="2332037"/>
            <a:ext cx="5957455" cy="4525963"/>
          </a:xfrm>
        </p:spPr>
        <p:txBody>
          <a:bodyPr/>
          <a:lstStyle/>
          <a:p>
            <a:pPr marL="0" indent="0">
              <a:buNone/>
            </a:pPr>
            <a:r>
              <a:rPr lang="en-US" i="1" dirty="0" smtClean="0">
                <a:solidFill>
                  <a:schemeClr val="bg1"/>
                </a:solidFill>
              </a:rPr>
              <a:t>The biggest fight you’ve only sort of heard of</a:t>
            </a:r>
            <a:endParaRPr lang="en-US" i="1" dirty="0">
              <a:solidFill>
                <a:schemeClr val="bg1"/>
              </a:solidFill>
            </a:endParaRPr>
          </a:p>
        </p:txBody>
      </p:sp>
    </p:spTree>
    <p:custDataLst>
      <p:tags r:id="rId1"/>
    </p:custDataLst>
    <p:extLst>
      <p:ext uri="{BB962C8B-B14F-4D97-AF65-F5344CB8AC3E}">
        <p14:creationId xmlns:p14="http://schemas.microsoft.com/office/powerpoint/2010/main" val="90946749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5981700"/>
          </a:xfrm>
        </p:spPr>
        <p:txBody>
          <a:bodyPr>
            <a:normAutofit/>
          </a:bodyPr>
          <a:lstStyle/>
          <a:p>
            <a:r>
              <a:rPr lang="en-US" sz="6000" b="1" dirty="0" smtClean="0"/>
              <a:t>Poll Time!</a:t>
            </a:r>
            <a:br>
              <a:rPr lang="en-US" sz="6000" b="1" dirty="0" smtClean="0"/>
            </a:br>
            <a:r>
              <a:rPr lang="en-US" sz="6000" b="1" dirty="0" smtClean="0">
                <a:solidFill>
                  <a:schemeClr val="accent6"/>
                </a:solidFill>
              </a:rPr>
              <a:t>Do you know what “</a:t>
            </a:r>
            <a:r>
              <a:rPr lang="en-US" sz="6000" b="1" dirty="0">
                <a:solidFill>
                  <a:schemeClr val="accent6"/>
                </a:solidFill>
              </a:rPr>
              <a:t>skeuomorphism</a:t>
            </a:r>
            <a:r>
              <a:rPr lang="en-US" sz="6000" b="1" dirty="0" smtClean="0">
                <a:solidFill>
                  <a:schemeClr val="accent6"/>
                </a:solidFill>
              </a:rPr>
              <a:t>” is</a:t>
            </a:r>
            <a:r>
              <a:rPr lang="en-US" sz="6000" b="1" dirty="0" smtClean="0"/>
              <a:t>?</a:t>
            </a:r>
            <a:endParaRPr lang="en-US" sz="6000" b="1" dirty="0"/>
          </a:p>
        </p:txBody>
      </p:sp>
    </p:spTree>
    <p:custDataLst>
      <p:tags r:id="rId1"/>
    </p:custDataLst>
    <p:extLst>
      <p:ext uri="{BB962C8B-B14F-4D97-AF65-F5344CB8AC3E}">
        <p14:creationId xmlns:p14="http://schemas.microsoft.com/office/powerpoint/2010/main" val="268926640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93631"/>
            <a:ext cx="8229600" cy="1143000"/>
          </a:xfrm>
        </p:spPr>
        <p:txBody>
          <a:bodyPr>
            <a:normAutofit fontScale="90000"/>
          </a:bodyPr>
          <a:lstStyle/>
          <a:p>
            <a:r>
              <a:rPr lang="en-US" sz="6000" b="1" dirty="0" err="1" smtClean="0">
                <a:solidFill>
                  <a:schemeClr val="accent5"/>
                </a:solidFill>
              </a:rPr>
              <a:t>iOS</a:t>
            </a:r>
            <a:r>
              <a:rPr lang="en-US" sz="6000" b="1" dirty="0" smtClean="0">
                <a:solidFill>
                  <a:schemeClr val="accent5"/>
                </a:solidFill>
              </a:rPr>
              <a:t> started with realism &amp; skeuomorphism…</a:t>
            </a:r>
            <a:endParaRPr lang="en-US" sz="6000" b="1" dirty="0">
              <a:solidFill>
                <a:schemeClr val="accent5"/>
              </a:solidFill>
            </a:endParaRPr>
          </a:p>
        </p:txBody>
      </p:sp>
      <p:sp>
        <p:nvSpPr>
          <p:cNvPr id="5" name="black background"/>
          <p:cNvSpPr/>
          <p:nvPr/>
        </p:nvSpPr>
        <p:spPr>
          <a:xfrm>
            <a:off x="0" y="0"/>
            <a:ext cx="9144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0" y="4138197"/>
            <a:ext cx="4572000" cy="400110"/>
          </a:xfrm>
          <a:prstGeom prst="rect">
            <a:avLst/>
          </a:prstGeom>
          <a:noFill/>
        </p:spPr>
        <p:txBody>
          <a:bodyPr wrap="square" rtlCol="0">
            <a:spAutoFit/>
          </a:bodyPr>
          <a:lstStyle/>
          <a:p>
            <a:r>
              <a:rPr lang="en-CA" sz="1000" dirty="0" smtClean="0">
                <a:solidFill>
                  <a:schemeClr val="bg1"/>
                </a:solidFill>
              </a:rPr>
              <a:t>Image Credit:  </a:t>
            </a:r>
            <a:r>
              <a:rPr lang="en-CA" sz="1000" b="1" dirty="0">
                <a:solidFill>
                  <a:schemeClr val="bg1"/>
                </a:solidFill>
              </a:rPr>
              <a:t>Mahesh Mohan</a:t>
            </a:r>
          </a:p>
          <a:p>
            <a:r>
              <a:rPr lang="en-CA" sz="1000" dirty="0">
                <a:solidFill>
                  <a:schemeClr val="bg1"/>
                </a:solidFill>
                <a:hlinkClick r:id="rId4"/>
              </a:rPr>
              <a:t>https://www.flickr.com/photos/maheshones/8564863596/sizes/l</a:t>
            </a:r>
            <a:r>
              <a:rPr lang="en-CA" sz="1000" dirty="0" smtClean="0">
                <a:solidFill>
                  <a:schemeClr val="bg1"/>
                </a:solidFill>
                <a:hlinkClick r:id="rId4"/>
              </a:rPr>
              <a:t>/</a:t>
            </a:r>
            <a:r>
              <a:rPr lang="en-CA" sz="1000" dirty="0" smtClean="0">
                <a:solidFill>
                  <a:schemeClr val="bg1"/>
                </a:solidFill>
              </a:rPr>
              <a:t> </a:t>
            </a:r>
            <a:endParaRPr lang="en-CA" sz="1000" dirty="0">
              <a:solidFill>
                <a:schemeClr val="bg1"/>
              </a:solidFill>
            </a:endParaRPr>
          </a:p>
        </p:txBody>
      </p:sp>
      <p:pic>
        <p:nvPicPr>
          <p:cNvPr id="8" name="Picture 7" descr="8564863596_c2a8cd1daa_h.jpg"/>
          <p:cNvPicPr>
            <a:picLocks noChangeAspect="1"/>
          </p:cNvPicPr>
          <p:nvPr/>
        </p:nvPicPr>
        <p:blipFill>
          <a:blip r:embed="rId5"/>
          <a:stretch>
            <a:fillRect/>
          </a:stretch>
        </p:blipFill>
        <p:spPr>
          <a:xfrm>
            <a:off x="0" y="889000"/>
            <a:ext cx="9144000" cy="2743200"/>
          </a:xfrm>
          <a:prstGeom prst="rect">
            <a:avLst/>
          </a:prstGeom>
        </p:spPr>
      </p:pic>
    </p:spTree>
    <p:custDataLst>
      <p:tags r:id="rId1"/>
    </p:custDataLst>
    <p:extLst>
      <p:ext uri="{BB962C8B-B14F-4D97-AF65-F5344CB8AC3E}">
        <p14:creationId xmlns:p14="http://schemas.microsoft.com/office/powerpoint/2010/main" val="44910378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hidden="1"/>
          <p:cNvGraphicFramePr>
            <a:graphicFrameLocks noGrp="1"/>
          </p:cNvGraphicFramePr>
          <p:nvPr>
            <p:extLst>
              <p:ext uri="{D42A27DB-BD31-4B8C-83A1-F6EECF244321}">
                <p14:modId xmlns:p14="http://schemas.microsoft.com/office/powerpoint/2010/main" val="716493829"/>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228600" y="2787521"/>
            <a:ext cx="4114800" cy="1143000"/>
          </a:xfrm>
        </p:spPr>
        <p:txBody>
          <a:bodyPr>
            <a:normAutofit fontScale="90000"/>
          </a:bodyPr>
          <a:lstStyle/>
          <a:p>
            <a:pPr algn="r"/>
            <a:r>
              <a:rPr lang="en-US" sz="6000" b="1" dirty="0" smtClean="0">
                <a:solidFill>
                  <a:schemeClr val="accent5"/>
                </a:solidFill>
              </a:rPr>
              <a:t>Then this happened to </a:t>
            </a:r>
            <a:r>
              <a:rPr lang="en-US" sz="6000" b="1" dirty="0" err="1" smtClean="0">
                <a:solidFill>
                  <a:schemeClr val="accent5"/>
                </a:solidFill>
              </a:rPr>
              <a:t>iOS</a:t>
            </a:r>
            <a:r>
              <a:rPr lang="en-US" sz="6000" b="1" dirty="0" smtClean="0">
                <a:solidFill>
                  <a:schemeClr val="accent5"/>
                </a:solidFill>
              </a:rPr>
              <a:t> 7</a:t>
            </a:r>
            <a:endParaRPr lang="en-US" sz="6000" b="1" dirty="0">
              <a:solidFill>
                <a:schemeClr val="accent5"/>
              </a:solidFill>
            </a:endParaRPr>
          </a:p>
        </p:txBody>
      </p:sp>
      <p:sp>
        <p:nvSpPr>
          <p:cNvPr id="5" name="Black background"/>
          <p:cNvSpPr/>
          <p:nvPr/>
        </p:nvSpPr>
        <p:spPr>
          <a:xfrm>
            <a:off x="4572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0895" y="254000"/>
            <a:ext cx="3954209" cy="5937250"/>
          </a:xfrm>
          <a:prstGeom prst="rect">
            <a:avLst/>
          </a:prstGeom>
        </p:spPr>
      </p:pic>
      <p:sp>
        <p:nvSpPr>
          <p:cNvPr id="6" name="TextBox 5"/>
          <p:cNvSpPr txBox="1"/>
          <p:nvPr/>
        </p:nvSpPr>
        <p:spPr>
          <a:xfrm>
            <a:off x="4571999" y="6403945"/>
            <a:ext cx="4572000" cy="400110"/>
          </a:xfrm>
          <a:prstGeom prst="rect">
            <a:avLst/>
          </a:prstGeom>
          <a:noFill/>
        </p:spPr>
        <p:txBody>
          <a:bodyPr wrap="square" rtlCol="0">
            <a:spAutoFit/>
          </a:bodyPr>
          <a:lstStyle/>
          <a:p>
            <a:r>
              <a:rPr lang="en-CA" sz="1000" dirty="0" smtClean="0">
                <a:solidFill>
                  <a:schemeClr val="bg1"/>
                </a:solidFill>
              </a:rPr>
              <a:t>Image Credit:  </a:t>
            </a:r>
            <a:r>
              <a:rPr lang="en-CA" sz="1000" b="1" dirty="0" smtClean="0">
                <a:solidFill>
                  <a:schemeClr val="bg1"/>
                </a:solidFill>
              </a:rPr>
              <a:t>Mahesh Mohan</a:t>
            </a:r>
          </a:p>
          <a:p>
            <a:r>
              <a:rPr lang="en-CA" sz="1000" b="1" dirty="0">
                <a:solidFill>
                  <a:schemeClr val="bg1"/>
                </a:solidFill>
                <a:hlinkClick r:id="rId5"/>
              </a:rPr>
              <a:t>https://www.flickr.com/photos/maheshones/11400984316/sizes/m</a:t>
            </a:r>
            <a:r>
              <a:rPr lang="en-CA" sz="1000" b="1" dirty="0" smtClean="0">
                <a:solidFill>
                  <a:schemeClr val="bg1"/>
                </a:solidFill>
                <a:hlinkClick r:id="rId5"/>
              </a:rPr>
              <a:t>/</a:t>
            </a:r>
            <a:r>
              <a:rPr lang="en-CA" sz="1000" b="1" dirty="0" smtClean="0">
                <a:solidFill>
                  <a:schemeClr val="bg1"/>
                </a:solidFill>
              </a:rPr>
              <a:t> </a:t>
            </a:r>
            <a:endParaRPr lang="en-CA" sz="1000" b="1" dirty="0">
              <a:solidFill>
                <a:schemeClr val="bg1"/>
              </a:solidFill>
            </a:endParaRPr>
          </a:p>
        </p:txBody>
      </p:sp>
    </p:spTree>
    <p:custDataLst>
      <p:tags r:id="rId1"/>
    </p:custDataLst>
    <p:extLst>
      <p:ext uri="{BB962C8B-B14F-4D97-AF65-F5344CB8AC3E}">
        <p14:creationId xmlns:p14="http://schemas.microsoft.com/office/powerpoint/2010/main" val="164787034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t;"/>
          <p:cNvSpPr txBox="1"/>
          <p:nvPr/>
        </p:nvSpPr>
        <p:spPr>
          <a:xfrm>
            <a:off x="3771900" y="1951471"/>
            <a:ext cx="1715505" cy="2646878"/>
          </a:xfrm>
          <a:prstGeom prst="rect">
            <a:avLst/>
          </a:prstGeom>
          <a:noFill/>
        </p:spPr>
        <p:txBody>
          <a:bodyPr wrap="square" rtlCol="0">
            <a:spAutoFit/>
          </a:bodyPr>
          <a:lstStyle/>
          <a:p>
            <a:pPr algn="ctr"/>
            <a:r>
              <a:rPr lang="en-CA" sz="16600" b="1" dirty="0" smtClean="0">
                <a:solidFill>
                  <a:schemeClr val="accent6"/>
                </a:solidFill>
              </a:rPr>
              <a:t>&lt;</a:t>
            </a:r>
            <a:endParaRPr lang="en-CA" sz="16600" b="1" dirty="0">
              <a:solidFill>
                <a:schemeClr val="accent6"/>
              </a:solidFill>
            </a:endParaRPr>
          </a:p>
        </p:txBody>
      </p:sp>
      <p:grpSp>
        <p:nvGrpSpPr>
          <p:cNvPr id="12" name="realism flat"/>
          <p:cNvGrpSpPr/>
          <p:nvPr/>
        </p:nvGrpSpPr>
        <p:grpSpPr>
          <a:xfrm>
            <a:off x="266700" y="2720912"/>
            <a:ext cx="8592555" cy="1200329"/>
            <a:chOff x="266700" y="2720912"/>
            <a:chExt cx="8592555" cy="1200329"/>
          </a:xfrm>
        </p:grpSpPr>
        <p:sp>
          <p:nvSpPr>
            <p:cNvPr id="10" name="TextBox 9"/>
            <p:cNvSpPr txBox="1"/>
            <p:nvPr/>
          </p:nvSpPr>
          <p:spPr>
            <a:xfrm>
              <a:off x="266700" y="2720912"/>
              <a:ext cx="3505200" cy="1200329"/>
            </a:xfrm>
            <a:prstGeom prst="rect">
              <a:avLst/>
            </a:prstGeom>
            <a:noFill/>
          </p:spPr>
          <p:txBody>
            <a:bodyPr wrap="square" rtlCol="0">
              <a:spAutoFit/>
            </a:bodyPr>
            <a:lstStyle/>
            <a:p>
              <a:pPr algn="ctr"/>
              <a:r>
                <a:rPr lang="en-CA" sz="7200" b="1" dirty="0" smtClean="0"/>
                <a:t>realism</a:t>
              </a:r>
              <a:endParaRPr lang="en-CA" sz="7200" b="1" dirty="0"/>
            </a:p>
          </p:txBody>
        </p:sp>
        <p:sp>
          <p:nvSpPr>
            <p:cNvPr id="13" name="TextBox 12"/>
            <p:cNvSpPr txBox="1"/>
            <p:nvPr/>
          </p:nvSpPr>
          <p:spPr>
            <a:xfrm>
              <a:off x="5354055" y="2720912"/>
              <a:ext cx="3505200" cy="1200329"/>
            </a:xfrm>
            <a:prstGeom prst="rect">
              <a:avLst/>
            </a:prstGeom>
            <a:noFill/>
          </p:spPr>
          <p:txBody>
            <a:bodyPr wrap="square" rtlCol="0">
              <a:spAutoFit/>
            </a:bodyPr>
            <a:lstStyle/>
            <a:p>
              <a:pPr algn="ctr"/>
              <a:r>
                <a:rPr lang="en-CA" sz="7200" b="1" dirty="0" smtClean="0"/>
                <a:t>flat</a:t>
              </a:r>
              <a:endParaRPr lang="en-CA" sz="7200" b="1" dirty="0"/>
            </a:p>
          </p:txBody>
        </p:sp>
      </p:grpSp>
      <p:sp>
        <p:nvSpPr>
          <p:cNvPr id="16" name="="/>
          <p:cNvSpPr txBox="1"/>
          <p:nvPr/>
        </p:nvSpPr>
        <p:spPr>
          <a:xfrm>
            <a:off x="3771899" y="1997637"/>
            <a:ext cx="1715505" cy="2646878"/>
          </a:xfrm>
          <a:prstGeom prst="rect">
            <a:avLst/>
          </a:prstGeom>
          <a:noFill/>
        </p:spPr>
        <p:txBody>
          <a:bodyPr wrap="square" rtlCol="0">
            <a:spAutoFit/>
          </a:bodyPr>
          <a:lstStyle/>
          <a:p>
            <a:pPr algn="ctr"/>
            <a:r>
              <a:rPr lang="en-CA" sz="16600" b="1" dirty="0" smtClean="0">
                <a:solidFill>
                  <a:schemeClr val="accent6"/>
                </a:solidFill>
              </a:rPr>
              <a:t>=</a:t>
            </a:r>
            <a:endParaRPr lang="en-CA" sz="16600" b="1" dirty="0">
              <a:solidFill>
                <a:schemeClr val="accent6"/>
              </a:solidFill>
            </a:endParaRPr>
          </a:p>
        </p:txBody>
      </p:sp>
      <p:grpSp>
        <p:nvGrpSpPr>
          <p:cNvPr id="14" name="Group 13"/>
          <p:cNvGrpSpPr/>
          <p:nvPr/>
        </p:nvGrpSpPr>
        <p:grpSpPr>
          <a:xfrm>
            <a:off x="403859" y="1611104"/>
            <a:ext cx="8444818" cy="3456359"/>
            <a:chOff x="461009" y="1611104"/>
            <a:chExt cx="8444818" cy="3456359"/>
          </a:xfrm>
        </p:grpSpPr>
        <p:pic>
          <p:nvPicPr>
            <p:cNvPr id="2054" name="Picture 6" descr="http://cdn3.tnwcdn.com/wp-content/blogs.dir/1/files/2011/11/webcontent.jpe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1009" y="1611104"/>
              <a:ext cx="3310889" cy="33108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alliosnews.com/wp-content/uploads/2013/11/Find-My-Friends-Icon-150x1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7404" y="1649040"/>
              <a:ext cx="3418423" cy="3418423"/>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6537623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500"/>
                                        <p:tgtEl>
                                          <p:spTgt spid="14"/>
                                        </p:tgtEl>
                                      </p:cBhvr>
                                    </p:animEffect>
                                    <p:anim calcmode="lin" valueType="num">
                                      <p:cBhvr>
                                        <p:cTn id="7" dur="1500"/>
                                        <p:tgtEl>
                                          <p:spTgt spid="14"/>
                                        </p:tgtEl>
                                        <p:attrNameLst>
                                          <p:attrName>ppt_x</p:attrName>
                                        </p:attrNameLst>
                                      </p:cBhvr>
                                      <p:tavLst>
                                        <p:tav tm="0">
                                          <p:val>
                                            <p:strVal val="ppt_x"/>
                                          </p:val>
                                        </p:tav>
                                        <p:tav tm="100000">
                                          <p:val>
                                            <p:strVal val="ppt_x"/>
                                          </p:val>
                                        </p:tav>
                                      </p:tavLst>
                                    </p:anim>
                                    <p:anim calcmode="lin" valueType="num">
                                      <p:cBhvr>
                                        <p:cTn id="8" dur="1500"/>
                                        <p:tgtEl>
                                          <p:spTgt spid="14"/>
                                        </p:tgtEl>
                                        <p:attrNameLst>
                                          <p:attrName>ppt_y</p:attrName>
                                        </p:attrNameLst>
                                      </p:cBhvr>
                                      <p:tavLst>
                                        <p:tav tm="0">
                                          <p:val>
                                            <p:strVal val="ppt_y"/>
                                          </p:val>
                                        </p:tav>
                                        <p:tav tm="100000">
                                          <p:val>
                                            <p:strVal val="ppt_y+.1"/>
                                          </p:val>
                                        </p:tav>
                                      </p:tavLst>
                                    </p:anim>
                                    <p:set>
                                      <p:cBhvr>
                                        <p:cTn id="9" dur="1" fill="hold">
                                          <p:stCondLst>
                                            <p:cond delay="1499"/>
                                          </p:stCondLst>
                                        </p:cTn>
                                        <p:tgtEl>
                                          <p:spTgt spid="14"/>
                                        </p:tgtEl>
                                        <p:attrNameLst>
                                          <p:attrName>style.visibility</p:attrName>
                                        </p:attrNameLst>
                                      </p:cBhvr>
                                      <p:to>
                                        <p:strVal val="hidden"/>
                                      </p:to>
                                    </p:set>
                                  </p:childTnLst>
                                </p:cTn>
                              </p:par>
                            </p:childTnLst>
                          </p:cTn>
                        </p:par>
                        <p:par>
                          <p:cTn id="10" fill="hold">
                            <p:stCondLst>
                              <p:cond delay="1500"/>
                            </p:stCondLst>
                            <p:childTnLst>
                              <p:par>
                                <p:cTn id="11" presetID="47"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500"/>
                                        <p:tgtEl>
                                          <p:spTgt spid="12"/>
                                        </p:tgtEl>
                                      </p:cBhvr>
                                    </p:animEffect>
                                    <p:anim calcmode="lin" valueType="num">
                                      <p:cBhvr>
                                        <p:cTn id="14" dur="1500" fill="hold"/>
                                        <p:tgtEl>
                                          <p:spTgt spid="12"/>
                                        </p:tgtEl>
                                        <p:attrNameLst>
                                          <p:attrName>ppt_x</p:attrName>
                                        </p:attrNameLst>
                                      </p:cBhvr>
                                      <p:tavLst>
                                        <p:tav tm="0">
                                          <p:val>
                                            <p:strVal val="#ppt_x"/>
                                          </p:val>
                                        </p:tav>
                                        <p:tav tm="100000">
                                          <p:val>
                                            <p:strVal val="#ppt_x"/>
                                          </p:val>
                                        </p:tav>
                                      </p:tavLst>
                                    </p:anim>
                                    <p:anim calcmode="lin" valueType="num">
                                      <p:cBhvr>
                                        <p:cTn id="15" dur="1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grpId="0" nodeType="clickEffect">
                                  <p:stCondLst>
                                    <p:cond delay="0"/>
                                  </p:stCondLst>
                                  <p:childTnLst>
                                    <p:animEffect transition="out" filter="fade">
                                      <p:cBhvr>
                                        <p:cTn id="19" dur="1500"/>
                                        <p:tgtEl>
                                          <p:spTgt spid="9"/>
                                        </p:tgtEl>
                                      </p:cBhvr>
                                    </p:animEffect>
                                    <p:anim calcmode="lin" valueType="num">
                                      <p:cBhvr>
                                        <p:cTn id="20" dur="1500"/>
                                        <p:tgtEl>
                                          <p:spTgt spid="9"/>
                                        </p:tgtEl>
                                        <p:attrNameLst>
                                          <p:attrName>ppt_x</p:attrName>
                                        </p:attrNameLst>
                                      </p:cBhvr>
                                      <p:tavLst>
                                        <p:tav tm="0">
                                          <p:val>
                                            <p:strVal val="ppt_x"/>
                                          </p:val>
                                        </p:tav>
                                        <p:tav tm="100000">
                                          <p:val>
                                            <p:strVal val="ppt_x"/>
                                          </p:val>
                                        </p:tav>
                                      </p:tavLst>
                                    </p:anim>
                                    <p:anim calcmode="lin" valueType="num">
                                      <p:cBhvr>
                                        <p:cTn id="21" dur="1500"/>
                                        <p:tgtEl>
                                          <p:spTgt spid="9"/>
                                        </p:tgtEl>
                                        <p:attrNameLst>
                                          <p:attrName>ppt_y</p:attrName>
                                        </p:attrNameLst>
                                      </p:cBhvr>
                                      <p:tavLst>
                                        <p:tav tm="0">
                                          <p:val>
                                            <p:strVal val="ppt_y"/>
                                          </p:val>
                                        </p:tav>
                                        <p:tav tm="100000">
                                          <p:val>
                                            <p:strVal val="ppt_y+.1"/>
                                          </p:val>
                                        </p:tav>
                                      </p:tavLst>
                                    </p:anim>
                                    <p:set>
                                      <p:cBhvr>
                                        <p:cTn id="22" dur="1" fill="hold">
                                          <p:stCondLst>
                                            <p:cond delay="1499"/>
                                          </p:stCondLst>
                                        </p:cTn>
                                        <p:tgtEl>
                                          <p:spTgt spid="9"/>
                                        </p:tgtEl>
                                        <p:attrNameLst>
                                          <p:attrName>style.visibility</p:attrName>
                                        </p:attrNameLst>
                                      </p:cBhvr>
                                      <p:to>
                                        <p:strVal val="hidden"/>
                                      </p:to>
                                    </p:se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500"/>
                                        <p:tgtEl>
                                          <p:spTgt spid="16"/>
                                        </p:tgtEl>
                                      </p:cBhvr>
                                    </p:animEffect>
                                    <p:anim calcmode="lin" valueType="num">
                                      <p:cBhvr>
                                        <p:cTn id="27" dur="1500" fill="hold"/>
                                        <p:tgtEl>
                                          <p:spTgt spid="16"/>
                                        </p:tgtEl>
                                        <p:attrNameLst>
                                          <p:attrName>ppt_x</p:attrName>
                                        </p:attrNameLst>
                                      </p:cBhvr>
                                      <p:tavLst>
                                        <p:tav tm="0">
                                          <p:val>
                                            <p:strVal val="#ppt_x"/>
                                          </p:val>
                                        </p:tav>
                                        <p:tav tm="100000">
                                          <p:val>
                                            <p:strVal val="#ppt_x"/>
                                          </p:val>
                                        </p:tav>
                                      </p:tavLst>
                                    </p:anim>
                                    <p:anim calcmode="lin" valueType="num">
                                      <p:cBhvr>
                                        <p:cTn id="28"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685800"/>
            <a:ext cx="9144000" cy="6090615"/>
          </a:xfrm>
          <a:prstGeom prst="rect">
            <a:avLst/>
          </a:prstGeom>
        </p:spPr>
      </p:pic>
      <p:sp>
        <p:nvSpPr>
          <p:cNvPr id="6" name="black background"/>
          <p:cNvSpPr/>
          <p:nvPr/>
        </p:nvSpPr>
        <p:spPr>
          <a:xfrm>
            <a:off x="0" y="4572000"/>
            <a:ext cx="9144000" cy="228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hidden="1"/>
          <p:cNvGraphicFramePr>
            <a:graphicFrameLocks noGrp="1"/>
          </p:cNvGraphicFramePr>
          <p:nvPr>
            <p:extLst>
              <p:ext uri="{D42A27DB-BD31-4B8C-83A1-F6EECF244321}">
                <p14:modId xmlns:p14="http://schemas.microsoft.com/office/powerpoint/2010/main" val="2251501596"/>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1295400" y="5181600"/>
            <a:ext cx="6553200" cy="1143000"/>
          </a:xfrm>
        </p:spPr>
        <p:txBody>
          <a:bodyPr>
            <a:normAutofit fontScale="90000"/>
          </a:bodyPr>
          <a:lstStyle/>
          <a:p>
            <a:r>
              <a:rPr lang="en-US" sz="6000" b="1" dirty="0" smtClean="0">
                <a:solidFill>
                  <a:schemeClr val="bg1"/>
                </a:solidFill>
              </a:rPr>
              <a:t>Has this happened to you…</a:t>
            </a:r>
            <a:endParaRPr lang="en-US" sz="6000" b="1" dirty="0">
              <a:solidFill>
                <a:schemeClr val="bg1"/>
              </a:solidFill>
            </a:endParaRPr>
          </a:p>
        </p:txBody>
      </p:sp>
      <p:grpSp>
        <p:nvGrpSpPr>
          <p:cNvPr id="11" name="Group 10"/>
          <p:cNvGrpSpPr/>
          <p:nvPr/>
        </p:nvGrpSpPr>
        <p:grpSpPr>
          <a:xfrm>
            <a:off x="4099143" y="381000"/>
            <a:ext cx="4663857" cy="3693698"/>
            <a:chOff x="4099143" y="381000"/>
            <a:chExt cx="4663857" cy="3693698"/>
          </a:xfrm>
        </p:grpSpPr>
        <p:sp>
          <p:nvSpPr>
            <p:cNvPr id="8" name="Rounded Rectangle 7"/>
            <p:cNvSpPr/>
            <p:nvPr/>
          </p:nvSpPr>
          <p:spPr>
            <a:xfrm>
              <a:off x="4099143" y="381000"/>
              <a:ext cx="4663857" cy="3693698"/>
            </a:xfrm>
            <a:custGeom>
              <a:avLst/>
              <a:gdLst/>
              <a:ahLst/>
              <a:cxnLst/>
              <a:rect l="l" t="t" r="r" b="b"/>
              <a:pathLst>
                <a:path w="4663857" h="3693698">
                  <a:moveTo>
                    <a:pt x="1469486" y="0"/>
                  </a:moveTo>
                  <a:lnTo>
                    <a:pt x="4048228" y="0"/>
                  </a:lnTo>
                  <a:cubicBezTo>
                    <a:pt x="4388231" y="0"/>
                    <a:pt x="4663857" y="275626"/>
                    <a:pt x="4663857" y="615629"/>
                  </a:cubicBezTo>
                  <a:lnTo>
                    <a:pt x="4663857" y="3078069"/>
                  </a:lnTo>
                  <a:cubicBezTo>
                    <a:pt x="4663857" y="3418072"/>
                    <a:pt x="4388231" y="3693698"/>
                    <a:pt x="4048228" y="3693698"/>
                  </a:cubicBezTo>
                  <a:lnTo>
                    <a:pt x="1469486" y="3693698"/>
                  </a:lnTo>
                  <a:cubicBezTo>
                    <a:pt x="1129483" y="3693698"/>
                    <a:pt x="853857" y="3418072"/>
                    <a:pt x="853857" y="3078069"/>
                  </a:cubicBezTo>
                  <a:lnTo>
                    <a:pt x="853857" y="3045634"/>
                  </a:lnTo>
                  <a:lnTo>
                    <a:pt x="0" y="2483867"/>
                  </a:lnTo>
                  <a:lnTo>
                    <a:pt x="853857" y="2536628"/>
                  </a:lnTo>
                  <a:lnTo>
                    <a:pt x="853857" y="615629"/>
                  </a:lnTo>
                  <a:cubicBezTo>
                    <a:pt x="853857" y="275626"/>
                    <a:pt x="1129483" y="0"/>
                    <a:pt x="1469486" y="0"/>
                  </a:cubicBezTo>
                  <a:close/>
                </a:path>
              </a:pathLst>
            </a:custGeom>
            <a:solidFill>
              <a:schemeClr val="bg1"/>
            </a:solidFill>
            <a:ln w="571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5181600" y="1107519"/>
              <a:ext cx="3429000" cy="2092881"/>
            </a:xfrm>
            <a:prstGeom prst="rect">
              <a:avLst/>
            </a:prstGeom>
            <a:noFill/>
          </p:spPr>
          <p:txBody>
            <a:bodyPr wrap="square" rtlCol="0">
              <a:spAutoFit/>
            </a:bodyPr>
            <a:lstStyle/>
            <a:p>
              <a:r>
                <a:rPr lang="en-CA" sz="2600" dirty="0" smtClean="0"/>
                <a:t>Why don’t we just use </a:t>
              </a:r>
              <a:r>
                <a:rPr lang="en-CA" sz="2600" b="1" dirty="0" smtClean="0"/>
                <a:t>(</a:t>
              </a:r>
              <a:r>
                <a:rPr lang="en-CA" sz="2600" b="1" i="1" dirty="0" smtClean="0"/>
                <a:t>insert fancy design term this guy doesn’t actually understand here</a:t>
              </a:r>
              <a:r>
                <a:rPr lang="en-CA" sz="2600" b="1" dirty="0" smtClean="0"/>
                <a:t>)</a:t>
              </a:r>
              <a:r>
                <a:rPr lang="en-CA" sz="2600" dirty="0" smtClean="0"/>
                <a:t>?</a:t>
              </a:r>
              <a:endParaRPr lang="en-CA" sz="2600" dirty="0"/>
            </a:p>
          </p:txBody>
        </p:sp>
      </p:grpSp>
    </p:spTree>
    <p:custDataLst>
      <p:tags r:id="rId1"/>
    </p:custDataLst>
    <p:extLst>
      <p:ext uri="{BB962C8B-B14F-4D97-AF65-F5344CB8AC3E}">
        <p14:creationId xmlns:p14="http://schemas.microsoft.com/office/powerpoint/2010/main" val="5266476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5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500" decel="50000" fill="hold">
                                          <p:stCondLst>
                                            <p:cond delay="0"/>
                                          </p:stCondLst>
                                        </p:cTn>
                                        <p:tgtEl>
                                          <p:spTgt spid="11"/>
                                        </p:tgtEl>
                                        <p:attrNameLst>
                                          <p:attrName>ppt_x</p:attrName>
                                          <p:attrName>ppt_y</p:attrName>
                                        </p:attrNameLst>
                                      </p:cBhvr>
                                    </p:animMotion>
                                    <p:animEffect transition="in" filter="fade">
                                      <p:cBhvr>
                                        <p:cTn id="9"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fontScale="90000"/>
          </a:bodyPr>
          <a:lstStyle/>
          <a:p>
            <a:r>
              <a:rPr lang="en-US" sz="6000" b="1" dirty="0" smtClean="0"/>
              <a:t>So why does this matter if you’re in </a:t>
            </a:r>
            <a:r>
              <a:rPr lang="en-US" sz="6000" b="1" dirty="0" smtClean="0">
                <a:solidFill>
                  <a:schemeClr val="accent6"/>
                </a:solidFill>
              </a:rPr>
              <a:t>L&amp;D</a:t>
            </a:r>
            <a:r>
              <a:rPr lang="en-US" sz="6000" b="1" dirty="0" smtClean="0"/>
              <a:t>?</a:t>
            </a:r>
            <a:endParaRPr lang="en-US" sz="6000" b="1" dirty="0"/>
          </a:p>
        </p:txBody>
      </p:sp>
    </p:spTree>
    <p:custDataLst>
      <p:tags r:id="rId1"/>
    </p:custDataLst>
    <p:extLst>
      <p:ext uri="{BB962C8B-B14F-4D97-AF65-F5344CB8AC3E}">
        <p14:creationId xmlns:p14="http://schemas.microsoft.com/office/powerpoint/2010/main" val="421018751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87521"/>
            <a:ext cx="4114800" cy="1143000"/>
          </a:xfrm>
        </p:spPr>
        <p:txBody>
          <a:bodyPr>
            <a:normAutofit/>
          </a:bodyPr>
          <a:lstStyle/>
          <a:p>
            <a:pPr algn="r"/>
            <a:r>
              <a:rPr lang="en-US" sz="6000" b="1" dirty="0" smtClean="0">
                <a:solidFill>
                  <a:schemeClr val="accent5"/>
                </a:solidFill>
              </a:rPr>
              <a:t>Realism</a:t>
            </a:r>
            <a:endParaRPr lang="en-US" sz="6000" b="1" dirty="0">
              <a:solidFill>
                <a:schemeClr val="accent5"/>
              </a:solidFill>
            </a:endParaRPr>
          </a:p>
        </p:txBody>
      </p:sp>
      <p:sp>
        <p:nvSpPr>
          <p:cNvPr id="5" name="Black background"/>
          <p:cNvSpPr/>
          <p:nvPr/>
        </p:nvSpPr>
        <p:spPr>
          <a:xfrm>
            <a:off x="4572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81575" y="342900"/>
            <a:ext cx="3733800" cy="280035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81575" y="3759994"/>
            <a:ext cx="3752850" cy="2814638"/>
          </a:xfrm>
          <a:prstGeom prst="rect">
            <a:avLst/>
          </a:prstGeom>
        </p:spPr>
      </p:pic>
      <p:pic>
        <p:nvPicPr>
          <p:cNvPr id="3074" name="Picture 2" descr="http://assets.sbnation.com/assets/1029842/paper-icon-300.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094095" y="2667000"/>
            <a:ext cx="1527810" cy="1909763"/>
          </a:xfrm>
          <a:prstGeom prst="rect">
            <a:avLst/>
          </a:prstGeom>
          <a:noFill/>
          <a:ln>
            <a:solidFill>
              <a:schemeClr val="bg1">
                <a:lumMod val="85000"/>
              </a:schemeClr>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015356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hidden="1"/>
          <p:cNvGraphicFramePr>
            <a:graphicFrameLocks noGrp="1"/>
          </p:cNvGraphicFramePr>
          <p:nvPr>
            <p:extLst>
              <p:ext uri="{D42A27DB-BD31-4B8C-83A1-F6EECF244321}">
                <p14:modId xmlns:p14="http://schemas.microsoft.com/office/powerpoint/2010/main" val="3863539892"/>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800600" y="2857500"/>
            <a:ext cx="4114800" cy="1143000"/>
          </a:xfrm>
        </p:spPr>
        <p:txBody>
          <a:bodyPr>
            <a:noAutofit/>
          </a:bodyPr>
          <a:lstStyle/>
          <a:p>
            <a:pPr algn="l"/>
            <a:r>
              <a:rPr lang="en-US" sz="6000" b="1" dirty="0" smtClean="0">
                <a:solidFill>
                  <a:schemeClr val="accent5"/>
                </a:solidFill>
              </a:rPr>
              <a:t>Flat</a:t>
            </a:r>
            <a:endParaRPr lang="en-US" sz="6000" b="1" dirty="0">
              <a:solidFill>
                <a:schemeClr val="accent5"/>
              </a:solidFill>
            </a:endParaRPr>
          </a:p>
        </p:txBody>
      </p:sp>
      <p:sp>
        <p:nvSpPr>
          <p:cNvPr id="8" name="Black background"/>
          <p:cNvSpPr/>
          <p:nvPr/>
        </p:nvSpPr>
        <p:spPr>
          <a:xfrm>
            <a:off x="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0527" y="342900"/>
            <a:ext cx="3733800" cy="2800350"/>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9577" y="3759994"/>
            <a:ext cx="3733800" cy="2800351"/>
          </a:xfrm>
          <a:prstGeom prst="rect">
            <a:avLst/>
          </a:prstGeom>
        </p:spPr>
      </p:pic>
      <p:grpSp>
        <p:nvGrpSpPr>
          <p:cNvPr id="9" name="Group 8"/>
          <p:cNvGrpSpPr/>
          <p:nvPr/>
        </p:nvGrpSpPr>
        <p:grpSpPr>
          <a:xfrm>
            <a:off x="1522095" y="2667000"/>
            <a:ext cx="1527810" cy="1909763"/>
            <a:chOff x="6094095" y="2667000"/>
            <a:chExt cx="1527810" cy="1909763"/>
          </a:xfrm>
        </p:grpSpPr>
        <p:grpSp>
          <p:nvGrpSpPr>
            <p:cNvPr id="3" name="Group 2"/>
            <p:cNvGrpSpPr/>
            <p:nvPr/>
          </p:nvGrpSpPr>
          <p:grpSpPr>
            <a:xfrm>
              <a:off x="6094095" y="2667000"/>
              <a:ext cx="1527810" cy="1909763"/>
              <a:chOff x="6094095" y="2667000"/>
              <a:chExt cx="1527810" cy="1909763"/>
            </a:xfrm>
          </p:grpSpPr>
          <p:sp>
            <p:nvSpPr>
              <p:cNvPr id="6" name="Rectangle 5"/>
              <p:cNvSpPr/>
              <p:nvPr/>
            </p:nvSpPr>
            <p:spPr>
              <a:xfrm>
                <a:off x="6094095" y="2667000"/>
                <a:ext cx="1527810" cy="1909763"/>
              </a:xfrm>
              <a:prstGeom prst="rect">
                <a:avLst/>
              </a:prstGeom>
              <a:solidFill>
                <a:schemeClr val="bg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http://cdn.osxdaily.com/wp-content/uploads/2013/12/calendar-icon-ios.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193154" y="2875119"/>
                <a:ext cx="1312546" cy="131254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6094095" y="4187666"/>
              <a:ext cx="1527810" cy="369332"/>
            </a:xfrm>
            <a:prstGeom prst="rect">
              <a:avLst/>
            </a:prstGeom>
            <a:noFill/>
          </p:spPr>
          <p:txBody>
            <a:bodyPr wrap="square" rtlCol="0">
              <a:spAutoFit/>
            </a:bodyPr>
            <a:lstStyle/>
            <a:p>
              <a:pPr algn="ctr"/>
              <a:r>
                <a:rPr lang="en-CA" b="1" dirty="0" smtClean="0"/>
                <a:t>Calendar</a:t>
              </a:r>
              <a:endParaRPr lang="en-CA" b="1" dirty="0"/>
            </a:p>
          </p:txBody>
        </p:sp>
      </p:grpSp>
    </p:spTree>
    <p:custDataLst>
      <p:tags r:id="rId1"/>
    </p:custDataLst>
    <p:extLst>
      <p:ext uri="{BB962C8B-B14F-4D97-AF65-F5344CB8AC3E}">
        <p14:creationId xmlns:p14="http://schemas.microsoft.com/office/powerpoint/2010/main" val="176242212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ack background"/>
          <p:cNvSpPr/>
          <p:nvPr/>
        </p:nvSpPr>
        <p:spPr>
          <a:xfrm>
            <a:off x="0" y="0"/>
            <a:ext cx="9144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097378"/>
            <a:ext cx="8229600" cy="1143000"/>
          </a:xfrm>
        </p:spPr>
        <p:txBody>
          <a:bodyPr>
            <a:normAutofit fontScale="90000"/>
          </a:bodyPr>
          <a:lstStyle/>
          <a:p>
            <a:r>
              <a:rPr lang="en-US" sz="6000" b="1" dirty="0" smtClean="0">
                <a:solidFill>
                  <a:schemeClr val="accent5"/>
                </a:solidFill>
              </a:rPr>
              <a:t>Design has shifted. </a:t>
            </a:r>
            <a:br>
              <a:rPr lang="en-US" sz="6000" b="1" dirty="0" smtClean="0">
                <a:solidFill>
                  <a:schemeClr val="accent5"/>
                </a:solidFill>
              </a:rPr>
            </a:br>
            <a:r>
              <a:rPr lang="en-US" sz="6000" b="1" dirty="0" smtClean="0">
                <a:solidFill>
                  <a:schemeClr val="accent5"/>
                </a:solidFill>
              </a:rPr>
              <a:t>But is that a good thing?</a:t>
            </a:r>
            <a:endParaRPr lang="en-US" sz="6000" b="1" dirty="0">
              <a:solidFill>
                <a:schemeClr val="accent5"/>
              </a:solidFill>
            </a:endParaRPr>
          </a:p>
        </p:txBody>
      </p:sp>
      <p:sp>
        <p:nvSpPr>
          <p:cNvPr id="63" name="TextBox 62"/>
          <p:cNvSpPr txBox="1"/>
          <p:nvPr/>
        </p:nvSpPr>
        <p:spPr>
          <a:xfrm>
            <a:off x="6940791" y="1831446"/>
            <a:ext cx="1418790" cy="830997"/>
          </a:xfrm>
          <a:prstGeom prst="rect">
            <a:avLst/>
          </a:prstGeom>
          <a:noFill/>
        </p:spPr>
        <p:txBody>
          <a:bodyPr wrap="square" rtlCol="0">
            <a:spAutoFit/>
          </a:bodyPr>
          <a:lstStyle/>
          <a:p>
            <a:pPr algn="ctr"/>
            <a:r>
              <a:rPr lang="en-US" sz="1600" dirty="0" smtClean="0"/>
              <a:t>That’s some good looking pie!</a:t>
            </a:r>
            <a:endParaRPr lang="en-US" sz="1600" dirty="0"/>
          </a:p>
        </p:txBody>
      </p:sp>
      <p:grpSp>
        <p:nvGrpSpPr>
          <p:cNvPr id="64" name="Group 63"/>
          <p:cNvGrpSpPr/>
          <p:nvPr/>
        </p:nvGrpSpPr>
        <p:grpSpPr>
          <a:xfrm>
            <a:off x="5487405" y="677491"/>
            <a:ext cx="3200401" cy="3251738"/>
            <a:chOff x="5721985" y="848182"/>
            <a:chExt cx="1461542" cy="1484986"/>
          </a:xfrm>
        </p:grpSpPr>
        <p:sp>
          <p:nvSpPr>
            <p:cNvPr id="65" name="Rounded Rectangle 64"/>
            <p:cNvSpPr/>
            <p:nvPr/>
          </p:nvSpPr>
          <p:spPr>
            <a:xfrm>
              <a:off x="5721985" y="848182"/>
              <a:ext cx="1461542" cy="1484986"/>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6" name="Picture 4" descr="http://www.icreatemagazine.com/wp-content/uploads/2013/08/Preview.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5765942" y="895486"/>
              <a:ext cx="1373627" cy="13903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438149" y="665378"/>
            <a:ext cx="3343275" cy="3265093"/>
            <a:chOff x="438149" y="665378"/>
            <a:chExt cx="3343275" cy="3265093"/>
          </a:xfrm>
        </p:grpSpPr>
        <p:pic>
          <p:nvPicPr>
            <p:cNvPr id="34" name="Picture 2" descr="http://cdn0.tnwcdn.com/wp-content/blogs.dir/1/files/2012/08/Apple_Photo_App_Icon.pn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438150" y="677490"/>
              <a:ext cx="3324225" cy="32517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07966" y="665378"/>
              <a:ext cx="554409" cy="554079"/>
            </a:xfrm>
            <a:custGeom>
              <a:avLst/>
              <a:gdLst/>
              <a:ahLst/>
              <a:cxnLst/>
              <a:rect l="l" t="t" r="r" b="b"/>
              <a:pathLst>
                <a:path w="554409" h="554079">
                  <a:moveTo>
                    <a:pt x="0" y="0"/>
                  </a:moveTo>
                  <a:lnTo>
                    <a:pt x="554409" y="0"/>
                  </a:lnTo>
                  <a:lnTo>
                    <a:pt x="554409" y="554079"/>
                  </a:lnTo>
                  <a:cubicBezTo>
                    <a:pt x="554409" y="254759"/>
                    <a:pt x="311762" y="12112"/>
                    <a:pt x="12442" y="12112"/>
                  </a:cubicBezTo>
                  <a:lnTo>
                    <a:pt x="0" y="1211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p:cNvSpPr/>
            <p:nvPr/>
          </p:nvSpPr>
          <p:spPr>
            <a:xfrm>
              <a:off x="438150" y="677491"/>
              <a:ext cx="541966" cy="541957"/>
            </a:xfrm>
            <a:custGeom>
              <a:avLst/>
              <a:gdLst/>
              <a:ahLst/>
              <a:cxnLst/>
              <a:rect l="l" t="t" r="r" b="b"/>
              <a:pathLst>
                <a:path w="541966" h="541957">
                  <a:moveTo>
                    <a:pt x="0" y="0"/>
                  </a:moveTo>
                  <a:lnTo>
                    <a:pt x="541966" y="0"/>
                  </a:lnTo>
                  <a:cubicBezTo>
                    <a:pt x="242649" y="0"/>
                    <a:pt x="4" y="242642"/>
                    <a:pt x="0" y="5419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ectangle 67"/>
            <p:cNvSpPr/>
            <p:nvPr/>
          </p:nvSpPr>
          <p:spPr>
            <a:xfrm>
              <a:off x="438149" y="3376062"/>
              <a:ext cx="541958" cy="554409"/>
            </a:xfrm>
            <a:custGeom>
              <a:avLst/>
              <a:gdLst/>
              <a:ahLst/>
              <a:cxnLst/>
              <a:rect l="l" t="t" r="r" b="b"/>
              <a:pathLst>
                <a:path w="541958" h="554409">
                  <a:moveTo>
                    <a:pt x="0" y="0"/>
                  </a:moveTo>
                  <a:lnTo>
                    <a:pt x="1" y="0"/>
                  </a:lnTo>
                  <a:lnTo>
                    <a:pt x="1" y="12443"/>
                  </a:lnTo>
                  <a:cubicBezTo>
                    <a:pt x="1" y="311760"/>
                    <a:pt x="242643" y="554405"/>
                    <a:pt x="541958" y="554409"/>
                  </a:cubicBezTo>
                  <a:lnTo>
                    <a:pt x="0" y="55440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Rectangle 68"/>
            <p:cNvSpPr/>
            <p:nvPr/>
          </p:nvSpPr>
          <p:spPr>
            <a:xfrm>
              <a:off x="3239467" y="3387263"/>
              <a:ext cx="541957" cy="541966"/>
            </a:xfrm>
            <a:custGeom>
              <a:avLst/>
              <a:gdLst/>
              <a:ahLst/>
              <a:cxnLst/>
              <a:rect l="l" t="t" r="r" b="b"/>
              <a:pathLst>
                <a:path w="541957" h="541966">
                  <a:moveTo>
                    <a:pt x="541957" y="0"/>
                  </a:moveTo>
                  <a:lnTo>
                    <a:pt x="541957" y="541966"/>
                  </a:lnTo>
                  <a:lnTo>
                    <a:pt x="0" y="541966"/>
                  </a:lnTo>
                  <a:cubicBezTo>
                    <a:pt x="299315" y="541962"/>
                    <a:pt x="541957" y="299317"/>
                    <a:pt x="54195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 name="Right Arrow 8"/>
          <p:cNvSpPr/>
          <p:nvPr/>
        </p:nvSpPr>
        <p:spPr>
          <a:xfrm>
            <a:off x="4042611" y="1763261"/>
            <a:ext cx="1179094" cy="1080196"/>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243934712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ack background"/>
          <p:cNvSpPr/>
          <p:nvPr/>
        </p:nvSpPr>
        <p:spPr>
          <a:xfrm>
            <a:off x="4572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81575" y="342900"/>
            <a:ext cx="3733800" cy="2800350"/>
          </a:xfrm>
          <a:prstGeom prst="rect">
            <a:avLst/>
          </a:prstGeom>
        </p:spPr>
      </p:pic>
      <p:sp>
        <p:nvSpPr>
          <p:cNvPr id="2" name="Title 1"/>
          <p:cNvSpPr>
            <a:spLocks noGrp="1"/>
          </p:cNvSpPr>
          <p:nvPr>
            <p:ph type="title"/>
          </p:nvPr>
        </p:nvSpPr>
        <p:spPr>
          <a:xfrm>
            <a:off x="228600" y="2787521"/>
            <a:ext cx="4114800" cy="1143000"/>
          </a:xfrm>
        </p:spPr>
        <p:txBody>
          <a:bodyPr>
            <a:normAutofit fontScale="90000"/>
          </a:bodyPr>
          <a:lstStyle/>
          <a:p>
            <a:pPr algn="r"/>
            <a:r>
              <a:rPr lang="en-US" sz="6000" b="1" dirty="0" smtClean="0">
                <a:solidFill>
                  <a:schemeClr val="accent5"/>
                </a:solidFill>
              </a:rPr>
              <a:t>Realism</a:t>
            </a:r>
            <a:br>
              <a:rPr lang="en-US" sz="6000" b="1" dirty="0" smtClean="0">
                <a:solidFill>
                  <a:schemeClr val="accent5"/>
                </a:solidFill>
              </a:rPr>
            </a:br>
            <a:r>
              <a:rPr lang="en-US" sz="6000" b="1" dirty="0" smtClean="0">
                <a:solidFill>
                  <a:schemeClr val="accent5"/>
                </a:solidFill>
              </a:rPr>
              <a:t>Pros &amp; Cons</a:t>
            </a:r>
            <a:endParaRPr lang="en-US" sz="6000" b="1" dirty="0">
              <a:solidFill>
                <a:schemeClr val="accent5"/>
              </a:solidFill>
            </a:endParaRPr>
          </a:p>
        </p:txBody>
      </p:sp>
      <p:grpSp>
        <p:nvGrpSpPr>
          <p:cNvPr id="8" name="Group 7"/>
          <p:cNvGrpSpPr/>
          <p:nvPr/>
        </p:nvGrpSpPr>
        <p:grpSpPr>
          <a:xfrm>
            <a:off x="4763208" y="3752977"/>
            <a:ext cx="4242667" cy="2923822"/>
            <a:chOff x="4763208" y="3752977"/>
            <a:chExt cx="4242667" cy="2923822"/>
          </a:xfrm>
        </p:grpSpPr>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75206" y="3759994"/>
              <a:ext cx="1876426" cy="2814638"/>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763208" y="3752977"/>
              <a:ext cx="1876426" cy="2814638"/>
            </a:xfrm>
            <a:prstGeom prst="rect">
              <a:avLst/>
            </a:prstGeom>
          </p:spPr>
        </p:pic>
        <p:pic>
          <p:nvPicPr>
            <p:cNvPr id="6146" name="Picture 2" descr="http://indiedevstories.com/wp-content/uploads/2011/04/game-center-icon.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214498" y="6089168"/>
              <a:ext cx="581000" cy="581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cdn3.tnwcdn.com/wp-content/blogs.dir/1/files/2011/11/webcontent.jpe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424875" y="6095799"/>
              <a:ext cx="581000" cy="5810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819812536"/>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lack background"/>
          <p:cNvSpPr/>
          <p:nvPr/>
        </p:nvSpPr>
        <p:spPr>
          <a:xfrm>
            <a:off x="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9577" y="3726908"/>
            <a:ext cx="3777916" cy="2833437"/>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0527" y="342900"/>
            <a:ext cx="3733800" cy="2800350"/>
          </a:xfrm>
          <a:prstGeom prst="rect">
            <a:avLst/>
          </a:prstGeom>
        </p:spPr>
      </p:pic>
      <p:graphicFrame>
        <p:nvGraphicFramePr>
          <p:cNvPr id="4" name="Table 3" hidden="1"/>
          <p:cNvGraphicFramePr>
            <a:graphicFrameLocks noGrp="1"/>
          </p:cNvGraphicFramePr>
          <p:nvPr>
            <p:extLst>
              <p:ext uri="{D42A27DB-BD31-4B8C-83A1-F6EECF244321}">
                <p14:modId xmlns:p14="http://schemas.microsoft.com/office/powerpoint/2010/main" val="1558255785"/>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800600" y="2857500"/>
            <a:ext cx="4114800" cy="1143000"/>
          </a:xfrm>
        </p:spPr>
        <p:txBody>
          <a:bodyPr>
            <a:noAutofit/>
          </a:bodyPr>
          <a:lstStyle/>
          <a:p>
            <a:pPr algn="l"/>
            <a:r>
              <a:rPr lang="en-US" sz="6000" b="1" dirty="0" smtClean="0">
                <a:solidFill>
                  <a:schemeClr val="accent5"/>
                </a:solidFill>
              </a:rPr>
              <a:t>Flat</a:t>
            </a:r>
            <a:br>
              <a:rPr lang="en-US" sz="6000" b="1" dirty="0" smtClean="0">
                <a:solidFill>
                  <a:schemeClr val="accent5"/>
                </a:solidFill>
              </a:rPr>
            </a:br>
            <a:r>
              <a:rPr lang="en-US" sz="6000" b="1" dirty="0" smtClean="0">
                <a:solidFill>
                  <a:schemeClr val="accent5"/>
                </a:solidFill>
              </a:rPr>
              <a:t>Pros &amp; Cons</a:t>
            </a:r>
            <a:endParaRPr lang="en-US" sz="6000" b="1" dirty="0">
              <a:solidFill>
                <a:schemeClr val="accent5"/>
              </a:solidFill>
            </a:endParaRPr>
          </a:p>
        </p:txBody>
      </p:sp>
    </p:spTree>
    <p:custDataLst>
      <p:tags r:id="rId1"/>
    </p:custDataLst>
    <p:extLst>
      <p:ext uri="{BB962C8B-B14F-4D97-AF65-F5344CB8AC3E}">
        <p14:creationId xmlns:p14="http://schemas.microsoft.com/office/powerpoint/2010/main" val="723802204"/>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fontScale="90000"/>
          </a:bodyPr>
          <a:lstStyle/>
          <a:p>
            <a:r>
              <a:rPr lang="en-US" sz="6000" b="1" dirty="0" smtClean="0"/>
              <a:t>In short, </a:t>
            </a:r>
            <a:r>
              <a:rPr lang="en-US" sz="6000" b="1" dirty="0" smtClean="0">
                <a:solidFill>
                  <a:schemeClr val="accent6"/>
                </a:solidFill>
              </a:rPr>
              <a:t>both</a:t>
            </a:r>
            <a:r>
              <a:rPr lang="en-US" sz="6000" b="1" dirty="0" smtClean="0"/>
              <a:t> can be good design choices</a:t>
            </a:r>
            <a:endParaRPr lang="en-US" sz="6000" b="1" dirty="0"/>
          </a:p>
        </p:txBody>
      </p:sp>
    </p:spTree>
    <p:custDataLst>
      <p:tags r:id="rId1"/>
    </p:custDataLst>
    <p:extLst>
      <p:ext uri="{BB962C8B-B14F-4D97-AF65-F5344CB8AC3E}">
        <p14:creationId xmlns:p14="http://schemas.microsoft.com/office/powerpoint/2010/main" val="160911001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hidden="1"/>
          <p:cNvGraphicFramePr>
            <a:graphicFrameLocks noGrp="1"/>
          </p:cNvGraphicFramePr>
          <p:nvPr>
            <p:extLst>
              <p:ext uri="{D42A27DB-BD31-4B8C-83A1-F6EECF244321}">
                <p14:modId xmlns:p14="http://schemas.microsoft.com/office/powerpoint/2010/main" val="3537046359"/>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57200" y="637677"/>
            <a:ext cx="8229600" cy="1143000"/>
          </a:xfrm>
        </p:spPr>
        <p:txBody>
          <a:bodyPr>
            <a:normAutofit fontScale="90000"/>
          </a:bodyPr>
          <a:lstStyle/>
          <a:p>
            <a:r>
              <a:rPr lang="en-US" sz="6000" b="1" dirty="0" smtClean="0">
                <a:solidFill>
                  <a:schemeClr val="accent5"/>
                </a:solidFill>
              </a:rPr>
              <a:t>Another option: combine the two</a:t>
            </a:r>
            <a:endParaRPr lang="en-US" sz="6000" b="1" dirty="0">
              <a:solidFill>
                <a:schemeClr val="accent5"/>
              </a:solidFill>
            </a:endParaRPr>
          </a:p>
        </p:txBody>
      </p:sp>
      <p:sp>
        <p:nvSpPr>
          <p:cNvPr id="5" name="Black background"/>
          <p:cNvSpPr/>
          <p:nvPr/>
        </p:nvSpPr>
        <p:spPr>
          <a:xfrm>
            <a:off x="0" y="2286000"/>
            <a:ext cx="9144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73392" y="2545682"/>
            <a:ext cx="5108408" cy="3831306"/>
          </a:xfrm>
          <a:prstGeom prst="rect">
            <a:avLst/>
          </a:prstGeom>
          <a:effectLst>
            <a:outerShdw blurRad="50800" dist="38100" dir="5400000" algn="t" rotWithShape="0">
              <a:prstClr val="black">
                <a:alpha val="40000"/>
              </a:prstClr>
            </a:outerShdw>
          </a:effectLst>
        </p:spPr>
      </p:pic>
      <p:grpSp>
        <p:nvGrpSpPr>
          <p:cNvPr id="6" name="Group 5"/>
          <p:cNvGrpSpPr/>
          <p:nvPr/>
        </p:nvGrpSpPr>
        <p:grpSpPr>
          <a:xfrm>
            <a:off x="6017895" y="4707063"/>
            <a:ext cx="1527810" cy="1909763"/>
            <a:chOff x="7389160" y="4556998"/>
            <a:chExt cx="1527810" cy="1909763"/>
          </a:xfrm>
        </p:grpSpPr>
        <p:sp>
          <p:nvSpPr>
            <p:cNvPr id="10" name="Rectangle 9"/>
            <p:cNvSpPr/>
            <p:nvPr/>
          </p:nvSpPr>
          <p:spPr>
            <a:xfrm>
              <a:off x="7389160" y="4556998"/>
              <a:ext cx="1527810" cy="1909763"/>
            </a:xfrm>
            <a:prstGeom prst="rect">
              <a:avLst/>
            </a:prstGeom>
            <a:solidFill>
              <a:schemeClr val="bg1"/>
            </a:solid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7389160" y="6077664"/>
              <a:ext cx="1527810" cy="369332"/>
            </a:xfrm>
            <a:prstGeom prst="rect">
              <a:avLst/>
            </a:prstGeom>
            <a:noFill/>
          </p:spPr>
          <p:txBody>
            <a:bodyPr wrap="square" rtlCol="0">
              <a:spAutoFit/>
            </a:bodyPr>
            <a:lstStyle/>
            <a:p>
              <a:pPr algn="ctr"/>
              <a:r>
                <a:rPr lang="en-CA" b="1" dirty="0" smtClean="0"/>
                <a:t>Notes</a:t>
              </a:r>
              <a:endParaRPr lang="en-CA" b="1" dirty="0"/>
            </a:p>
          </p:txBody>
        </p:sp>
        <p:pic>
          <p:nvPicPr>
            <p:cNvPr id="8194" name="Picture 2" descr="https://cdn2.iconfinder.com/data/icons/apple-ios7-icons/118/notes_ios7_ios_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8218" y="4765116"/>
              <a:ext cx="1312547" cy="1312547"/>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19075749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p:spPr>
        <p:txBody>
          <a:bodyPr>
            <a:normAutofit/>
          </a:bodyPr>
          <a:lstStyle/>
          <a:p>
            <a:r>
              <a:rPr lang="en-US" sz="6000" b="1" dirty="0" smtClean="0"/>
              <a:t>Do you have any quick questions about </a:t>
            </a:r>
            <a:r>
              <a:rPr lang="en-US" sz="6000" b="1" dirty="0" smtClean="0">
                <a:solidFill>
                  <a:schemeClr val="accent6"/>
                </a:solidFill>
              </a:rPr>
              <a:t>flat vs realism</a:t>
            </a:r>
            <a:r>
              <a:rPr lang="en-US" sz="6000" b="1" dirty="0" smtClean="0"/>
              <a:t>?</a:t>
            </a:r>
            <a:endParaRPr lang="en-US" sz="6000" b="1" dirty="0"/>
          </a:p>
        </p:txBody>
      </p:sp>
    </p:spTree>
    <p:custDataLst>
      <p:tags r:id="rId1"/>
    </p:custDataLst>
    <p:extLst>
      <p:ext uri="{BB962C8B-B14F-4D97-AF65-F5344CB8AC3E}">
        <p14:creationId xmlns:p14="http://schemas.microsoft.com/office/powerpoint/2010/main" val="3665991286"/>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4" name="Table 3" hidden="1"/>
          <p:cNvGraphicFramePr>
            <a:graphicFrameLocks noGrp="1"/>
          </p:cNvGraphicFramePr>
          <p:nvPr>
            <p:extLst>
              <p:ext uri="{D42A27DB-BD31-4B8C-83A1-F6EECF244321}">
                <p14:modId xmlns:p14="http://schemas.microsoft.com/office/powerpoint/2010/main" val="994286716"/>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0" y="1143000"/>
            <a:ext cx="8229600" cy="1143000"/>
          </a:xfrm>
        </p:spPr>
        <p:txBody>
          <a:bodyPr>
            <a:normAutofit/>
          </a:bodyPr>
          <a:lstStyle/>
          <a:p>
            <a:pPr algn="l"/>
            <a:r>
              <a:rPr lang="en-US" sz="6600" b="1" dirty="0" smtClean="0">
                <a:solidFill>
                  <a:schemeClr val="bg1"/>
                </a:solidFill>
              </a:rPr>
              <a:t>Infographics</a:t>
            </a:r>
            <a:endParaRPr lang="en-US" sz="6600" b="1" dirty="0">
              <a:solidFill>
                <a:schemeClr val="bg1"/>
              </a:solidFill>
            </a:endParaRPr>
          </a:p>
        </p:txBody>
      </p:sp>
      <p:sp>
        <p:nvSpPr>
          <p:cNvPr id="3" name="Content Placeholder 2"/>
          <p:cNvSpPr>
            <a:spLocks noGrp="1"/>
          </p:cNvSpPr>
          <p:nvPr>
            <p:ph idx="1"/>
          </p:nvPr>
        </p:nvSpPr>
        <p:spPr>
          <a:xfrm>
            <a:off x="-13855" y="2332037"/>
            <a:ext cx="5195455" cy="4525963"/>
          </a:xfrm>
        </p:spPr>
        <p:txBody>
          <a:bodyPr/>
          <a:lstStyle/>
          <a:p>
            <a:pPr marL="0" indent="0">
              <a:buNone/>
            </a:pPr>
            <a:r>
              <a:rPr lang="en-US" i="1" dirty="0" smtClean="0">
                <a:solidFill>
                  <a:schemeClr val="bg1"/>
                </a:solidFill>
              </a:rPr>
              <a:t>Does making it into a pretty picture automatically make it better?</a:t>
            </a:r>
            <a:endParaRPr lang="en-US" b="1" i="1" dirty="0">
              <a:solidFill>
                <a:schemeClr val="bg1"/>
              </a:solidFill>
            </a:endParaRPr>
          </a:p>
        </p:txBody>
      </p:sp>
    </p:spTree>
    <p:custDataLst>
      <p:tags r:id="rId1"/>
    </p:custDataLst>
    <p:extLst>
      <p:ext uri="{BB962C8B-B14F-4D97-AF65-F5344CB8AC3E}">
        <p14:creationId xmlns:p14="http://schemas.microsoft.com/office/powerpoint/2010/main" val="210489430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fontScale="90000"/>
          </a:bodyPr>
          <a:lstStyle/>
          <a:p>
            <a:r>
              <a:rPr lang="en-US" sz="6000" b="1" dirty="0" smtClean="0"/>
              <a:t>Just because you aren’t a </a:t>
            </a:r>
            <a:r>
              <a:rPr lang="en-US" sz="6000" b="1" dirty="0" smtClean="0">
                <a:solidFill>
                  <a:schemeClr val="accent6"/>
                </a:solidFill>
              </a:rPr>
              <a:t>designer</a:t>
            </a:r>
            <a:r>
              <a:rPr lang="en-US" sz="6000" b="1" dirty="0" smtClean="0"/>
              <a:t>, doesn’t mean you don’t need to know about </a:t>
            </a:r>
            <a:r>
              <a:rPr lang="en-US" sz="6000" b="1" dirty="0" smtClean="0">
                <a:solidFill>
                  <a:schemeClr val="accent6"/>
                </a:solidFill>
              </a:rPr>
              <a:t>design</a:t>
            </a:r>
            <a:endParaRPr lang="en-US" sz="6000" b="1" dirty="0">
              <a:solidFill>
                <a:schemeClr val="accent6"/>
              </a:solidFill>
            </a:endParaRPr>
          </a:p>
        </p:txBody>
      </p:sp>
    </p:spTree>
    <p:custDataLst>
      <p:tags r:id="rId1"/>
    </p:custDataLst>
    <p:extLst>
      <p:ext uri="{BB962C8B-B14F-4D97-AF65-F5344CB8AC3E}">
        <p14:creationId xmlns:p14="http://schemas.microsoft.com/office/powerpoint/2010/main" val="405440405"/>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5981700"/>
          </a:xfrm>
        </p:spPr>
        <p:txBody>
          <a:bodyPr>
            <a:normAutofit/>
          </a:bodyPr>
          <a:lstStyle/>
          <a:p>
            <a:r>
              <a:rPr lang="en-US" sz="6000" b="1" dirty="0" smtClean="0"/>
              <a:t>Poll Time!</a:t>
            </a:r>
            <a:br>
              <a:rPr lang="en-US" sz="6000" b="1" dirty="0" smtClean="0"/>
            </a:br>
            <a:r>
              <a:rPr lang="en-US" sz="6000" b="1" dirty="0" smtClean="0">
                <a:solidFill>
                  <a:schemeClr val="accent6"/>
                </a:solidFill>
              </a:rPr>
              <a:t>What’s your experience with infographics</a:t>
            </a:r>
            <a:r>
              <a:rPr lang="en-US" sz="6000" b="1" dirty="0" smtClean="0"/>
              <a:t>?</a:t>
            </a:r>
            <a:endParaRPr lang="en-US" sz="6000" b="1" dirty="0"/>
          </a:p>
        </p:txBody>
      </p:sp>
    </p:spTree>
    <p:custDataLst>
      <p:tags r:id="rId1"/>
    </p:custDataLst>
    <p:extLst>
      <p:ext uri="{BB962C8B-B14F-4D97-AF65-F5344CB8AC3E}">
        <p14:creationId xmlns:p14="http://schemas.microsoft.com/office/powerpoint/2010/main" val="3063028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fontScale="90000"/>
          </a:bodyPr>
          <a:lstStyle/>
          <a:p>
            <a:r>
              <a:rPr lang="en-US" sz="6000" b="1" dirty="0" smtClean="0"/>
              <a:t>So why does this matter if you’re in </a:t>
            </a:r>
            <a:r>
              <a:rPr lang="en-US" sz="6000" b="1" dirty="0" smtClean="0">
                <a:solidFill>
                  <a:schemeClr val="accent6"/>
                </a:solidFill>
              </a:rPr>
              <a:t>L&amp;D</a:t>
            </a:r>
            <a:r>
              <a:rPr lang="en-US" sz="6000" b="1" dirty="0" smtClean="0"/>
              <a:t>?</a:t>
            </a:r>
            <a:endParaRPr lang="en-US" sz="6000" b="1" dirty="0"/>
          </a:p>
        </p:txBody>
      </p:sp>
    </p:spTree>
    <p:custDataLst>
      <p:tags r:id="rId1"/>
    </p:custDataLst>
    <p:extLst>
      <p:ext uri="{BB962C8B-B14F-4D97-AF65-F5344CB8AC3E}">
        <p14:creationId xmlns:p14="http://schemas.microsoft.com/office/powerpoint/2010/main" val="405440405"/>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ack background"/>
          <p:cNvSpPr/>
          <p:nvPr/>
        </p:nvSpPr>
        <p:spPr>
          <a:xfrm>
            <a:off x="0" y="2286000"/>
            <a:ext cx="9144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Rectangle 2"/>
          <p:cNvSpPr/>
          <p:nvPr/>
        </p:nvSpPr>
        <p:spPr>
          <a:xfrm>
            <a:off x="504969" y="3905052"/>
            <a:ext cx="2460078" cy="2416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4" name="Table 3" hidden="1"/>
          <p:cNvGraphicFramePr>
            <a:graphicFrameLocks noGrp="1"/>
          </p:cNvGraphicFramePr>
          <p:nvPr>
            <p:extLst>
              <p:ext uri="{D42A27DB-BD31-4B8C-83A1-F6EECF244321}">
                <p14:modId xmlns:p14="http://schemas.microsoft.com/office/powerpoint/2010/main" val="1051596792"/>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57200" y="630657"/>
            <a:ext cx="8229600" cy="1143000"/>
          </a:xfrm>
        </p:spPr>
        <p:txBody>
          <a:bodyPr>
            <a:normAutofit fontScale="90000"/>
          </a:bodyPr>
          <a:lstStyle/>
          <a:p>
            <a:r>
              <a:rPr lang="en-US" sz="6000" b="1" dirty="0" smtClean="0">
                <a:solidFill>
                  <a:schemeClr val="accent2"/>
                </a:solidFill>
              </a:rPr>
              <a:t>A good </a:t>
            </a:r>
            <a:br>
              <a:rPr lang="en-US" sz="6000" b="1" dirty="0" smtClean="0">
                <a:solidFill>
                  <a:schemeClr val="accent2"/>
                </a:solidFill>
              </a:rPr>
            </a:br>
            <a:r>
              <a:rPr lang="en-US" sz="6000" b="1" dirty="0" smtClean="0">
                <a:solidFill>
                  <a:schemeClr val="accent2"/>
                </a:solidFill>
              </a:rPr>
              <a:t>infographic should:</a:t>
            </a:r>
            <a:endParaRPr lang="en-US" sz="6000" b="1" dirty="0">
              <a:solidFill>
                <a:schemeClr val="accent2"/>
              </a:solidFill>
            </a:endParaRPr>
          </a:p>
        </p:txBody>
      </p:sp>
      <p:sp>
        <p:nvSpPr>
          <p:cNvPr id="6" name="TextBox 5"/>
          <p:cNvSpPr txBox="1"/>
          <p:nvPr/>
        </p:nvSpPr>
        <p:spPr>
          <a:xfrm>
            <a:off x="3465239" y="2510969"/>
            <a:ext cx="2350001" cy="830997"/>
          </a:xfrm>
          <a:prstGeom prst="rect">
            <a:avLst/>
          </a:prstGeom>
          <a:noFill/>
        </p:spPr>
        <p:txBody>
          <a:bodyPr wrap="square" rtlCol="0">
            <a:spAutoFit/>
          </a:bodyPr>
          <a:lstStyle/>
          <a:p>
            <a:pPr algn="ctr"/>
            <a:r>
              <a:rPr lang="en-US" sz="2400" dirty="0" smtClean="0">
                <a:solidFill>
                  <a:schemeClr val="bg1"/>
                </a:solidFill>
              </a:rPr>
              <a:t>be visually engaging</a:t>
            </a:r>
            <a:endParaRPr lang="en-US" sz="240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211778713"/>
              </p:ext>
            </p:extLst>
          </p:nvPr>
        </p:nvGraphicFramePr>
        <p:xfrm>
          <a:off x="6299919" y="3905052"/>
          <a:ext cx="2322692" cy="1922542"/>
        </p:xfrm>
        <a:graphic>
          <a:graphicData uri="http://schemas.openxmlformats.org/drawingml/2006/table">
            <a:tbl>
              <a:tblPr firstRow="1" bandRow="1">
                <a:tableStyleId>{5940675A-B579-460E-94D1-54222C63F5DA}</a:tableStyleId>
              </a:tblPr>
              <a:tblGrid>
                <a:gridCol w="720835"/>
                <a:gridCol w="560650"/>
                <a:gridCol w="560650"/>
                <a:gridCol w="480557"/>
              </a:tblGrid>
              <a:tr h="467646">
                <a:tc>
                  <a:txBody>
                    <a:bodyPr/>
                    <a:lstStyle/>
                    <a:p>
                      <a:endParaRPr lang="en-US" sz="800" dirty="0"/>
                    </a:p>
                  </a:txBody>
                  <a:tcPr anchor="ctr">
                    <a:solidFill>
                      <a:schemeClr val="bg1"/>
                    </a:solidFill>
                  </a:tcPr>
                </a:tc>
                <a:tc>
                  <a:txBody>
                    <a:bodyPr/>
                    <a:lstStyle/>
                    <a:p>
                      <a:pPr algn="ctr"/>
                      <a:r>
                        <a:rPr lang="en-US" sz="500" dirty="0" smtClean="0">
                          <a:solidFill>
                            <a:schemeClr val="tx1"/>
                          </a:solidFill>
                        </a:rPr>
                        <a:t>Espresso</a:t>
                      </a:r>
                      <a:endParaRPr lang="en-US" sz="500" dirty="0">
                        <a:solidFill>
                          <a:schemeClr val="tx1"/>
                        </a:solidFill>
                      </a:endParaRPr>
                    </a:p>
                  </a:txBody>
                  <a:tcPr anchor="ctr">
                    <a:solidFill>
                      <a:schemeClr val="bg1"/>
                    </a:solidFill>
                  </a:tcPr>
                </a:tc>
                <a:tc>
                  <a:txBody>
                    <a:bodyPr/>
                    <a:lstStyle/>
                    <a:p>
                      <a:pPr algn="ctr"/>
                      <a:r>
                        <a:rPr lang="en-US" sz="500" dirty="0" smtClean="0">
                          <a:solidFill>
                            <a:schemeClr val="tx1"/>
                          </a:solidFill>
                        </a:rPr>
                        <a:t>Steamed</a:t>
                      </a:r>
                      <a:r>
                        <a:rPr lang="en-US" sz="500" baseline="0" dirty="0" smtClean="0">
                          <a:solidFill>
                            <a:schemeClr val="tx1"/>
                          </a:solidFill>
                        </a:rPr>
                        <a:t> Milk</a:t>
                      </a:r>
                      <a:endParaRPr lang="en-US" sz="500" dirty="0">
                        <a:solidFill>
                          <a:schemeClr val="tx1"/>
                        </a:solidFill>
                      </a:endParaRPr>
                    </a:p>
                  </a:txBody>
                  <a:tcPr anchor="ctr">
                    <a:solidFill>
                      <a:schemeClr val="bg1"/>
                    </a:solidFill>
                  </a:tcPr>
                </a:tc>
                <a:tc>
                  <a:txBody>
                    <a:bodyPr/>
                    <a:lstStyle/>
                    <a:p>
                      <a:pPr algn="ctr"/>
                      <a:r>
                        <a:rPr lang="en-US" sz="500" dirty="0" smtClean="0">
                          <a:solidFill>
                            <a:schemeClr val="tx1"/>
                          </a:solidFill>
                        </a:rPr>
                        <a:t>Milk Foam</a:t>
                      </a:r>
                      <a:endParaRPr lang="en-US" sz="500" dirty="0">
                        <a:solidFill>
                          <a:schemeClr val="tx1"/>
                        </a:solidFill>
                      </a:endParaRPr>
                    </a:p>
                  </a:txBody>
                  <a:tcPr anchor="ctr">
                    <a:solidFill>
                      <a:schemeClr val="bg1"/>
                    </a:solidFill>
                  </a:tcPr>
                </a:tc>
              </a:tr>
              <a:tr h="363724">
                <a:tc>
                  <a:txBody>
                    <a:bodyPr/>
                    <a:lstStyle/>
                    <a:p>
                      <a:pPr algn="ctr"/>
                      <a:r>
                        <a:rPr lang="en-US" sz="500" dirty="0" smtClean="0"/>
                        <a:t>Espresso</a:t>
                      </a:r>
                      <a:endParaRPr lang="en-US" sz="500" dirty="0"/>
                    </a:p>
                  </a:txBody>
                  <a:tcPr anchor="ctr">
                    <a:solidFill>
                      <a:schemeClr val="bg1"/>
                    </a:solidFill>
                  </a:tcPr>
                </a:tc>
                <a:tc>
                  <a:txBody>
                    <a:bodyPr/>
                    <a:lstStyle/>
                    <a:p>
                      <a:pPr algn="ctr"/>
                      <a:r>
                        <a:rPr lang="en-US" sz="800" dirty="0" smtClean="0"/>
                        <a:t>30</a:t>
                      </a:r>
                      <a:endParaRPr lang="en-US" sz="800" dirty="0"/>
                    </a:p>
                  </a:txBody>
                  <a:tcPr anchor="ctr">
                    <a:solidFill>
                      <a:schemeClr val="bg1"/>
                    </a:solidFill>
                  </a:tcPr>
                </a:tc>
                <a:tc>
                  <a:txBody>
                    <a:bodyPr/>
                    <a:lstStyle/>
                    <a:p>
                      <a:pPr algn="ctr"/>
                      <a:r>
                        <a:rPr lang="en-US" sz="800" dirty="0" smtClean="0"/>
                        <a:t>0</a:t>
                      </a:r>
                      <a:endParaRPr lang="en-US" sz="800" dirty="0"/>
                    </a:p>
                  </a:txBody>
                  <a:tcPr anchor="ctr">
                    <a:solidFill>
                      <a:schemeClr val="bg1"/>
                    </a:solidFill>
                  </a:tcPr>
                </a:tc>
                <a:tc>
                  <a:txBody>
                    <a:bodyPr/>
                    <a:lstStyle/>
                    <a:p>
                      <a:pPr algn="ctr"/>
                      <a:r>
                        <a:rPr lang="en-US" sz="800" dirty="0" smtClean="0"/>
                        <a:t>0</a:t>
                      </a:r>
                      <a:endParaRPr lang="en-US" sz="800" dirty="0"/>
                    </a:p>
                  </a:txBody>
                  <a:tcPr anchor="ctr">
                    <a:solidFill>
                      <a:schemeClr val="bg1"/>
                    </a:solidFill>
                  </a:tcPr>
                </a:tc>
              </a:tr>
              <a:tr h="363724">
                <a:tc>
                  <a:txBody>
                    <a:bodyPr/>
                    <a:lstStyle/>
                    <a:p>
                      <a:pPr algn="ctr"/>
                      <a:r>
                        <a:rPr lang="en-US" sz="500" dirty="0" err="1" smtClean="0"/>
                        <a:t>Caffé</a:t>
                      </a:r>
                      <a:r>
                        <a:rPr lang="en-US" sz="500" dirty="0" smtClean="0"/>
                        <a:t> Latte</a:t>
                      </a:r>
                      <a:endParaRPr lang="en-US" sz="500" dirty="0"/>
                    </a:p>
                  </a:txBody>
                  <a:tcPr anchor="ctr">
                    <a:solidFill>
                      <a:schemeClr val="bg1"/>
                    </a:solidFill>
                  </a:tcPr>
                </a:tc>
                <a:tc>
                  <a:txBody>
                    <a:bodyPr/>
                    <a:lstStyle/>
                    <a:p>
                      <a:pPr algn="ctr"/>
                      <a:r>
                        <a:rPr lang="en-US" sz="800" dirty="0" smtClean="0"/>
                        <a:t>30</a:t>
                      </a:r>
                      <a:endParaRPr lang="en-US" sz="800" dirty="0"/>
                    </a:p>
                  </a:txBody>
                  <a:tcPr anchor="ctr">
                    <a:solidFill>
                      <a:schemeClr val="bg1"/>
                    </a:solidFill>
                  </a:tcPr>
                </a:tc>
                <a:tc>
                  <a:txBody>
                    <a:bodyPr/>
                    <a:lstStyle/>
                    <a:p>
                      <a:pPr algn="ctr"/>
                      <a:r>
                        <a:rPr lang="en-US" sz="800" dirty="0" smtClean="0"/>
                        <a:t>50</a:t>
                      </a:r>
                      <a:endParaRPr lang="en-US" sz="800" dirty="0"/>
                    </a:p>
                  </a:txBody>
                  <a:tcPr anchor="ctr">
                    <a:solidFill>
                      <a:schemeClr val="bg1"/>
                    </a:solidFill>
                  </a:tcPr>
                </a:tc>
                <a:tc>
                  <a:txBody>
                    <a:bodyPr/>
                    <a:lstStyle/>
                    <a:p>
                      <a:pPr algn="ctr"/>
                      <a:r>
                        <a:rPr lang="en-US" sz="800" dirty="0" smtClean="0"/>
                        <a:t>20</a:t>
                      </a:r>
                      <a:endParaRPr lang="en-US" sz="800" dirty="0"/>
                    </a:p>
                  </a:txBody>
                  <a:tcPr anchor="ctr">
                    <a:solidFill>
                      <a:schemeClr val="bg1"/>
                    </a:solidFill>
                  </a:tcPr>
                </a:tc>
              </a:tr>
              <a:tr h="363724">
                <a:tc>
                  <a:txBody>
                    <a:bodyPr/>
                    <a:lstStyle/>
                    <a:p>
                      <a:pPr algn="ctr"/>
                      <a:r>
                        <a:rPr lang="en-US" sz="500" dirty="0" err="1" smtClean="0"/>
                        <a:t>Cappucchino</a:t>
                      </a:r>
                      <a:endParaRPr lang="en-US" sz="500" dirty="0"/>
                    </a:p>
                  </a:txBody>
                  <a:tcPr anchor="ctr">
                    <a:solidFill>
                      <a:schemeClr val="bg1"/>
                    </a:solidFill>
                  </a:tcPr>
                </a:tc>
                <a:tc>
                  <a:txBody>
                    <a:bodyPr/>
                    <a:lstStyle/>
                    <a:p>
                      <a:pPr algn="ctr"/>
                      <a:r>
                        <a:rPr lang="en-US" sz="800" dirty="0" smtClean="0"/>
                        <a:t>30</a:t>
                      </a:r>
                      <a:endParaRPr lang="en-US" sz="800" dirty="0"/>
                    </a:p>
                  </a:txBody>
                  <a:tcPr anchor="ctr">
                    <a:solidFill>
                      <a:schemeClr val="bg1"/>
                    </a:solidFill>
                  </a:tcPr>
                </a:tc>
                <a:tc>
                  <a:txBody>
                    <a:bodyPr/>
                    <a:lstStyle/>
                    <a:p>
                      <a:pPr algn="ctr"/>
                      <a:r>
                        <a:rPr lang="en-US" sz="800" dirty="0" smtClean="0"/>
                        <a:t>35</a:t>
                      </a:r>
                      <a:endParaRPr lang="en-US" sz="800" dirty="0"/>
                    </a:p>
                  </a:txBody>
                  <a:tcPr anchor="ctr">
                    <a:solidFill>
                      <a:schemeClr val="bg1"/>
                    </a:solidFill>
                  </a:tcPr>
                </a:tc>
                <a:tc>
                  <a:txBody>
                    <a:bodyPr/>
                    <a:lstStyle/>
                    <a:p>
                      <a:pPr algn="ctr"/>
                      <a:r>
                        <a:rPr lang="en-US" sz="800" dirty="0" smtClean="0"/>
                        <a:t>35</a:t>
                      </a:r>
                      <a:endParaRPr lang="en-US" sz="800" dirty="0"/>
                    </a:p>
                  </a:txBody>
                  <a:tcPr anchor="ctr">
                    <a:solidFill>
                      <a:schemeClr val="bg1"/>
                    </a:solidFill>
                  </a:tcPr>
                </a:tc>
              </a:tr>
              <a:tr h="363724">
                <a:tc>
                  <a:txBody>
                    <a:bodyPr/>
                    <a:lstStyle/>
                    <a:p>
                      <a:pPr algn="ctr"/>
                      <a:r>
                        <a:rPr lang="en-US" sz="500" dirty="0" smtClean="0"/>
                        <a:t>Flat White</a:t>
                      </a:r>
                      <a:endParaRPr lang="en-US" sz="500" dirty="0"/>
                    </a:p>
                  </a:txBody>
                  <a:tcPr anchor="ctr">
                    <a:solidFill>
                      <a:schemeClr val="bg1"/>
                    </a:solidFill>
                  </a:tcPr>
                </a:tc>
                <a:tc>
                  <a:txBody>
                    <a:bodyPr/>
                    <a:lstStyle/>
                    <a:p>
                      <a:pPr algn="ctr"/>
                      <a:r>
                        <a:rPr lang="en-US" sz="800" dirty="0" smtClean="0"/>
                        <a:t>30</a:t>
                      </a:r>
                      <a:endParaRPr lang="en-US" sz="800" dirty="0"/>
                    </a:p>
                  </a:txBody>
                  <a:tcPr anchor="ctr">
                    <a:solidFill>
                      <a:schemeClr val="bg1"/>
                    </a:solidFill>
                  </a:tcPr>
                </a:tc>
                <a:tc>
                  <a:txBody>
                    <a:bodyPr/>
                    <a:lstStyle/>
                    <a:p>
                      <a:pPr algn="ctr"/>
                      <a:r>
                        <a:rPr lang="en-US" sz="800" dirty="0" smtClean="0"/>
                        <a:t>50</a:t>
                      </a:r>
                      <a:endParaRPr lang="en-US" sz="800" dirty="0"/>
                    </a:p>
                  </a:txBody>
                  <a:tcPr anchor="ctr">
                    <a:solidFill>
                      <a:schemeClr val="bg1"/>
                    </a:solidFill>
                  </a:tcPr>
                </a:tc>
                <a:tc>
                  <a:txBody>
                    <a:bodyPr/>
                    <a:lstStyle/>
                    <a:p>
                      <a:pPr algn="ctr"/>
                      <a:r>
                        <a:rPr lang="en-US" sz="800" dirty="0" smtClean="0"/>
                        <a:t>0</a:t>
                      </a:r>
                      <a:endParaRPr lang="en-US" sz="800" dirty="0"/>
                    </a:p>
                  </a:txBody>
                  <a:tcPr anchor="ctr">
                    <a:solidFill>
                      <a:schemeClr val="bg1"/>
                    </a:solidFill>
                  </a:tcPr>
                </a:tc>
              </a:tr>
            </a:tbl>
          </a:graphicData>
        </a:graphic>
      </p:graphicFrame>
      <p:sp>
        <p:nvSpPr>
          <p:cNvPr id="8" name="TextBox 7"/>
          <p:cNvSpPr txBox="1"/>
          <p:nvPr/>
        </p:nvSpPr>
        <p:spPr>
          <a:xfrm>
            <a:off x="6275148" y="5938032"/>
            <a:ext cx="2374757" cy="646331"/>
          </a:xfrm>
          <a:prstGeom prst="rect">
            <a:avLst/>
          </a:prstGeom>
          <a:noFill/>
        </p:spPr>
        <p:txBody>
          <a:bodyPr wrap="square" rtlCol="0">
            <a:spAutoFit/>
          </a:bodyPr>
          <a:lstStyle/>
          <a:p>
            <a:pPr algn="ctr"/>
            <a:r>
              <a:rPr lang="en-US" sz="900" dirty="0" smtClean="0">
                <a:solidFill>
                  <a:schemeClr val="bg1"/>
                </a:solidFill>
              </a:rPr>
              <a:t>Texttexttexttexttexttexttexttexttexttext</a:t>
            </a:r>
          </a:p>
          <a:p>
            <a:pPr algn="ctr"/>
            <a:r>
              <a:rPr lang="en-US" sz="900" dirty="0" smtClean="0">
                <a:solidFill>
                  <a:schemeClr val="bg1"/>
                </a:solidFill>
              </a:rPr>
              <a:t>Texttexttexttexttexttexttexttexttexttext</a:t>
            </a:r>
            <a:endParaRPr lang="en-US" sz="900" dirty="0">
              <a:solidFill>
                <a:schemeClr val="bg1"/>
              </a:solidFill>
            </a:endParaRPr>
          </a:p>
          <a:p>
            <a:pPr algn="ctr"/>
            <a:r>
              <a:rPr lang="en-US" sz="900" dirty="0" smtClean="0">
                <a:solidFill>
                  <a:schemeClr val="bg1"/>
                </a:solidFill>
              </a:rPr>
              <a:t>Texttexttexttexttexttexttexttexttexttext</a:t>
            </a:r>
          </a:p>
          <a:p>
            <a:pPr algn="ctr"/>
            <a:r>
              <a:rPr lang="en-US" sz="900" dirty="0" smtClean="0">
                <a:solidFill>
                  <a:schemeClr val="bg1"/>
                </a:solidFill>
              </a:rPr>
              <a:t>Texttexttexttexttexttexttexttexttexttext</a:t>
            </a:r>
          </a:p>
        </p:txBody>
      </p:sp>
      <p:sp>
        <p:nvSpPr>
          <p:cNvPr id="9" name="TextBox 8"/>
          <p:cNvSpPr txBox="1"/>
          <p:nvPr/>
        </p:nvSpPr>
        <p:spPr>
          <a:xfrm>
            <a:off x="6179044" y="2510969"/>
            <a:ext cx="2566963" cy="1200329"/>
          </a:xfrm>
          <a:prstGeom prst="rect">
            <a:avLst/>
          </a:prstGeom>
          <a:noFill/>
        </p:spPr>
        <p:txBody>
          <a:bodyPr wrap="square" rtlCol="0">
            <a:spAutoFit/>
          </a:bodyPr>
          <a:lstStyle/>
          <a:p>
            <a:pPr algn="ctr"/>
            <a:r>
              <a:rPr lang="en-US" sz="2400" dirty="0" smtClean="0">
                <a:solidFill>
                  <a:schemeClr val="bg1"/>
                </a:solidFill>
              </a:rPr>
              <a:t>strive to be clearer &amp; boring than this</a:t>
            </a:r>
            <a:endParaRPr lang="en-US" sz="2400" dirty="0">
              <a:solidFill>
                <a:schemeClr val="bg1"/>
              </a:solidFill>
            </a:endParaRPr>
          </a:p>
        </p:txBody>
      </p:sp>
      <p:sp>
        <p:nvSpPr>
          <p:cNvPr id="10" name="TextBox 9"/>
          <p:cNvSpPr txBox="1"/>
          <p:nvPr/>
        </p:nvSpPr>
        <p:spPr>
          <a:xfrm>
            <a:off x="223875" y="2507445"/>
            <a:ext cx="2948466" cy="1200329"/>
          </a:xfrm>
          <a:prstGeom prst="rect">
            <a:avLst/>
          </a:prstGeom>
          <a:noFill/>
        </p:spPr>
        <p:txBody>
          <a:bodyPr wrap="square" rtlCol="0">
            <a:spAutoFit/>
          </a:bodyPr>
          <a:lstStyle/>
          <a:p>
            <a:pPr algn="ctr"/>
            <a:r>
              <a:rPr lang="en-US" sz="2400" dirty="0" smtClean="0">
                <a:solidFill>
                  <a:schemeClr val="bg1"/>
                </a:solidFill>
              </a:rPr>
              <a:t>use images/text to simplify &amp; compress content</a:t>
            </a:r>
            <a:endParaRPr lang="en-US" sz="2400" dirty="0">
              <a:solidFill>
                <a:schemeClr val="bg1"/>
              </a:solidFill>
            </a:endParaRPr>
          </a:p>
        </p:txBody>
      </p:sp>
      <p:sp>
        <p:nvSpPr>
          <p:cNvPr id="11" name="TextBox 10"/>
          <p:cNvSpPr txBox="1"/>
          <p:nvPr/>
        </p:nvSpPr>
        <p:spPr>
          <a:xfrm>
            <a:off x="0" y="6463360"/>
            <a:ext cx="4572000" cy="400110"/>
          </a:xfrm>
          <a:prstGeom prst="rect">
            <a:avLst/>
          </a:prstGeom>
          <a:noFill/>
        </p:spPr>
        <p:txBody>
          <a:bodyPr wrap="square" rtlCol="0">
            <a:spAutoFit/>
          </a:bodyPr>
          <a:lstStyle/>
          <a:p>
            <a:r>
              <a:rPr lang="en-CA" sz="1000" dirty="0" smtClean="0">
                <a:solidFill>
                  <a:schemeClr val="bg1"/>
                </a:solidFill>
              </a:rPr>
              <a:t>Image Credit:  </a:t>
            </a:r>
            <a:r>
              <a:rPr lang="en-CA" sz="1000" dirty="0" err="1">
                <a:solidFill>
                  <a:schemeClr val="bg1"/>
                </a:solidFill>
              </a:rPr>
              <a:t>Lokesh</a:t>
            </a:r>
            <a:r>
              <a:rPr lang="en-CA" sz="1000" dirty="0">
                <a:solidFill>
                  <a:schemeClr val="bg1"/>
                </a:solidFill>
              </a:rPr>
              <a:t> </a:t>
            </a:r>
            <a:r>
              <a:rPr lang="en-CA" sz="1000" dirty="0" err="1" smtClean="0">
                <a:solidFill>
                  <a:schemeClr val="bg1"/>
                </a:solidFill>
              </a:rPr>
              <a:t>Dhakar</a:t>
            </a:r>
            <a:endParaRPr lang="en-CA" sz="1000" dirty="0" smtClean="0">
              <a:solidFill>
                <a:schemeClr val="bg1"/>
              </a:solidFill>
            </a:endParaRPr>
          </a:p>
          <a:p>
            <a:r>
              <a:rPr lang="en-CA" sz="1000" dirty="0" smtClean="0">
                <a:solidFill>
                  <a:schemeClr val="bg1"/>
                </a:solidFill>
                <a:hlinkClick r:id="rId4"/>
              </a:rPr>
              <a:t>http://www.lokeshdhakar.com/coffee-drinks-illustrated/</a:t>
            </a:r>
            <a:endParaRPr lang="en-CA" sz="1000" dirty="0">
              <a:solidFill>
                <a:schemeClr val="bg1"/>
              </a:solidFill>
            </a:endParaRPr>
          </a:p>
        </p:txBody>
      </p:sp>
      <p:pic>
        <p:nvPicPr>
          <p:cNvPr id="12" name="Picture 2" descr="Cappuccino dia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84" y="4211486"/>
            <a:ext cx="2217331" cy="17985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65239" y="3905052"/>
            <a:ext cx="2350001" cy="2416720"/>
          </a:xfrm>
          <a:prstGeom prst="rect">
            <a:avLst/>
          </a:prstGeom>
          <a:ln>
            <a:solidFill>
              <a:schemeClr val="bg1">
                <a:lumMod val="50000"/>
              </a:schemeClr>
            </a:solidFill>
          </a:ln>
          <a:effectLst/>
        </p:spPr>
      </p:pic>
    </p:spTree>
    <p:custDataLst>
      <p:tags r:id="rId1"/>
    </p:custDataLst>
    <p:extLst>
      <p:ext uri="{BB962C8B-B14F-4D97-AF65-F5344CB8AC3E}">
        <p14:creationId xmlns:p14="http://schemas.microsoft.com/office/powerpoint/2010/main" val="3580613904"/>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0"/>
            <a:ext cx="8229600" cy="1143000"/>
          </a:xfrm>
        </p:spPr>
        <p:txBody>
          <a:bodyPr>
            <a:normAutofit fontScale="90000"/>
          </a:bodyPr>
          <a:lstStyle/>
          <a:p>
            <a:r>
              <a:rPr lang="en-US" sz="6000" b="1" dirty="0" smtClean="0">
                <a:solidFill>
                  <a:schemeClr val="accent2"/>
                </a:solidFill>
              </a:rPr>
              <a:t>What makes an infographic succeed?</a:t>
            </a:r>
            <a:endParaRPr lang="en-US" sz="6000" b="1" dirty="0">
              <a:solidFill>
                <a:schemeClr val="accent2"/>
              </a:solidFill>
            </a:endParaRPr>
          </a:p>
        </p:txBody>
      </p:sp>
      <p:sp>
        <p:nvSpPr>
          <p:cNvPr id="5" name="black background"/>
          <p:cNvSpPr/>
          <p:nvPr/>
        </p:nvSpPr>
        <p:spPr>
          <a:xfrm>
            <a:off x="0" y="0"/>
            <a:ext cx="9144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982641" y="1704728"/>
            <a:ext cx="4799034" cy="2014716"/>
            <a:chOff x="982641" y="3924603"/>
            <a:chExt cx="4799034" cy="2014716"/>
          </a:xfrm>
          <a:effectLst>
            <a:outerShdw blurRad="50800" dist="38100" dir="18900000" algn="bl" rotWithShape="0">
              <a:prstClr val="black">
                <a:alpha val="40000"/>
              </a:prstClr>
            </a:outerShdw>
          </a:effectLst>
        </p:grpSpPr>
        <p:sp>
          <p:nvSpPr>
            <p:cNvPr id="36" name="Rectangle 35"/>
            <p:cNvSpPr/>
            <p:nvPr/>
          </p:nvSpPr>
          <p:spPr>
            <a:xfrm>
              <a:off x="3200400" y="3932641"/>
              <a:ext cx="2554343" cy="2006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10"/>
            <p:cNvSpPr/>
            <p:nvPr/>
          </p:nvSpPr>
          <p:spPr>
            <a:xfrm>
              <a:off x="3610476" y="4270925"/>
              <a:ext cx="675236" cy="784509"/>
            </a:xfrm>
            <a:custGeom>
              <a:avLst/>
              <a:gdLst/>
              <a:ahLst/>
              <a:cxnLst/>
              <a:rect l="l" t="t" r="r" b="b"/>
              <a:pathLst>
                <a:path w="598519" h="733483">
                  <a:moveTo>
                    <a:pt x="482559" y="0"/>
                  </a:moveTo>
                  <a:lnTo>
                    <a:pt x="507912" y="8215"/>
                  </a:lnTo>
                  <a:lnTo>
                    <a:pt x="530632" y="73586"/>
                  </a:lnTo>
                  <a:lnTo>
                    <a:pt x="598519" y="642977"/>
                  </a:lnTo>
                  <a:lnTo>
                    <a:pt x="540555" y="611626"/>
                  </a:lnTo>
                  <a:lnTo>
                    <a:pt x="564170" y="733483"/>
                  </a:lnTo>
                  <a:lnTo>
                    <a:pt x="51698" y="406039"/>
                  </a:lnTo>
                  <a:lnTo>
                    <a:pt x="22594" y="364465"/>
                  </a:lnTo>
                  <a:lnTo>
                    <a:pt x="24131" y="363420"/>
                  </a:lnTo>
                  <a:lnTo>
                    <a:pt x="21862" y="363420"/>
                  </a:lnTo>
                  <a:lnTo>
                    <a:pt x="0" y="332191"/>
                  </a:lnTo>
                  <a:lnTo>
                    <a:pt x="0" y="299184"/>
                  </a:lnTo>
                  <a:lnTo>
                    <a:pt x="42251" y="299184"/>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38" name="Chart 37"/>
            <p:cNvGraphicFramePr/>
            <p:nvPr>
              <p:extLst>
                <p:ext uri="{D42A27DB-BD31-4B8C-83A1-F6EECF244321}">
                  <p14:modId xmlns:p14="http://schemas.microsoft.com/office/powerpoint/2010/main" val="1319955525"/>
                </p:ext>
              </p:extLst>
            </p:nvPr>
          </p:nvGraphicFramePr>
          <p:xfrm>
            <a:off x="3362325" y="3924603"/>
            <a:ext cx="2419350" cy="2000066"/>
          </p:xfrm>
          <a:graphic>
            <a:graphicData uri="http://schemas.openxmlformats.org/drawingml/2006/chart">
              <c:chart xmlns:c="http://schemas.openxmlformats.org/drawingml/2006/chart" xmlns:r="http://schemas.openxmlformats.org/officeDocument/2006/relationships" r:id="rId4"/>
            </a:graphicData>
          </a:graphic>
        </p:graphicFrame>
        <p:sp>
          <p:nvSpPr>
            <p:cNvPr id="39" name="Oval 16"/>
            <p:cNvSpPr/>
            <p:nvPr/>
          </p:nvSpPr>
          <p:spPr>
            <a:xfrm>
              <a:off x="3680326" y="4319466"/>
              <a:ext cx="435012" cy="298995"/>
            </a:xfrm>
            <a:custGeom>
              <a:avLst/>
              <a:gdLst/>
              <a:ahLst/>
              <a:cxnLst/>
              <a:rect l="l" t="t" r="r" b="b"/>
              <a:pathLst>
                <a:path w="435012" h="298995">
                  <a:moveTo>
                    <a:pt x="435012" y="0"/>
                  </a:moveTo>
                  <a:lnTo>
                    <a:pt x="435012" y="19293"/>
                  </a:lnTo>
                  <a:cubicBezTo>
                    <a:pt x="252858" y="36201"/>
                    <a:pt x="97517" y="144114"/>
                    <a:pt x="17222" y="298995"/>
                  </a:cubicBezTo>
                  <a:lnTo>
                    <a:pt x="0" y="290961"/>
                  </a:lnTo>
                  <a:cubicBezTo>
                    <a:pt x="81667" y="128295"/>
                    <a:pt x="244299" y="14628"/>
                    <a:pt x="435012" y="0"/>
                  </a:cubicBezTo>
                  <a:close/>
                </a:path>
              </a:pathLst>
            </a:custGeom>
            <a:noFill/>
            <a:ln>
              <a:solidFill>
                <a:srgbClr val="BB7517">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ound Same Side Corner Rectangle 39"/>
            <p:cNvSpPr/>
            <p:nvPr/>
          </p:nvSpPr>
          <p:spPr>
            <a:xfrm rot="16200000">
              <a:off x="1173482" y="3741799"/>
              <a:ext cx="2006679" cy="2388361"/>
            </a:xfrm>
            <a:prstGeom prst="round2Same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TextBox 40"/>
            <p:cNvSpPr txBox="1"/>
            <p:nvPr/>
          </p:nvSpPr>
          <p:spPr>
            <a:xfrm>
              <a:off x="1093914" y="4050287"/>
              <a:ext cx="2176609" cy="1200329"/>
            </a:xfrm>
            <a:prstGeom prst="rect">
              <a:avLst/>
            </a:prstGeom>
            <a:noFill/>
          </p:spPr>
          <p:txBody>
            <a:bodyPr wrap="square" rtlCol="0">
              <a:spAutoFit/>
            </a:bodyPr>
            <a:lstStyle/>
            <a:p>
              <a:r>
                <a:rPr lang="en-CA" sz="2400" b="1" dirty="0" smtClean="0">
                  <a:solidFill>
                    <a:schemeClr val="bg1"/>
                  </a:solidFill>
                </a:rPr>
                <a:t>How much pie have I eaten so far?</a:t>
              </a:r>
              <a:endParaRPr lang="en-CA" sz="2400" b="1" dirty="0">
                <a:solidFill>
                  <a:schemeClr val="bg1"/>
                </a:solidFill>
              </a:endParaRPr>
            </a:p>
          </p:txBody>
        </p:sp>
        <p:sp>
          <p:nvSpPr>
            <p:cNvPr id="42" name="TextBox 41"/>
            <p:cNvSpPr txBox="1"/>
            <p:nvPr/>
          </p:nvSpPr>
          <p:spPr>
            <a:xfrm>
              <a:off x="1093914" y="5258919"/>
              <a:ext cx="2176609" cy="430887"/>
            </a:xfrm>
            <a:prstGeom prst="rect">
              <a:avLst/>
            </a:prstGeom>
            <a:noFill/>
          </p:spPr>
          <p:txBody>
            <a:bodyPr wrap="square" rtlCol="0">
              <a:spAutoFit/>
            </a:bodyPr>
            <a:lstStyle/>
            <a:p>
              <a:r>
                <a:rPr lang="en-CA" sz="1100" dirty="0" smtClean="0">
                  <a:solidFill>
                    <a:schemeClr val="bg2">
                      <a:lumMod val="75000"/>
                    </a:schemeClr>
                  </a:solidFill>
                </a:rPr>
                <a:t>a history of pie consumption up to this point of time</a:t>
              </a:r>
              <a:endParaRPr lang="en-CA" sz="1100" dirty="0">
                <a:solidFill>
                  <a:schemeClr val="bg2">
                    <a:lumMod val="75000"/>
                  </a:schemeClr>
                </a:solidFill>
              </a:endParaRPr>
            </a:p>
          </p:txBody>
        </p:sp>
      </p:grpSp>
      <p:sp>
        <p:nvSpPr>
          <p:cNvPr id="43" name="TextBox 42"/>
          <p:cNvSpPr txBox="1"/>
          <p:nvPr/>
        </p:nvSpPr>
        <p:spPr>
          <a:xfrm>
            <a:off x="3649721" y="593837"/>
            <a:ext cx="1962807" cy="830997"/>
          </a:xfrm>
          <a:prstGeom prst="rect">
            <a:avLst/>
          </a:prstGeom>
          <a:noFill/>
        </p:spPr>
        <p:txBody>
          <a:bodyPr wrap="square" rtlCol="0">
            <a:spAutoFit/>
          </a:bodyPr>
          <a:lstStyle/>
          <a:p>
            <a:pPr algn="ctr"/>
            <a:r>
              <a:rPr lang="en-US" sz="2400" b="1" dirty="0" smtClean="0">
                <a:solidFill>
                  <a:schemeClr val="bg1"/>
                </a:solidFill>
              </a:rPr>
              <a:t>Logical information</a:t>
            </a:r>
            <a:endParaRPr lang="en-US" sz="2400" b="1" dirty="0">
              <a:solidFill>
                <a:schemeClr val="bg1"/>
              </a:solidFill>
            </a:endParaRPr>
          </a:p>
        </p:txBody>
      </p:sp>
      <p:sp>
        <p:nvSpPr>
          <p:cNvPr id="44" name="TextBox 43"/>
          <p:cNvSpPr txBox="1"/>
          <p:nvPr/>
        </p:nvSpPr>
        <p:spPr>
          <a:xfrm>
            <a:off x="5814852" y="620041"/>
            <a:ext cx="2617076" cy="830997"/>
          </a:xfrm>
          <a:prstGeom prst="rect">
            <a:avLst/>
          </a:prstGeom>
          <a:noFill/>
        </p:spPr>
        <p:txBody>
          <a:bodyPr wrap="square" rtlCol="0">
            <a:spAutoFit/>
          </a:bodyPr>
          <a:lstStyle/>
          <a:p>
            <a:pPr algn="ctr"/>
            <a:r>
              <a:rPr lang="en-US" sz="2400" b="1" dirty="0" smtClean="0">
                <a:solidFill>
                  <a:schemeClr val="bg1"/>
                </a:solidFill>
              </a:rPr>
              <a:t>Well-designed graphics</a:t>
            </a:r>
            <a:endParaRPr lang="en-US" sz="2400" b="1" dirty="0">
              <a:solidFill>
                <a:schemeClr val="bg1"/>
              </a:solidFill>
            </a:endParaRPr>
          </a:p>
        </p:txBody>
      </p:sp>
      <p:sp>
        <p:nvSpPr>
          <p:cNvPr id="45" name="TextBox 44"/>
          <p:cNvSpPr txBox="1"/>
          <p:nvPr/>
        </p:nvSpPr>
        <p:spPr>
          <a:xfrm>
            <a:off x="709452" y="593837"/>
            <a:ext cx="2617076" cy="830997"/>
          </a:xfrm>
          <a:prstGeom prst="rect">
            <a:avLst/>
          </a:prstGeom>
          <a:noFill/>
        </p:spPr>
        <p:txBody>
          <a:bodyPr wrap="square" rtlCol="0">
            <a:spAutoFit/>
          </a:bodyPr>
          <a:lstStyle/>
          <a:p>
            <a:pPr algn="ctr"/>
            <a:r>
              <a:rPr lang="en-US" sz="2400" b="1" dirty="0" smtClean="0">
                <a:solidFill>
                  <a:schemeClr val="bg1"/>
                </a:solidFill>
              </a:rPr>
              <a:t>Clear narrative and point</a:t>
            </a:r>
            <a:endParaRPr lang="en-US" sz="2400" b="1" dirty="0">
              <a:solidFill>
                <a:schemeClr val="bg1"/>
              </a:solidFill>
            </a:endParaRPr>
          </a:p>
        </p:txBody>
      </p:sp>
      <p:grpSp>
        <p:nvGrpSpPr>
          <p:cNvPr id="46" name="Group 45"/>
          <p:cNvGrpSpPr/>
          <p:nvPr/>
        </p:nvGrpSpPr>
        <p:grpSpPr>
          <a:xfrm flipH="1">
            <a:off x="5630065" y="2386413"/>
            <a:ext cx="942291" cy="1535001"/>
            <a:chOff x="2681750" y="3930871"/>
            <a:chExt cx="1550962" cy="2604635"/>
          </a:xfrm>
          <a:solidFill>
            <a:schemeClr val="tx1">
              <a:lumMod val="40000"/>
              <a:lumOff val="60000"/>
            </a:schemeClr>
          </a:solidFill>
          <a:effectLst>
            <a:outerShdw blurRad="76200" dir="18900000" sy="23000" kx="-1200000" algn="bl" rotWithShape="0">
              <a:prstClr val="black">
                <a:alpha val="20000"/>
              </a:prstClr>
            </a:outerShdw>
          </a:effectLst>
        </p:grpSpPr>
        <p:sp>
          <p:nvSpPr>
            <p:cNvPr id="47" name="Oval 46"/>
            <p:cNvSpPr/>
            <p:nvPr/>
          </p:nvSpPr>
          <p:spPr bwMode="auto">
            <a:xfrm rot="20352523">
              <a:off x="2956558" y="3930871"/>
              <a:ext cx="648399" cy="584981"/>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8" name="Rounded Rectangle 47"/>
            <p:cNvSpPr/>
            <p:nvPr/>
          </p:nvSpPr>
          <p:spPr bwMode="auto">
            <a:xfrm rot="21130329">
              <a:off x="3016179" y="4581000"/>
              <a:ext cx="648399" cy="97725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9" name="Rectangle 48"/>
            <p:cNvSpPr/>
            <p:nvPr/>
          </p:nvSpPr>
          <p:spPr bwMode="auto">
            <a:xfrm rot="297044">
              <a:off x="3036329" y="5427953"/>
              <a:ext cx="243150" cy="1021128"/>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0" name="Rectangle 49"/>
            <p:cNvSpPr/>
            <p:nvPr/>
          </p:nvSpPr>
          <p:spPr bwMode="auto">
            <a:xfrm rot="243463">
              <a:off x="3441577" y="5427953"/>
              <a:ext cx="243150" cy="1021128"/>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1" name="Oval 50"/>
            <p:cNvSpPr/>
            <p:nvPr/>
          </p:nvSpPr>
          <p:spPr bwMode="auto">
            <a:xfrm>
              <a:off x="2995685" y="6340055"/>
              <a:ext cx="243150" cy="195451"/>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2" name="Oval 51"/>
            <p:cNvSpPr/>
            <p:nvPr/>
          </p:nvSpPr>
          <p:spPr bwMode="auto">
            <a:xfrm>
              <a:off x="3410982" y="6340055"/>
              <a:ext cx="243150" cy="195451"/>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3" name="Rectangle 52"/>
            <p:cNvSpPr/>
            <p:nvPr/>
          </p:nvSpPr>
          <p:spPr bwMode="auto">
            <a:xfrm rot="1493871">
              <a:off x="2780497" y="4668151"/>
              <a:ext cx="176001" cy="411841"/>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4" name="Rectangle 53"/>
            <p:cNvSpPr/>
            <p:nvPr/>
          </p:nvSpPr>
          <p:spPr bwMode="auto">
            <a:xfrm rot="18560079">
              <a:off x="3657632" y="4518846"/>
              <a:ext cx="176001" cy="40867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5" name="Oval 54"/>
            <p:cNvSpPr/>
            <p:nvPr/>
          </p:nvSpPr>
          <p:spPr bwMode="auto">
            <a:xfrm rot="2301550">
              <a:off x="4051750" y="4506228"/>
              <a:ext cx="180962" cy="145462"/>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6" name="Oval 55"/>
            <p:cNvSpPr/>
            <p:nvPr/>
          </p:nvSpPr>
          <p:spPr bwMode="auto">
            <a:xfrm>
              <a:off x="2681750" y="4996895"/>
              <a:ext cx="180962" cy="145462"/>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7" name="Rounded Rectangle 56"/>
            <p:cNvSpPr/>
            <p:nvPr/>
          </p:nvSpPr>
          <p:spPr bwMode="auto">
            <a:xfrm rot="21083217">
              <a:off x="2868416" y="4585873"/>
              <a:ext cx="819632" cy="195451"/>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8" name="Rectangle 57"/>
            <p:cNvSpPr/>
            <p:nvPr/>
          </p:nvSpPr>
          <p:spPr bwMode="auto">
            <a:xfrm rot="18639669">
              <a:off x="2811442" y="4956117"/>
              <a:ext cx="176001" cy="408674"/>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9" name="Oval 58"/>
            <p:cNvSpPr/>
            <p:nvPr/>
          </p:nvSpPr>
          <p:spPr bwMode="auto">
            <a:xfrm>
              <a:off x="2949879" y="5254688"/>
              <a:ext cx="180962" cy="145462"/>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0" name="Rectangle 59"/>
            <p:cNvSpPr/>
            <p:nvPr/>
          </p:nvSpPr>
          <p:spPr bwMode="auto">
            <a:xfrm rot="2627071">
              <a:off x="3919496" y="4533762"/>
              <a:ext cx="176001" cy="36284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1" name="Oval 60"/>
            <p:cNvSpPr/>
            <p:nvPr/>
          </p:nvSpPr>
          <p:spPr bwMode="auto">
            <a:xfrm>
              <a:off x="3791742" y="4786760"/>
              <a:ext cx="180962" cy="145462"/>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62" name="Oval Callout 61"/>
          <p:cNvSpPr/>
          <p:nvPr/>
        </p:nvSpPr>
        <p:spPr>
          <a:xfrm>
            <a:off x="6715517" y="1622840"/>
            <a:ext cx="1840663" cy="1303721"/>
          </a:xfrm>
          <a:prstGeom prst="wedgeEllipseCallout">
            <a:avLst>
              <a:gd name="adj1" fmla="val -64087"/>
              <a:gd name="adj2" fmla="val 29503"/>
            </a:avLst>
          </a:prstGeom>
          <a:solidFill>
            <a:schemeClr val="bg1"/>
          </a:solidFill>
          <a:ln w="57150" cmpd="sng">
            <a:solidFill>
              <a:schemeClr val="accent2"/>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6940791" y="1831446"/>
            <a:ext cx="1418790" cy="830997"/>
          </a:xfrm>
          <a:prstGeom prst="rect">
            <a:avLst/>
          </a:prstGeom>
          <a:noFill/>
        </p:spPr>
        <p:txBody>
          <a:bodyPr wrap="square" rtlCol="0">
            <a:spAutoFit/>
          </a:bodyPr>
          <a:lstStyle/>
          <a:p>
            <a:pPr algn="ctr"/>
            <a:r>
              <a:rPr lang="en-US" sz="1600" dirty="0" smtClean="0"/>
              <a:t>That’s some good looking pie!</a:t>
            </a:r>
            <a:endParaRPr lang="en-US" sz="1600" dirty="0"/>
          </a:p>
        </p:txBody>
      </p:sp>
    </p:spTree>
    <p:custDataLst>
      <p:tags r:id="rId1"/>
    </p:custDataLst>
    <p:extLst>
      <p:ext uri="{BB962C8B-B14F-4D97-AF65-F5344CB8AC3E}">
        <p14:creationId xmlns:p14="http://schemas.microsoft.com/office/powerpoint/2010/main" val="4082018374"/>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hidden="1"/>
          <p:cNvGraphicFramePr>
            <a:graphicFrameLocks noGrp="1"/>
          </p:cNvGraphicFramePr>
          <p:nvPr>
            <p:extLst>
              <p:ext uri="{D42A27DB-BD31-4B8C-83A1-F6EECF244321}">
                <p14:modId xmlns:p14="http://schemas.microsoft.com/office/powerpoint/2010/main" val="2313211995"/>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800600" y="2857500"/>
            <a:ext cx="4114800" cy="1143000"/>
          </a:xfrm>
        </p:spPr>
        <p:txBody>
          <a:bodyPr>
            <a:noAutofit/>
          </a:bodyPr>
          <a:lstStyle/>
          <a:p>
            <a:pPr algn="l"/>
            <a:r>
              <a:rPr lang="en-US" sz="5400" b="1" dirty="0" smtClean="0">
                <a:solidFill>
                  <a:schemeClr val="accent2"/>
                </a:solidFill>
              </a:rPr>
              <a:t>Consider using an infographic if you need to…</a:t>
            </a:r>
            <a:endParaRPr lang="en-US" sz="5400" b="1" dirty="0">
              <a:solidFill>
                <a:schemeClr val="accent2"/>
              </a:solidFill>
            </a:endParaRPr>
          </a:p>
        </p:txBody>
      </p:sp>
      <p:sp>
        <p:nvSpPr>
          <p:cNvPr id="8" name="Black background"/>
          <p:cNvSpPr/>
          <p:nvPr/>
        </p:nvSpPr>
        <p:spPr>
          <a:xfrm>
            <a:off x="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5275" y="549414"/>
            <a:ext cx="3981450" cy="1077218"/>
          </a:xfrm>
          <a:prstGeom prst="rect">
            <a:avLst/>
          </a:prstGeom>
          <a:noFill/>
        </p:spPr>
        <p:txBody>
          <a:bodyPr wrap="square" rtlCol="0">
            <a:spAutoFit/>
          </a:bodyPr>
          <a:lstStyle/>
          <a:p>
            <a:pPr algn="r"/>
            <a:r>
              <a:rPr lang="en-US" sz="3200" dirty="0" smtClean="0">
                <a:solidFill>
                  <a:schemeClr val="bg1"/>
                </a:solidFill>
              </a:rPr>
              <a:t>Tie together related data</a:t>
            </a:r>
            <a:endParaRPr lang="en-US" sz="3200" dirty="0">
              <a:solidFill>
                <a:schemeClr val="bg1"/>
              </a:solidFill>
            </a:endParaRPr>
          </a:p>
        </p:txBody>
      </p:sp>
      <p:sp>
        <p:nvSpPr>
          <p:cNvPr id="6" name="TextBox 5"/>
          <p:cNvSpPr txBox="1"/>
          <p:nvPr/>
        </p:nvSpPr>
        <p:spPr>
          <a:xfrm>
            <a:off x="295275" y="2513796"/>
            <a:ext cx="3981450" cy="1569660"/>
          </a:xfrm>
          <a:prstGeom prst="rect">
            <a:avLst/>
          </a:prstGeom>
          <a:noFill/>
        </p:spPr>
        <p:txBody>
          <a:bodyPr wrap="square" rtlCol="0">
            <a:spAutoFit/>
          </a:bodyPr>
          <a:lstStyle/>
          <a:p>
            <a:pPr algn="r"/>
            <a:r>
              <a:rPr lang="en-US" sz="3200" dirty="0" smtClean="0">
                <a:solidFill>
                  <a:schemeClr val="bg1"/>
                </a:solidFill>
              </a:rPr>
              <a:t>Simplify large amounts of content</a:t>
            </a:r>
            <a:endParaRPr lang="en-US" sz="3200" dirty="0">
              <a:solidFill>
                <a:schemeClr val="bg1"/>
              </a:solidFill>
            </a:endParaRPr>
          </a:p>
        </p:txBody>
      </p:sp>
      <p:sp>
        <p:nvSpPr>
          <p:cNvPr id="7" name="TextBox 6"/>
          <p:cNvSpPr txBox="1"/>
          <p:nvPr/>
        </p:nvSpPr>
        <p:spPr>
          <a:xfrm>
            <a:off x="295275" y="4873764"/>
            <a:ext cx="3981450" cy="1569660"/>
          </a:xfrm>
          <a:prstGeom prst="rect">
            <a:avLst/>
          </a:prstGeom>
          <a:noFill/>
        </p:spPr>
        <p:txBody>
          <a:bodyPr wrap="square" rtlCol="0">
            <a:spAutoFit/>
          </a:bodyPr>
          <a:lstStyle/>
          <a:p>
            <a:pPr algn="r"/>
            <a:r>
              <a:rPr lang="en-US" sz="3200" dirty="0" smtClean="0">
                <a:solidFill>
                  <a:schemeClr val="bg1"/>
                </a:solidFill>
              </a:rPr>
              <a:t>Tell a story that’s best told through data</a:t>
            </a:r>
            <a:endParaRPr lang="en-US" sz="3200" dirty="0">
              <a:solidFill>
                <a:schemeClr val="bg1"/>
              </a:solidFill>
            </a:endParaRPr>
          </a:p>
        </p:txBody>
      </p:sp>
    </p:spTree>
    <p:custDataLst>
      <p:tags r:id="rId1"/>
    </p:custDataLst>
    <p:extLst>
      <p:ext uri="{BB962C8B-B14F-4D97-AF65-F5344CB8AC3E}">
        <p14:creationId xmlns:p14="http://schemas.microsoft.com/office/powerpoint/2010/main" val="233894281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hidden="1"/>
          <p:cNvGraphicFramePr>
            <a:graphicFrameLocks noGrp="1"/>
          </p:cNvGraphicFramePr>
          <p:nvPr>
            <p:extLst>
              <p:ext uri="{D42A27DB-BD31-4B8C-83A1-F6EECF244321}">
                <p14:modId xmlns:p14="http://schemas.microsoft.com/office/powerpoint/2010/main" val="4047528644"/>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228600" y="2787521"/>
            <a:ext cx="4114800" cy="1143000"/>
          </a:xfrm>
        </p:spPr>
        <p:txBody>
          <a:bodyPr>
            <a:noAutofit/>
          </a:bodyPr>
          <a:lstStyle/>
          <a:p>
            <a:pPr algn="r"/>
            <a:r>
              <a:rPr lang="en-US" sz="4800" b="1" dirty="0" smtClean="0">
                <a:solidFill>
                  <a:schemeClr val="accent2"/>
                </a:solidFill>
              </a:rPr>
              <a:t>Use something else if you need to…</a:t>
            </a:r>
            <a:endParaRPr lang="en-US" sz="4800" b="1" dirty="0">
              <a:solidFill>
                <a:schemeClr val="accent2"/>
              </a:solidFill>
            </a:endParaRPr>
          </a:p>
        </p:txBody>
      </p:sp>
      <p:sp>
        <p:nvSpPr>
          <p:cNvPr id="5" name="Black background"/>
          <p:cNvSpPr/>
          <p:nvPr/>
        </p:nvSpPr>
        <p:spPr>
          <a:xfrm>
            <a:off x="4572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00600" y="539750"/>
            <a:ext cx="4076700" cy="1077218"/>
          </a:xfrm>
          <a:prstGeom prst="rect">
            <a:avLst/>
          </a:prstGeom>
          <a:noFill/>
        </p:spPr>
        <p:txBody>
          <a:bodyPr wrap="square" rtlCol="0">
            <a:spAutoFit/>
          </a:bodyPr>
          <a:lstStyle/>
          <a:p>
            <a:r>
              <a:rPr lang="en-US" sz="3200" dirty="0" smtClean="0">
                <a:solidFill>
                  <a:schemeClr val="bg1"/>
                </a:solidFill>
              </a:rPr>
              <a:t>Use it just because it’s shiny &amp; new</a:t>
            </a:r>
            <a:endParaRPr lang="en-US" sz="3200" dirty="0">
              <a:solidFill>
                <a:schemeClr val="bg1"/>
              </a:solidFill>
            </a:endParaRPr>
          </a:p>
        </p:txBody>
      </p:sp>
      <p:sp>
        <p:nvSpPr>
          <p:cNvPr id="7" name="TextBox 6"/>
          <p:cNvSpPr txBox="1"/>
          <p:nvPr/>
        </p:nvSpPr>
        <p:spPr>
          <a:xfrm>
            <a:off x="4800600" y="2585660"/>
            <a:ext cx="4076700" cy="1077218"/>
          </a:xfrm>
          <a:prstGeom prst="rect">
            <a:avLst/>
          </a:prstGeom>
          <a:noFill/>
        </p:spPr>
        <p:txBody>
          <a:bodyPr wrap="square" rtlCol="0">
            <a:spAutoFit/>
          </a:bodyPr>
          <a:lstStyle/>
          <a:p>
            <a:r>
              <a:rPr lang="en-US" sz="3200" dirty="0" smtClean="0">
                <a:solidFill>
                  <a:schemeClr val="bg1"/>
                </a:solidFill>
              </a:rPr>
              <a:t>Need to tell a linear narrative story</a:t>
            </a:r>
            <a:endParaRPr lang="en-US" sz="3200" dirty="0">
              <a:solidFill>
                <a:schemeClr val="bg1"/>
              </a:solidFill>
            </a:endParaRPr>
          </a:p>
        </p:txBody>
      </p:sp>
      <p:sp>
        <p:nvSpPr>
          <p:cNvPr id="8" name="TextBox 7"/>
          <p:cNvSpPr txBox="1"/>
          <p:nvPr/>
        </p:nvSpPr>
        <p:spPr>
          <a:xfrm>
            <a:off x="4800600" y="4644201"/>
            <a:ext cx="4076700" cy="1569660"/>
          </a:xfrm>
          <a:prstGeom prst="rect">
            <a:avLst/>
          </a:prstGeom>
          <a:noFill/>
        </p:spPr>
        <p:txBody>
          <a:bodyPr wrap="square" rtlCol="0">
            <a:spAutoFit/>
          </a:bodyPr>
          <a:lstStyle/>
          <a:p>
            <a:r>
              <a:rPr lang="en-US" sz="3200" dirty="0" smtClean="0">
                <a:solidFill>
                  <a:schemeClr val="bg1"/>
                </a:solidFill>
              </a:rPr>
              <a:t>Attempt to link data that actually isn’t connected</a:t>
            </a:r>
            <a:endParaRPr lang="en-US" sz="3200" dirty="0">
              <a:solidFill>
                <a:schemeClr val="bg1"/>
              </a:solidFill>
            </a:endParaRPr>
          </a:p>
        </p:txBody>
      </p:sp>
    </p:spTree>
    <p:custDataLst>
      <p:tags r:id="rId1"/>
    </p:custDataLst>
    <p:extLst>
      <p:ext uri="{BB962C8B-B14F-4D97-AF65-F5344CB8AC3E}">
        <p14:creationId xmlns:p14="http://schemas.microsoft.com/office/powerpoint/2010/main" val="213236252"/>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ack background"/>
          <p:cNvSpPr/>
          <p:nvPr/>
        </p:nvSpPr>
        <p:spPr>
          <a:xfrm>
            <a:off x="0" y="2286000"/>
            <a:ext cx="9144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4" name="Table 3" hidden="1"/>
          <p:cNvGraphicFramePr>
            <a:graphicFrameLocks noGrp="1"/>
          </p:cNvGraphicFramePr>
          <p:nvPr>
            <p:extLst>
              <p:ext uri="{D42A27DB-BD31-4B8C-83A1-F6EECF244321}">
                <p14:modId xmlns:p14="http://schemas.microsoft.com/office/powerpoint/2010/main" val="2550386009"/>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57200" y="630657"/>
            <a:ext cx="8229600" cy="1143000"/>
          </a:xfrm>
        </p:spPr>
        <p:txBody>
          <a:bodyPr>
            <a:normAutofit fontScale="90000"/>
          </a:bodyPr>
          <a:lstStyle/>
          <a:p>
            <a:r>
              <a:rPr lang="en-US" sz="6000" b="1" dirty="0" smtClean="0">
                <a:solidFill>
                  <a:schemeClr val="accent2"/>
                </a:solidFill>
              </a:rPr>
              <a:t>Stick to 1 theme, then curate, curate, curate</a:t>
            </a:r>
            <a:endParaRPr lang="en-US" sz="6000" b="1" dirty="0">
              <a:solidFill>
                <a:schemeClr val="accent2"/>
              </a:solidFill>
            </a:endParaRPr>
          </a:p>
        </p:txBody>
      </p:sp>
      <p:sp>
        <p:nvSpPr>
          <p:cNvPr id="14" name="Oval 13"/>
          <p:cNvSpPr/>
          <p:nvPr/>
        </p:nvSpPr>
        <p:spPr>
          <a:xfrm>
            <a:off x="2817017" y="4843462"/>
            <a:ext cx="3509964" cy="2014538"/>
          </a:xfrm>
          <a:custGeom>
            <a:avLst/>
            <a:gdLst/>
            <a:ahLst/>
            <a:cxnLst/>
            <a:rect l="l" t="t" r="r" b="b"/>
            <a:pathLst>
              <a:path w="3509964" h="2014538">
                <a:moveTo>
                  <a:pt x="1754982" y="0"/>
                </a:moveTo>
                <a:cubicBezTo>
                  <a:pt x="2724232" y="0"/>
                  <a:pt x="3509964" y="785732"/>
                  <a:pt x="3509964" y="1754982"/>
                </a:cubicBezTo>
                <a:cubicBezTo>
                  <a:pt x="3509964" y="1843284"/>
                  <a:pt x="3503443" y="1930062"/>
                  <a:pt x="3488676" y="2014538"/>
                </a:cubicBezTo>
                <a:lnTo>
                  <a:pt x="21289" y="2014538"/>
                </a:lnTo>
                <a:cubicBezTo>
                  <a:pt x="6521" y="1930062"/>
                  <a:pt x="0" y="1843284"/>
                  <a:pt x="0" y="1754982"/>
                </a:cubicBezTo>
                <a:cubicBezTo>
                  <a:pt x="0" y="785732"/>
                  <a:pt x="785732" y="0"/>
                  <a:pt x="1754982"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3638550" y="5395733"/>
            <a:ext cx="1866900" cy="1200329"/>
          </a:xfrm>
          <a:prstGeom prst="rect">
            <a:avLst/>
          </a:prstGeom>
          <a:noFill/>
        </p:spPr>
        <p:txBody>
          <a:bodyPr wrap="square" rtlCol="0">
            <a:spAutoFit/>
          </a:bodyPr>
          <a:lstStyle/>
          <a:p>
            <a:pPr algn="ctr"/>
            <a:r>
              <a:rPr lang="en-CA" sz="3600" b="1" dirty="0" smtClean="0">
                <a:solidFill>
                  <a:schemeClr val="bg1"/>
                </a:solidFill>
              </a:rPr>
              <a:t>core theme</a:t>
            </a:r>
            <a:endParaRPr lang="en-CA" sz="3600" b="1" dirty="0">
              <a:solidFill>
                <a:schemeClr val="bg1"/>
              </a:solidFill>
            </a:endParaRPr>
          </a:p>
        </p:txBody>
      </p:sp>
      <p:grpSp>
        <p:nvGrpSpPr>
          <p:cNvPr id="18" name="Group 17"/>
          <p:cNvGrpSpPr/>
          <p:nvPr/>
        </p:nvGrpSpPr>
        <p:grpSpPr>
          <a:xfrm>
            <a:off x="1025902" y="5469422"/>
            <a:ext cx="1447800" cy="1085850"/>
            <a:chOff x="-1009650" y="3486150"/>
            <a:chExt cx="1447800" cy="1085850"/>
          </a:xfrm>
        </p:grpSpPr>
        <p:sp>
          <p:nvSpPr>
            <p:cNvPr id="16" name="Right Arrow 15"/>
            <p:cNvSpPr/>
            <p:nvPr/>
          </p:nvSpPr>
          <p:spPr>
            <a:xfrm>
              <a:off x="-1009650" y="3486150"/>
              <a:ext cx="1447800" cy="108585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933450" y="3810000"/>
              <a:ext cx="1009650" cy="461665"/>
            </a:xfrm>
            <a:prstGeom prst="rect">
              <a:avLst/>
            </a:prstGeom>
            <a:noFill/>
          </p:spPr>
          <p:txBody>
            <a:bodyPr wrap="square" rtlCol="0">
              <a:spAutoFit/>
            </a:bodyPr>
            <a:lstStyle/>
            <a:p>
              <a:r>
                <a:rPr lang="en-CA" sz="2400" b="1" dirty="0" smtClean="0">
                  <a:solidFill>
                    <a:schemeClr val="bg1"/>
                  </a:solidFill>
                </a:rPr>
                <a:t>info</a:t>
              </a:r>
              <a:endParaRPr lang="en-CA" sz="2400" b="1" dirty="0">
                <a:solidFill>
                  <a:schemeClr val="bg1"/>
                </a:solidFill>
              </a:endParaRPr>
            </a:p>
          </p:txBody>
        </p:sp>
      </p:grpSp>
      <p:grpSp>
        <p:nvGrpSpPr>
          <p:cNvPr id="19" name="Group 18"/>
          <p:cNvGrpSpPr/>
          <p:nvPr/>
        </p:nvGrpSpPr>
        <p:grpSpPr>
          <a:xfrm rot="1880859">
            <a:off x="1471050" y="4231835"/>
            <a:ext cx="1447800" cy="1085850"/>
            <a:chOff x="-1009650" y="3486150"/>
            <a:chExt cx="1447800" cy="1085850"/>
          </a:xfrm>
        </p:grpSpPr>
        <p:sp>
          <p:nvSpPr>
            <p:cNvPr id="20" name="Right Arrow 19"/>
            <p:cNvSpPr/>
            <p:nvPr/>
          </p:nvSpPr>
          <p:spPr>
            <a:xfrm>
              <a:off x="-1009650" y="3486150"/>
              <a:ext cx="1447800" cy="108585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933450" y="3810000"/>
              <a:ext cx="1009650" cy="461665"/>
            </a:xfrm>
            <a:prstGeom prst="rect">
              <a:avLst/>
            </a:prstGeom>
            <a:noFill/>
          </p:spPr>
          <p:txBody>
            <a:bodyPr wrap="square" rtlCol="0">
              <a:spAutoFit/>
            </a:bodyPr>
            <a:lstStyle/>
            <a:p>
              <a:r>
                <a:rPr lang="en-CA" sz="2400" b="1" dirty="0" smtClean="0">
                  <a:solidFill>
                    <a:schemeClr val="bg1"/>
                  </a:solidFill>
                </a:rPr>
                <a:t>info</a:t>
              </a:r>
              <a:endParaRPr lang="en-CA" sz="2400" b="1" dirty="0">
                <a:solidFill>
                  <a:schemeClr val="bg1"/>
                </a:solidFill>
              </a:endParaRPr>
            </a:p>
          </p:txBody>
        </p:sp>
      </p:grpSp>
      <p:grpSp>
        <p:nvGrpSpPr>
          <p:cNvPr id="22" name="Group 21"/>
          <p:cNvGrpSpPr/>
          <p:nvPr/>
        </p:nvGrpSpPr>
        <p:grpSpPr>
          <a:xfrm rot="3224050">
            <a:off x="2371725" y="3262723"/>
            <a:ext cx="1447800" cy="1085850"/>
            <a:chOff x="-1009650" y="3486150"/>
            <a:chExt cx="1447800" cy="1085850"/>
          </a:xfrm>
        </p:grpSpPr>
        <p:sp>
          <p:nvSpPr>
            <p:cNvPr id="23" name="Right Arrow 22"/>
            <p:cNvSpPr/>
            <p:nvPr/>
          </p:nvSpPr>
          <p:spPr>
            <a:xfrm>
              <a:off x="-1009650" y="3486150"/>
              <a:ext cx="1447800" cy="108585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933450" y="3810000"/>
              <a:ext cx="1009650" cy="461665"/>
            </a:xfrm>
            <a:prstGeom prst="rect">
              <a:avLst/>
            </a:prstGeom>
            <a:noFill/>
          </p:spPr>
          <p:txBody>
            <a:bodyPr wrap="square" rtlCol="0">
              <a:spAutoFit/>
            </a:bodyPr>
            <a:lstStyle/>
            <a:p>
              <a:r>
                <a:rPr lang="en-CA" sz="2400" b="1" dirty="0" smtClean="0">
                  <a:solidFill>
                    <a:schemeClr val="bg1"/>
                  </a:solidFill>
                </a:rPr>
                <a:t>info</a:t>
              </a:r>
              <a:endParaRPr lang="en-CA" sz="2400" b="1" dirty="0">
                <a:solidFill>
                  <a:schemeClr val="bg1"/>
                </a:solidFill>
              </a:endParaRPr>
            </a:p>
          </p:txBody>
        </p:sp>
      </p:grpSp>
      <p:grpSp>
        <p:nvGrpSpPr>
          <p:cNvPr id="25" name="Group 24"/>
          <p:cNvGrpSpPr/>
          <p:nvPr/>
        </p:nvGrpSpPr>
        <p:grpSpPr>
          <a:xfrm rot="2395748">
            <a:off x="1052909" y="2882701"/>
            <a:ext cx="1447800" cy="1085850"/>
            <a:chOff x="-1009650" y="3486150"/>
            <a:chExt cx="1447800" cy="1085850"/>
          </a:xfrm>
        </p:grpSpPr>
        <p:sp>
          <p:nvSpPr>
            <p:cNvPr id="26" name="Right Arrow 25"/>
            <p:cNvSpPr/>
            <p:nvPr/>
          </p:nvSpPr>
          <p:spPr>
            <a:xfrm>
              <a:off x="-1009650" y="3486150"/>
              <a:ext cx="1447800" cy="108585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p:cNvSpPr txBox="1"/>
            <p:nvPr/>
          </p:nvSpPr>
          <p:spPr>
            <a:xfrm>
              <a:off x="-933450" y="3810000"/>
              <a:ext cx="1009650" cy="461665"/>
            </a:xfrm>
            <a:prstGeom prst="rect">
              <a:avLst/>
            </a:prstGeom>
            <a:noFill/>
          </p:spPr>
          <p:txBody>
            <a:bodyPr wrap="square" rtlCol="0">
              <a:spAutoFit/>
            </a:bodyPr>
            <a:lstStyle/>
            <a:p>
              <a:r>
                <a:rPr lang="en-CA" sz="2400" b="1" dirty="0" smtClean="0">
                  <a:solidFill>
                    <a:schemeClr val="bg1"/>
                  </a:solidFill>
                </a:rPr>
                <a:t>info</a:t>
              </a:r>
              <a:endParaRPr lang="en-CA" sz="2400" b="1" dirty="0">
                <a:solidFill>
                  <a:schemeClr val="bg1"/>
                </a:solidFill>
              </a:endParaRPr>
            </a:p>
          </p:txBody>
        </p:sp>
      </p:grpSp>
      <p:grpSp>
        <p:nvGrpSpPr>
          <p:cNvPr id="28" name="Group 27"/>
          <p:cNvGrpSpPr/>
          <p:nvPr/>
        </p:nvGrpSpPr>
        <p:grpSpPr>
          <a:xfrm rot="1131138">
            <a:off x="137181" y="4445771"/>
            <a:ext cx="1447800" cy="1085850"/>
            <a:chOff x="-1009650" y="3486150"/>
            <a:chExt cx="1447800" cy="1085850"/>
          </a:xfrm>
        </p:grpSpPr>
        <p:sp>
          <p:nvSpPr>
            <p:cNvPr id="29" name="Right Arrow 28"/>
            <p:cNvSpPr/>
            <p:nvPr/>
          </p:nvSpPr>
          <p:spPr>
            <a:xfrm>
              <a:off x="-1009650" y="3486150"/>
              <a:ext cx="1447800" cy="108585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TextBox 29"/>
            <p:cNvSpPr txBox="1"/>
            <p:nvPr/>
          </p:nvSpPr>
          <p:spPr>
            <a:xfrm>
              <a:off x="-933450" y="3810000"/>
              <a:ext cx="1009650" cy="461665"/>
            </a:xfrm>
            <a:prstGeom prst="rect">
              <a:avLst/>
            </a:prstGeom>
            <a:noFill/>
          </p:spPr>
          <p:txBody>
            <a:bodyPr wrap="square" rtlCol="0">
              <a:spAutoFit/>
            </a:bodyPr>
            <a:lstStyle/>
            <a:p>
              <a:r>
                <a:rPr lang="en-CA" sz="2400" b="1" dirty="0" smtClean="0">
                  <a:solidFill>
                    <a:schemeClr val="bg1"/>
                  </a:solidFill>
                </a:rPr>
                <a:t>info</a:t>
              </a:r>
              <a:endParaRPr lang="en-CA" sz="2400" b="1" dirty="0">
                <a:solidFill>
                  <a:schemeClr val="bg1"/>
                </a:solidFill>
              </a:endParaRPr>
            </a:p>
          </p:txBody>
        </p:sp>
      </p:grpSp>
      <p:grpSp>
        <p:nvGrpSpPr>
          <p:cNvPr id="33" name="Group 32"/>
          <p:cNvGrpSpPr/>
          <p:nvPr/>
        </p:nvGrpSpPr>
        <p:grpSpPr>
          <a:xfrm flipH="1">
            <a:off x="6583027" y="5436547"/>
            <a:ext cx="1457034" cy="1085850"/>
            <a:chOff x="-1009650" y="3486150"/>
            <a:chExt cx="1447800" cy="1085850"/>
          </a:xfrm>
        </p:grpSpPr>
        <p:sp>
          <p:nvSpPr>
            <p:cNvPr id="46" name="Right Arrow 45"/>
            <p:cNvSpPr/>
            <p:nvPr/>
          </p:nvSpPr>
          <p:spPr>
            <a:xfrm>
              <a:off x="-1009650" y="3486150"/>
              <a:ext cx="1447800" cy="108585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TextBox 46"/>
            <p:cNvSpPr txBox="1"/>
            <p:nvPr/>
          </p:nvSpPr>
          <p:spPr>
            <a:xfrm>
              <a:off x="-933450" y="3810000"/>
              <a:ext cx="1009650" cy="461665"/>
            </a:xfrm>
            <a:prstGeom prst="rect">
              <a:avLst/>
            </a:prstGeom>
            <a:noFill/>
          </p:spPr>
          <p:txBody>
            <a:bodyPr wrap="square" rtlCol="0">
              <a:spAutoFit/>
            </a:bodyPr>
            <a:lstStyle/>
            <a:p>
              <a:r>
                <a:rPr lang="en-CA" sz="2400" b="1" dirty="0" smtClean="0">
                  <a:solidFill>
                    <a:schemeClr val="bg1"/>
                  </a:solidFill>
                </a:rPr>
                <a:t>info</a:t>
              </a:r>
              <a:endParaRPr lang="en-CA" sz="2400" b="1" dirty="0">
                <a:solidFill>
                  <a:schemeClr val="bg1"/>
                </a:solidFill>
              </a:endParaRPr>
            </a:p>
          </p:txBody>
        </p:sp>
      </p:grpSp>
      <p:grpSp>
        <p:nvGrpSpPr>
          <p:cNvPr id="34" name="Group 33"/>
          <p:cNvGrpSpPr/>
          <p:nvPr/>
        </p:nvGrpSpPr>
        <p:grpSpPr>
          <a:xfrm rot="19719141" flipH="1">
            <a:off x="6135040" y="4198960"/>
            <a:ext cx="1457034" cy="1085850"/>
            <a:chOff x="-1009650" y="3486150"/>
            <a:chExt cx="1447800" cy="1085850"/>
          </a:xfrm>
        </p:grpSpPr>
        <p:sp>
          <p:nvSpPr>
            <p:cNvPr id="44" name="Right Arrow 43"/>
            <p:cNvSpPr/>
            <p:nvPr/>
          </p:nvSpPr>
          <p:spPr>
            <a:xfrm>
              <a:off x="-1009650" y="3486150"/>
              <a:ext cx="1447800" cy="108585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TextBox 44"/>
            <p:cNvSpPr txBox="1"/>
            <p:nvPr/>
          </p:nvSpPr>
          <p:spPr>
            <a:xfrm>
              <a:off x="-933450" y="3810000"/>
              <a:ext cx="1009650" cy="461665"/>
            </a:xfrm>
            <a:prstGeom prst="rect">
              <a:avLst/>
            </a:prstGeom>
            <a:noFill/>
          </p:spPr>
          <p:txBody>
            <a:bodyPr wrap="square" rtlCol="0">
              <a:spAutoFit/>
            </a:bodyPr>
            <a:lstStyle/>
            <a:p>
              <a:r>
                <a:rPr lang="en-CA" sz="2400" b="1" dirty="0" smtClean="0">
                  <a:solidFill>
                    <a:schemeClr val="bg1"/>
                  </a:solidFill>
                </a:rPr>
                <a:t>info</a:t>
              </a:r>
              <a:endParaRPr lang="en-CA" sz="2400" b="1" dirty="0">
                <a:solidFill>
                  <a:schemeClr val="bg1"/>
                </a:solidFill>
              </a:endParaRPr>
            </a:p>
          </p:txBody>
        </p:sp>
      </p:grpSp>
      <p:grpSp>
        <p:nvGrpSpPr>
          <p:cNvPr id="35" name="Group 34"/>
          <p:cNvGrpSpPr/>
          <p:nvPr/>
        </p:nvGrpSpPr>
        <p:grpSpPr>
          <a:xfrm rot="18375950" flipH="1">
            <a:off x="5233238" y="3226385"/>
            <a:ext cx="1447800" cy="1092775"/>
            <a:chOff x="-1009650" y="3486150"/>
            <a:chExt cx="1447800" cy="1085850"/>
          </a:xfrm>
          <a:solidFill>
            <a:schemeClr val="accent4"/>
          </a:solidFill>
        </p:grpSpPr>
        <p:sp>
          <p:nvSpPr>
            <p:cNvPr id="42" name="Right Arrow 41"/>
            <p:cNvSpPr/>
            <p:nvPr/>
          </p:nvSpPr>
          <p:spPr>
            <a:xfrm>
              <a:off x="-1009650" y="3486150"/>
              <a:ext cx="1447800" cy="108585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TextBox 42"/>
            <p:cNvSpPr txBox="1"/>
            <p:nvPr/>
          </p:nvSpPr>
          <p:spPr>
            <a:xfrm>
              <a:off x="-933450" y="3810000"/>
              <a:ext cx="1009650" cy="461665"/>
            </a:xfrm>
            <a:prstGeom prst="rect">
              <a:avLst/>
            </a:prstGeom>
            <a:grpFill/>
          </p:spPr>
          <p:txBody>
            <a:bodyPr wrap="square" rtlCol="0">
              <a:spAutoFit/>
            </a:bodyPr>
            <a:lstStyle/>
            <a:p>
              <a:r>
                <a:rPr lang="en-CA" sz="2400" b="1" dirty="0" smtClean="0">
                  <a:solidFill>
                    <a:schemeClr val="bg1"/>
                  </a:solidFill>
                </a:rPr>
                <a:t>info</a:t>
              </a:r>
              <a:endParaRPr lang="en-CA" sz="2400" b="1" dirty="0">
                <a:solidFill>
                  <a:schemeClr val="bg1"/>
                </a:solidFill>
              </a:endParaRPr>
            </a:p>
          </p:txBody>
        </p:sp>
      </p:grpSp>
      <p:grpSp>
        <p:nvGrpSpPr>
          <p:cNvPr id="36" name="Group 35"/>
          <p:cNvGrpSpPr/>
          <p:nvPr/>
        </p:nvGrpSpPr>
        <p:grpSpPr>
          <a:xfrm rot="19204252" flipH="1">
            <a:off x="6555848" y="2849826"/>
            <a:ext cx="1457034" cy="1085850"/>
            <a:chOff x="-1009650" y="3486150"/>
            <a:chExt cx="1447800" cy="1085850"/>
          </a:xfrm>
        </p:grpSpPr>
        <p:sp>
          <p:nvSpPr>
            <p:cNvPr id="40" name="Right Arrow 39"/>
            <p:cNvSpPr/>
            <p:nvPr/>
          </p:nvSpPr>
          <p:spPr>
            <a:xfrm>
              <a:off x="-1009650" y="3486150"/>
              <a:ext cx="1447800" cy="108585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TextBox 40"/>
            <p:cNvSpPr txBox="1"/>
            <p:nvPr/>
          </p:nvSpPr>
          <p:spPr>
            <a:xfrm>
              <a:off x="-933450" y="3810000"/>
              <a:ext cx="1009650" cy="461665"/>
            </a:xfrm>
            <a:prstGeom prst="rect">
              <a:avLst/>
            </a:prstGeom>
            <a:noFill/>
          </p:spPr>
          <p:txBody>
            <a:bodyPr wrap="square" rtlCol="0">
              <a:spAutoFit/>
            </a:bodyPr>
            <a:lstStyle/>
            <a:p>
              <a:r>
                <a:rPr lang="en-CA" sz="2400" b="1" dirty="0" smtClean="0">
                  <a:solidFill>
                    <a:schemeClr val="bg1"/>
                  </a:solidFill>
                </a:rPr>
                <a:t>info</a:t>
              </a:r>
              <a:endParaRPr lang="en-CA" sz="2400" b="1" dirty="0">
                <a:solidFill>
                  <a:schemeClr val="bg1"/>
                </a:solidFill>
              </a:endParaRPr>
            </a:p>
          </p:txBody>
        </p:sp>
      </p:grpSp>
      <p:grpSp>
        <p:nvGrpSpPr>
          <p:cNvPr id="37" name="Group 36"/>
          <p:cNvGrpSpPr/>
          <p:nvPr/>
        </p:nvGrpSpPr>
        <p:grpSpPr>
          <a:xfrm rot="20468862" flipH="1">
            <a:off x="7477416" y="4412896"/>
            <a:ext cx="1457034" cy="1085850"/>
            <a:chOff x="-1009650" y="3486150"/>
            <a:chExt cx="1447800" cy="1085850"/>
          </a:xfrm>
        </p:grpSpPr>
        <p:sp>
          <p:nvSpPr>
            <p:cNvPr id="38" name="Right Arrow 37"/>
            <p:cNvSpPr/>
            <p:nvPr/>
          </p:nvSpPr>
          <p:spPr>
            <a:xfrm>
              <a:off x="-1009650" y="3486150"/>
              <a:ext cx="1447800" cy="108585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TextBox 38"/>
            <p:cNvSpPr txBox="1"/>
            <p:nvPr/>
          </p:nvSpPr>
          <p:spPr>
            <a:xfrm>
              <a:off x="-933450" y="3810000"/>
              <a:ext cx="1009650" cy="461665"/>
            </a:xfrm>
            <a:prstGeom prst="rect">
              <a:avLst/>
            </a:prstGeom>
            <a:noFill/>
          </p:spPr>
          <p:txBody>
            <a:bodyPr wrap="square" rtlCol="0">
              <a:spAutoFit/>
            </a:bodyPr>
            <a:lstStyle/>
            <a:p>
              <a:r>
                <a:rPr lang="en-CA" sz="2400" b="1" dirty="0" smtClean="0">
                  <a:solidFill>
                    <a:schemeClr val="bg1"/>
                  </a:solidFill>
                </a:rPr>
                <a:t>info</a:t>
              </a:r>
              <a:endParaRPr lang="en-CA" sz="2400" b="1" dirty="0">
                <a:solidFill>
                  <a:schemeClr val="bg1"/>
                </a:solidFill>
              </a:endParaRPr>
            </a:p>
          </p:txBody>
        </p:sp>
      </p:grpSp>
      <p:grpSp>
        <p:nvGrpSpPr>
          <p:cNvPr id="65" name="Group 64"/>
          <p:cNvGrpSpPr/>
          <p:nvPr/>
        </p:nvGrpSpPr>
        <p:grpSpPr>
          <a:xfrm>
            <a:off x="7498544" y="4206615"/>
            <a:ext cx="1477161" cy="1477161"/>
            <a:chOff x="969245" y="2652484"/>
            <a:chExt cx="1477161" cy="1477161"/>
          </a:xfrm>
          <a:solidFill>
            <a:srgbClr val="373737">
              <a:alpha val="50196"/>
            </a:srgbClr>
          </a:solidFill>
        </p:grpSpPr>
        <p:sp>
          <p:nvSpPr>
            <p:cNvPr id="66" name="Oval 65"/>
            <p:cNvSpPr/>
            <p:nvPr/>
          </p:nvSpPr>
          <p:spPr>
            <a:xfrm>
              <a:off x="969245" y="2652484"/>
              <a:ext cx="1477161" cy="1477161"/>
            </a:xfrm>
            <a:prstGeom prst="ellipse">
              <a:avLst/>
            </a:prstGeom>
            <a:gr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7" name="Straight Connector 66"/>
            <p:cNvCxnSpPr>
              <a:stCxn id="66" idx="7"/>
              <a:endCxn id="66" idx="3"/>
            </p:cNvCxnSpPr>
            <p:nvPr/>
          </p:nvCxnSpPr>
          <p:spPr>
            <a:xfrm flipH="1">
              <a:off x="1185570" y="2868809"/>
              <a:ext cx="1044511" cy="1044511"/>
            </a:xfrm>
            <a:prstGeom prst="line">
              <a:avLst/>
            </a:prstGeom>
            <a:grpFill/>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980728" y="2695328"/>
            <a:ext cx="1477161" cy="1477161"/>
            <a:chOff x="969245" y="2652484"/>
            <a:chExt cx="1477161" cy="1477161"/>
          </a:xfrm>
          <a:solidFill>
            <a:srgbClr val="373737">
              <a:alpha val="50196"/>
            </a:srgbClr>
          </a:solidFill>
        </p:grpSpPr>
        <p:sp>
          <p:nvSpPr>
            <p:cNvPr id="69" name="Oval 68"/>
            <p:cNvSpPr/>
            <p:nvPr/>
          </p:nvSpPr>
          <p:spPr>
            <a:xfrm>
              <a:off x="969245" y="2652484"/>
              <a:ext cx="1477161" cy="1477161"/>
            </a:xfrm>
            <a:prstGeom prst="ellipse">
              <a:avLst/>
            </a:prstGeom>
            <a:gr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0" name="Straight Connector 69"/>
            <p:cNvCxnSpPr>
              <a:stCxn id="69" idx="7"/>
              <a:endCxn id="69" idx="3"/>
            </p:cNvCxnSpPr>
            <p:nvPr/>
          </p:nvCxnSpPr>
          <p:spPr>
            <a:xfrm flipH="1">
              <a:off x="1185570" y="2868809"/>
              <a:ext cx="1044511" cy="1044511"/>
            </a:xfrm>
            <a:prstGeom prst="line">
              <a:avLst/>
            </a:prstGeom>
            <a:grpFill/>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973107" y="5300302"/>
            <a:ext cx="1477161" cy="1477161"/>
            <a:chOff x="969245" y="2652484"/>
            <a:chExt cx="1477161" cy="1477161"/>
          </a:xfrm>
          <a:solidFill>
            <a:srgbClr val="373737">
              <a:alpha val="50196"/>
            </a:srgbClr>
          </a:solidFill>
        </p:grpSpPr>
        <p:sp>
          <p:nvSpPr>
            <p:cNvPr id="72" name="Oval 71"/>
            <p:cNvSpPr/>
            <p:nvPr/>
          </p:nvSpPr>
          <p:spPr>
            <a:xfrm>
              <a:off x="969245" y="2652484"/>
              <a:ext cx="1477161" cy="1477161"/>
            </a:xfrm>
            <a:prstGeom prst="ellipse">
              <a:avLst/>
            </a:prstGeom>
            <a:gr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3" name="Straight Connector 72"/>
            <p:cNvCxnSpPr>
              <a:stCxn id="72" idx="7"/>
              <a:endCxn id="72" idx="3"/>
            </p:cNvCxnSpPr>
            <p:nvPr/>
          </p:nvCxnSpPr>
          <p:spPr>
            <a:xfrm flipH="1">
              <a:off x="1185570" y="2868809"/>
              <a:ext cx="1044511" cy="1044511"/>
            </a:xfrm>
            <a:prstGeom prst="line">
              <a:avLst/>
            </a:prstGeom>
            <a:grpFill/>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5220357" y="2958824"/>
            <a:ext cx="1477161" cy="1477161"/>
            <a:chOff x="969245" y="2652484"/>
            <a:chExt cx="1477161" cy="1477161"/>
          </a:xfrm>
          <a:solidFill>
            <a:srgbClr val="373737">
              <a:alpha val="50196"/>
            </a:srgbClr>
          </a:solidFill>
        </p:grpSpPr>
        <p:sp>
          <p:nvSpPr>
            <p:cNvPr id="75" name="Oval 74"/>
            <p:cNvSpPr/>
            <p:nvPr/>
          </p:nvSpPr>
          <p:spPr>
            <a:xfrm>
              <a:off x="969245" y="2652484"/>
              <a:ext cx="1477161" cy="1477161"/>
            </a:xfrm>
            <a:prstGeom prst="ellipse">
              <a:avLst/>
            </a:prstGeom>
            <a:gr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6" name="Straight Connector 75"/>
            <p:cNvCxnSpPr>
              <a:stCxn id="75" idx="7"/>
              <a:endCxn id="75" idx="3"/>
            </p:cNvCxnSpPr>
            <p:nvPr/>
          </p:nvCxnSpPr>
          <p:spPr>
            <a:xfrm flipH="1">
              <a:off x="1185570" y="2868809"/>
              <a:ext cx="1044511" cy="1044511"/>
            </a:xfrm>
            <a:prstGeom prst="line">
              <a:avLst/>
            </a:prstGeom>
            <a:grpFill/>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2678679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1000" fill="hold"/>
                                        <p:tgtEl>
                                          <p:spTgt spid="68"/>
                                        </p:tgtEl>
                                        <p:attrNameLst>
                                          <p:attrName>ppt_w</p:attrName>
                                        </p:attrNameLst>
                                      </p:cBhvr>
                                      <p:tavLst>
                                        <p:tav tm="0">
                                          <p:val>
                                            <p:fltVal val="0"/>
                                          </p:val>
                                        </p:tav>
                                        <p:tav tm="100000">
                                          <p:val>
                                            <p:strVal val="#ppt_w"/>
                                          </p:val>
                                        </p:tav>
                                      </p:tavLst>
                                    </p:anim>
                                    <p:anim calcmode="lin" valueType="num">
                                      <p:cBhvr>
                                        <p:cTn id="8" dur="1000" fill="hold"/>
                                        <p:tgtEl>
                                          <p:spTgt spid="68"/>
                                        </p:tgtEl>
                                        <p:attrNameLst>
                                          <p:attrName>ppt_h</p:attrName>
                                        </p:attrNameLst>
                                      </p:cBhvr>
                                      <p:tavLst>
                                        <p:tav tm="0">
                                          <p:val>
                                            <p:fltVal val="0"/>
                                          </p:val>
                                        </p:tav>
                                        <p:tav tm="100000">
                                          <p:val>
                                            <p:strVal val="#ppt_h"/>
                                          </p:val>
                                        </p:tav>
                                      </p:tavLst>
                                    </p:anim>
                                    <p:animEffect transition="in" filter="fade">
                                      <p:cBhvr>
                                        <p:cTn id="9" dur="1000"/>
                                        <p:tgtEl>
                                          <p:spTgt spid="68"/>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p:cTn id="13" dur="1000" fill="hold"/>
                                        <p:tgtEl>
                                          <p:spTgt spid="71"/>
                                        </p:tgtEl>
                                        <p:attrNameLst>
                                          <p:attrName>ppt_w</p:attrName>
                                        </p:attrNameLst>
                                      </p:cBhvr>
                                      <p:tavLst>
                                        <p:tav tm="0">
                                          <p:val>
                                            <p:fltVal val="0"/>
                                          </p:val>
                                        </p:tav>
                                        <p:tav tm="100000">
                                          <p:val>
                                            <p:strVal val="#ppt_w"/>
                                          </p:val>
                                        </p:tav>
                                      </p:tavLst>
                                    </p:anim>
                                    <p:anim calcmode="lin" valueType="num">
                                      <p:cBhvr>
                                        <p:cTn id="14" dur="1000" fill="hold"/>
                                        <p:tgtEl>
                                          <p:spTgt spid="71"/>
                                        </p:tgtEl>
                                        <p:attrNameLst>
                                          <p:attrName>ppt_h</p:attrName>
                                        </p:attrNameLst>
                                      </p:cBhvr>
                                      <p:tavLst>
                                        <p:tav tm="0">
                                          <p:val>
                                            <p:fltVal val="0"/>
                                          </p:val>
                                        </p:tav>
                                        <p:tav tm="100000">
                                          <p:val>
                                            <p:strVal val="#ppt_h"/>
                                          </p:val>
                                        </p:tav>
                                      </p:tavLst>
                                    </p:anim>
                                    <p:animEffect transition="in" filter="fade">
                                      <p:cBhvr>
                                        <p:cTn id="15" dur="1000"/>
                                        <p:tgtEl>
                                          <p:spTgt spid="71"/>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1000" fill="hold"/>
                                        <p:tgtEl>
                                          <p:spTgt spid="74"/>
                                        </p:tgtEl>
                                        <p:attrNameLst>
                                          <p:attrName>ppt_w</p:attrName>
                                        </p:attrNameLst>
                                      </p:cBhvr>
                                      <p:tavLst>
                                        <p:tav tm="0">
                                          <p:val>
                                            <p:fltVal val="0"/>
                                          </p:val>
                                        </p:tav>
                                        <p:tav tm="100000">
                                          <p:val>
                                            <p:strVal val="#ppt_w"/>
                                          </p:val>
                                        </p:tav>
                                      </p:tavLst>
                                    </p:anim>
                                    <p:anim calcmode="lin" valueType="num">
                                      <p:cBhvr>
                                        <p:cTn id="20" dur="1000" fill="hold"/>
                                        <p:tgtEl>
                                          <p:spTgt spid="74"/>
                                        </p:tgtEl>
                                        <p:attrNameLst>
                                          <p:attrName>ppt_h</p:attrName>
                                        </p:attrNameLst>
                                      </p:cBhvr>
                                      <p:tavLst>
                                        <p:tav tm="0">
                                          <p:val>
                                            <p:fltVal val="0"/>
                                          </p:val>
                                        </p:tav>
                                        <p:tav tm="100000">
                                          <p:val>
                                            <p:strVal val="#ppt_h"/>
                                          </p:val>
                                        </p:tav>
                                      </p:tavLst>
                                    </p:anim>
                                    <p:animEffect transition="in" filter="fade">
                                      <p:cBhvr>
                                        <p:cTn id="21" dur="1000"/>
                                        <p:tgtEl>
                                          <p:spTgt spid="74"/>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p:cTn id="25" dur="1000" fill="hold"/>
                                        <p:tgtEl>
                                          <p:spTgt spid="65"/>
                                        </p:tgtEl>
                                        <p:attrNameLst>
                                          <p:attrName>ppt_w</p:attrName>
                                        </p:attrNameLst>
                                      </p:cBhvr>
                                      <p:tavLst>
                                        <p:tav tm="0">
                                          <p:val>
                                            <p:fltVal val="0"/>
                                          </p:val>
                                        </p:tav>
                                        <p:tav tm="100000">
                                          <p:val>
                                            <p:strVal val="#ppt_w"/>
                                          </p:val>
                                        </p:tav>
                                      </p:tavLst>
                                    </p:anim>
                                    <p:anim calcmode="lin" valueType="num">
                                      <p:cBhvr>
                                        <p:cTn id="26" dur="1000" fill="hold"/>
                                        <p:tgtEl>
                                          <p:spTgt spid="65"/>
                                        </p:tgtEl>
                                        <p:attrNameLst>
                                          <p:attrName>ppt_h</p:attrName>
                                        </p:attrNameLst>
                                      </p:cBhvr>
                                      <p:tavLst>
                                        <p:tav tm="0">
                                          <p:val>
                                            <p:fltVal val="0"/>
                                          </p:val>
                                        </p:tav>
                                        <p:tav tm="100000">
                                          <p:val>
                                            <p:strVal val="#ppt_h"/>
                                          </p:val>
                                        </p:tav>
                                      </p:tavLst>
                                    </p:anim>
                                    <p:animEffect transition="in" filter="fade">
                                      <p:cBhvr>
                                        <p:cTn id="27"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hidden="1"/>
          <p:cNvGraphicFramePr>
            <a:graphicFrameLocks noGrp="1"/>
          </p:cNvGraphicFramePr>
          <p:nvPr>
            <p:extLst>
              <p:ext uri="{D42A27DB-BD31-4B8C-83A1-F6EECF244321}">
                <p14:modId xmlns:p14="http://schemas.microsoft.com/office/powerpoint/2010/main" val="477246923"/>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800600" y="2857500"/>
            <a:ext cx="3789947" cy="1143000"/>
          </a:xfrm>
        </p:spPr>
        <p:txBody>
          <a:bodyPr>
            <a:noAutofit/>
          </a:bodyPr>
          <a:lstStyle/>
          <a:p>
            <a:pPr algn="l"/>
            <a:r>
              <a:rPr lang="en-US" sz="4800" b="1" dirty="0" smtClean="0">
                <a:solidFill>
                  <a:schemeClr val="accent2"/>
                </a:solidFill>
              </a:rPr>
              <a:t>But who made it?</a:t>
            </a:r>
            <a:br>
              <a:rPr lang="en-US" sz="4800" b="1" dirty="0" smtClean="0">
                <a:solidFill>
                  <a:schemeClr val="accent2"/>
                </a:solidFill>
              </a:rPr>
            </a:br>
            <a:r>
              <a:rPr lang="en-US" sz="4800" b="1" dirty="0">
                <a:solidFill>
                  <a:schemeClr val="accent2"/>
                </a:solidFill>
              </a:rPr>
              <a:t/>
            </a:r>
            <a:br>
              <a:rPr lang="en-US" sz="4800" b="1" dirty="0">
                <a:solidFill>
                  <a:schemeClr val="accent2"/>
                </a:solidFill>
              </a:rPr>
            </a:br>
            <a:r>
              <a:rPr lang="en-US" sz="4800" b="1" dirty="0" smtClean="0">
                <a:solidFill>
                  <a:schemeClr val="accent2"/>
                </a:solidFill>
              </a:rPr>
              <a:t>But where did the “facts” come from?</a:t>
            </a:r>
            <a:endParaRPr lang="en-US" sz="4800" b="1" dirty="0">
              <a:solidFill>
                <a:schemeClr val="accent2"/>
              </a:solidFill>
            </a:endParaRPr>
          </a:p>
        </p:txBody>
      </p:sp>
      <p:sp>
        <p:nvSpPr>
          <p:cNvPr id="8" name="Black background"/>
          <p:cNvSpPr/>
          <p:nvPr/>
        </p:nvSpPr>
        <p:spPr>
          <a:xfrm>
            <a:off x="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96782" y="413787"/>
            <a:ext cx="2778435" cy="6030426"/>
          </a:xfrm>
          <a:prstGeom prst="rect">
            <a:avLst/>
          </a:prstGeom>
          <a:ln>
            <a:solidFill>
              <a:schemeClr val="bg1">
                <a:lumMod val="85000"/>
              </a:schemeClr>
            </a:solidFill>
          </a:ln>
          <a:effectLst/>
        </p:spPr>
      </p:pic>
    </p:spTree>
    <p:custDataLst>
      <p:tags r:id="rId1"/>
    </p:custDataLst>
    <p:extLst>
      <p:ext uri="{BB962C8B-B14F-4D97-AF65-F5344CB8AC3E}">
        <p14:creationId xmlns:p14="http://schemas.microsoft.com/office/powerpoint/2010/main" val="962482220"/>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0"/>
            <a:ext cx="8229600" cy="1143000"/>
          </a:xfrm>
        </p:spPr>
        <p:txBody>
          <a:bodyPr>
            <a:normAutofit/>
          </a:bodyPr>
          <a:lstStyle/>
          <a:p>
            <a:r>
              <a:rPr lang="en-US" sz="6000" b="1" dirty="0" smtClean="0">
                <a:solidFill>
                  <a:schemeClr val="accent2"/>
                </a:solidFill>
              </a:rPr>
              <a:t>*I just made that up</a:t>
            </a:r>
            <a:endParaRPr lang="en-US" sz="6000" b="1" dirty="0">
              <a:solidFill>
                <a:schemeClr val="accent2"/>
              </a:solidFill>
            </a:endParaRPr>
          </a:p>
        </p:txBody>
      </p:sp>
      <p:sp>
        <p:nvSpPr>
          <p:cNvPr id="5" name="black background"/>
          <p:cNvSpPr/>
          <p:nvPr/>
        </p:nvSpPr>
        <p:spPr>
          <a:xfrm>
            <a:off x="0" y="0"/>
            <a:ext cx="9144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p:cNvGraphicFramePr/>
          <p:nvPr>
            <p:extLst>
              <p:ext uri="{D42A27DB-BD31-4B8C-83A1-F6EECF244321}">
                <p14:modId xmlns:p14="http://schemas.microsoft.com/office/powerpoint/2010/main" val="1386217370"/>
              </p:ext>
            </p:extLst>
          </p:nvPr>
        </p:nvGraphicFramePr>
        <p:xfrm>
          <a:off x="5414209" y="770022"/>
          <a:ext cx="3410432" cy="336884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433136" y="945211"/>
            <a:ext cx="4547937" cy="2677656"/>
          </a:xfrm>
          <a:prstGeom prst="rect">
            <a:avLst/>
          </a:prstGeom>
          <a:noFill/>
        </p:spPr>
        <p:txBody>
          <a:bodyPr wrap="square" rtlCol="0">
            <a:spAutoFit/>
          </a:bodyPr>
          <a:lstStyle/>
          <a:p>
            <a:r>
              <a:rPr lang="en-CA" sz="5400" i="1" dirty="0" smtClean="0">
                <a:solidFill>
                  <a:schemeClr val="bg1"/>
                </a:solidFill>
              </a:rPr>
              <a:t>23% of all infographics lie</a:t>
            </a:r>
            <a:r>
              <a:rPr lang="en-CA" sz="6000" b="1" i="1" dirty="0" smtClean="0">
                <a:solidFill>
                  <a:schemeClr val="bg1"/>
                </a:solidFill>
              </a:rPr>
              <a:t>*</a:t>
            </a:r>
            <a:endParaRPr lang="en-CA" sz="6000" b="1" i="1" dirty="0">
              <a:solidFill>
                <a:schemeClr val="bg1"/>
              </a:solidFill>
            </a:endParaRPr>
          </a:p>
        </p:txBody>
      </p:sp>
      <p:sp>
        <p:nvSpPr>
          <p:cNvPr id="7" name="Right Arrow 6"/>
          <p:cNvSpPr/>
          <p:nvPr/>
        </p:nvSpPr>
        <p:spPr>
          <a:xfrm>
            <a:off x="4162925" y="1017400"/>
            <a:ext cx="1467854" cy="72864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2910861011"/>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p:spPr>
        <p:txBody>
          <a:bodyPr>
            <a:normAutofit/>
          </a:bodyPr>
          <a:lstStyle/>
          <a:p>
            <a:r>
              <a:rPr lang="en-US" sz="6000" b="1" dirty="0" smtClean="0"/>
              <a:t>Do you have any quick questions about </a:t>
            </a:r>
            <a:r>
              <a:rPr lang="en-US" sz="6000" b="1" dirty="0" smtClean="0">
                <a:solidFill>
                  <a:schemeClr val="accent6"/>
                </a:solidFill>
              </a:rPr>
              <a:t>infographics</a:t>
            </a:r>
            <a:r>
              <a:rPr lang="en-US" sz="6000" b="1" dirty="0" smtClean="0"/>
              <a:t>?</a:t>
            </a:r>
            <a:endParaRPr lang="en-US" sz="6000" b="1" dirty="0"/>
          </a:p>
        </p:txBody>
      </p:sp>
    </p:spTree>
    <p:custDataLst>
      <p:tags r:id="rId1"/>
    </p:custDataLst>
    <p:extLst>
      <p:ext uri="{BB962C8B-B14F-4D97-AF65-F5344CB8AC3E}">
        <p14:creationId xmlns:p14="http://schemas.microsoft.com/office/powerpoint/2010/main" val="366599128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hidden="1"/>
          <p:cNvGraphicFramePr>
            <a:graphicFrameLocks noGrp="1"/>
          </p:cNvGraphicFramePr>
          <p:nvPr>
            <p:extLst>
              <p:ext uri="{D42A27DB-BD31-4B8C-83A1-F6EECF244321}">
                <p14:modId xmlns:p14="http://schemas.microsoft.com/office/powerpoint/2010/main" val="2939425921"/>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57200" y="1066800"/>
            <a:ext cx="8229600" cy="1143000"/>
          </a:xfrm>
        </p:spPr>
        <p:txBody>
          <a:bodyPr>
            <a:normAutofit/>
          </a:bodyPr>
          <a:lstStyle/>
          <a:p>
            <a:r>
              <a:rPr lang="en-US" sz="6000" b="1" dirty="0">
                <a:solidFill>
                  <a:schemeClr val="accent4"/>
                </a:solidFill>
              </a:rPr>
              <a:t>Amateur Video</a:t>
            </a:r>
            <a:endParaRPr lang="en-US" sz="6000" b="1" dirty="0">
              <a:solidFill>
                <a:schemeClr val="accent5"/>
              </a:solidFill>
            </a:endParaRPr>
          </a:p>
        </p:txBody>
      </p:sp>
      <p:sp>
        <p:nvSpPr>
          <p:cNvPr id="4" name="Title 1"/>
          <p:cNvSpPr txBox="1">
            <a:spLocks/>
          </p:cNvSpPr>
          <p:nvPr/>
        </p:nvSpPr>
        <p:spPr>
          <a:xfrm>
            <a:off x="457200" y="1981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chemeClr val="accent5"/>
                </a:solidFill>
              </a:rPr>
              <a:t>Flat </a:t>
            </a:r>
            <a:r>
              <a:rPr lang="en-US" sz="6000" b="1" dirty="0">
                <a:solidFill>
                  <a:schemeClr val="accent5"/>
                </a:solidFill>
              </a:rPr>
              <a:t>vs </a:t>
            </a:r>
            <a:r>
              <a:rPr lang="en-US" sz="6000" b="1" dirty="0" smtClean="0">
                <a:solidFill>
                  <a:schemeClr val="accent5"/>
                </a:solidFill>
              </a:rPr>
              <a:t>Realism</a:t>
            </a:r>
            <a:r>
              <a:rPr lang="en-US" sz="6000" b="1" dirty="0" smtClean="0">
                <a:solidFill>
                  <a:schemeClr val="accent4"/>
                </a:solidFill>
              </a:rPr>
              <a:t> </a:t>
            </a:r>
            <a:endParaRPr lang="en-US" sz="6000" b="1" dirty="0">
              <a:solidFill>
                <a:schemeClr val="accent4"/>
              </a:solidFill>
            </a:endParaRPr>
          </a:p>
        </p:txBody>
      </p:sp>
      <p:sp>
        <p:nvSpPr>
          <p:cNvPr id="5" name="Title 1"/>
          <p:cNvSpPr txBox="1">
            <a:spLocks/>
          </p:cNvSpPr>
          <p:nvPr/>
        </p:nvSpPr>
        <p:spPr>
          <a:xfrm>
            <a:off x="457200" y="2895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accent2"/>
                </a:solidFill>
              </a:rPr>
              <a:t>Infographics</a:t>
            </a:r>
          </a:p>
        </p:txBody>
      </p:sp>
      <p:sp>
        <p:nvSpPr>
          <p:cNvPr id="6" name="Title 1"/>
          <p:cNvSpPr txBox="1">
            <a:spLocks/>
          </p:cNvSpPr>
          <p:nvPr/>
        </p:nvSpPr>
        <p:spPr>
          <a:xfrm>
            <a:off x="457200" y="3810000"/>
            <a:ext cx="8229600" cy="2209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chemeClr val="accent3"/>
                </a:solidFill>
              </a:rPr>
              <a:t>Keeping on Top of Trends </a:t>
            </a:r>
            <a:endParaRPr lang="en-US" sz="6000" b="1" dirty="0">
              <a:solidFill>
                <a:schemeClr val="accent3"/>
              </a:solidFill>
            </a:endParaRPr>
          </a:p>
        </p:txBody>
      </p:sp>
    </p:spTree>
    <p:custDataLst>
      <p:tags r:id="rId1"/>
    </p:custDataLst>
    <p:extLst>
      <p:ext uri="{BB962C8B-B14F-4D97-AF65-F5344CB8AC3E}">
        <p14:creationId xmlns:p14="http://schemas.microsoft.com/office/powerpoint/2010/main" val="3148410418"/>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4" name="Table 3" hidden="1"/>
          <p:cNvGraphicFramePr>
            <a:graphicFrameLocks noGrp="1"/>
          </p:cNvGraphicFramePr>
          <p:nvPr>
            <p:extLst>
              <p:ext uri="{D42A27DB-BD31-4B8C-83A1-F6EECF244321}">
                <p14:modId xmlns:p14="http://schemas.microsoft.com/office/powerpoint/2010/main" val="3301334871"/>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0" y="1143000"/>
            <a:ext cx="8229600" cy="1981200"/>
          </a:xfrm>
        </p:spPr>
        <p:txBody>
          <a:bodyPr>
            <a:normAutofit fontScale="90000"/>
          </a:bodyPr>
          <a:lstStyle/>
          <a:p>
            <a:pPr algn="l"/>
            <a:r>
              <a:rPr lang="en-US" sz="6600" b="1" dirty="0" smtClean="0">
                <a:solidFill>
                  <a:schemeClr val="bg1"/>
                </a:solidFill>
              </a:rPr>
              <a:t>Keeping On Top Of Future Trends</a:t>
            </a:r>
            <a:endParaRPr lang="en-US" sz="6600" b="1" dirty="0">
              <a:solidFill>
                <a:schemeClr val="bg1"/>
              </a:solidFill>
            </a:endParaRPr>
          </a:p>
        </p:txBody>
      </p:sp>
      <p:sp>
        <p:nvSpPr>
          <p:cNvPr id="3" name="Content Placeholder 2"/>
          <p:cNvSpPr>
            <a:spLocks noGrp="1"/>
          </p:cNvSpPr>
          <p:nvPr>
            <p:ph idx="1"/>
          </p:nvPr>
        </p:nvSpPr>
        <p:spPr>
          <a:xfrm>
            <a:off x="-13855" y="3048000"/>
            <a:ext cx="6948055" cy="3810000"/>
          </a:xfrm>
        </p:spPr>
        <p:txBody>
          <a:bodyPr/>
          <a:lstStyle/>
          <a:p>
            <a:pPr marL="0" indent="0">
              <a:buNone/>
            </a:pPr>
            <a:r>
              <a:rPr lang="en-US" i="1" dirty="0" smtClean="0">
                <a:solidFill>
                  <a:schemeClr val="bg1"/>
                </a:solidFill>
              </a:rPr>
              <a:t>What, you mean trends actually change over time?!  ;)</a:t>
            </a:r>
            <a:endParaRPr lang="en-US" i="1" dirty="0">
              <a:solidFill>
                <a:schemeClr val="bg1"/>
              </a:solidFill>
            </a:endParaRPr>
          </a:p>
        </p:txBody>
      </p:sp>
    </p:spTree>
    <p:custDataLst>
      <p:tags r:id="rId1"/>
    </p:custDataLst>
    <p:extLst>
      <p:ext uri="{BB962C8B-B14F-4D97-AF65-F5344CB8AC3E}">
        <p14:creationId xmlns:p14="http://schemas.microsoft.com/office/powerpoint/2010/main" val="3679239501"/>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hidden="1"/>
          <p:cNvGraphicFramePr>
            <a:graphicFrameLocks noGrp="1"/>
          </p:cNvGraphicFramePr>
          <p:nvPr>
            <p:extLst>
              <p:ext uri="{D42A27DB-BD31-4B8C-83A1-F6EECF244321}">
                <p14:modId xmlns:p14="http://schemas.microsoft.com/office/powerpoint/2010/main" val="675696172"/>
              </p:ext>
            </p:extLst>
          </p:nvPr>
        </p:nvGraphicFramePr>
        <p:xfrm>
          <a:off x="0"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Rectangle 4"/>
          <p:cNvSpPr/>
          <p:nvPr/>
        </p:nvSpPr>
        <p:spPr>
          <a:xfrm>
            <a:off x="0" y="4572000"/>
            <a:ext cx="9144000" cy="2286000"/>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143" y="5143500"/>
            <a:ext cx="9144000" cy="1143000"/>
          </a:xfrm>
        </p:spPr>
        <p:txBody>
          <a:bodyPr>
            <a:normAutofit/>
          </a:bodyPr>
          <a:lstStyle/>
          <a:p>
            <a:r>
              <a:rPr lang="en-US" sz="6600" b="1" dirty="0" smtClean="0">
                <a:solidFill>
                  <a:schemeClr val="bg1"/>
                </a:solidFill>
              </a:rPr>
              <a:t> read books</a:t>
            </a:r>
            <a:endParaRPr lang="en-US" sz="6600" b="1" dirty="0">
              <a:solidFill>
                <a:schemeClr val="bg1"/>
              </a:solidFill>
            </a:endParaRPr>
          </a:p>
        </p:txBody>
      </p:sp>
      <p:pic>
        <p:nvPicPr>
          <p:cNvPr id="6" name="Picture 6" descr="http://ecx.images-amazon.com/images/I/51fPohS02DL.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20700000">
            <a:off x="457200" y="910730"/>
            <a:ext cx="2487789" cy="308658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4.bp.blogspot.com/-pseq22u8n-0/T5AeOUh4ZpI/AAAAAAAABnI/rOgMJYumj_w/s1600/cover1.jpg"/>
          <p:cNvSpPr>
            <a:spLocks noChangeAspect="1" noChangeArrowheads="1"/>
          </p:cNvSpPr>
          <p:nvPr/>
        </p:nvSpPr>
        <p:spPr bwMode="auto">
          <a:xfrm>
            <a:off x="155575" y="-2743200"/>
            <a:ext cx="4438650" cy="571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20700000">
            <a:off x="3306206" y="914400"/>
            <a:ext cx="2428577" cy="3124200"/>
          </a:xfrm>
          <a:prstGeom prst="rect">
            <a:avLst/>
          </a:prstGeom>
          <a:ln>
            <a:solidFill>
              <a:schemeClr val="bg1">
                <a:lumMod val="75000"/>
              </a:schemeClr>
            </a:solidFill>
          </a:ln>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20700000">
            <a:off x="6096000" y="914400"/>
            <a:ext cx="2564930" cy="3124200"/>
          </a:xfrm>
          <a:prstGeom prst="rect">
            <a:avLst/>
          </a:prstGeom>
        </p:spPr>
      </p:pic>
    </p:spTree>
    <p:custDataLst>
      <p:tags r:id="rId1"/>
    </p:custDataLst>
    <p:extLst>
      <p:ext uri="{BB962C8B-B14F-4D97-AF65-F5344CB8AC3E}">
        <p14:creationId xmlns:p14="http://schemas.microsoft.com/office/powerpoint/2010/main" val="1569695885"/>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hidden="1"/>
          <p:cNvGraphicFramePr>
            <a:graphicFrameLocks noGrp="1"/>
          </p:cNvGraphicFramePr>
          <p:nvPr>
            <p:extLst>
              <p:ext uri="{D42A27DB-BD31-4B8C-83A1-F6EECF244321}">
                <p14:modId xmlns:p14="http://schemas.microsoft.com/office/powerpoint/2010/main" val="3784355736"/>
              </p:ext>
            </p:extLst>
          </p:nvPr>
        </p:nvGraphicFramePr>
        <p:xfrm>
          <a:off x="0"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Rectangle 4"/>
          <p:cNvSpPr/>
          <p:nvPr/>
        </p:nvSpPr>
        <p:spPr>
          <a:xfrm>
            <a:off x="0" y="4572000"/>
            <a:ext cx="9144000" cy="2286000"/>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143" y="5143500"/>
            <a:ext cx="9144000" cy="1143000"/>
          </a:xfrm>
        </p:spPr>
        <p:txBody>
          <a:bodyPr>
            <a:normAutofit fontScale="90000"/>
          </a:bodyPr>
          <a:lstStyle/>
          <a:p>
            <a:r>
              <a:rPr lang="en-US" sz="6600" b="1" dirty="0" smtClean="0">
                <a:solidFill>
                  <a:schemeClr val="bg1"/>
                </a:solidFill>
              </a:rPr>
              <a:t> check out design blogs &amp; videos</a:t>
            </a:r>
            <a:endParaRPr lang="en-US" sz="6600" b="1" dirty="0">
              <a:solidFill>
                <a:schemeClr val="bg1"/>
              </a:solidFill>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77495" y="975544"/>
            <a:ext cx="2926966" cy="291114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5687" y="838199"/>
            <a:ext cx="3308648" cy="3161597"/>
          </a:xfrm>
          <a:prstGeom prst="rect">
            <a:avLst/>
          </a:prstGeom>
        </p:spPr>
      </p:pic>
    </p:spTree>
    <p:custDataLst>
      <p:tags r:id="rId1"/>
    </p:custDataLst>
    <p:extLst>
      <p:ext uri="{BB962C8B-B14F-4D97-AF65-F5344CB8AC3E}">
        <p14:creationId xmlns:p14="http://schemas.microsoft.com/office/powerpoint/2010/main" val="2587160907"/>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hidden="1"/>
          <p:cNvGraphicFramePr>
            <a:graphicFrameLocks noGrp="1"/>
          </p:cNvGraphicFramePr>
          <p:nvPr>
            <p:extLst>
              <p:ext uri="{D42A27DB-BD31-4B8C-83A1-F6EECF244321}">
                <p14:modId xmlns:p14="http://schemas.microsoft.com/office/powerpoint/2010/main" val="1157442958"/>
              </p:ext>
            </p:extLst>
          </p:nvPr>
        </p:nvGraphicFramePr>
        <p:xfrm>
          <a:off x="0"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Rectangle 4"/>
          <p:cNvSpPr/>
          <p:nvPr/>
        </p:nvSpPr>
        <p:spPr>
          <a:xfrm>
            <a:off x="0" y="4572000"/>
            <a:ext cx="9144000" cy="2286000"/>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143" y="5143500"/>
            <a:ext cx="9144000" cy="1143000"/>
          </a:xfrm>
        </p:spPr>
        <p:txBody>
          <a:bodyPr>
            <a:normAutofit fontScale="90000"/>
          </a:bodyPr>
          <a:lstStyle/>
          <a:p>
            <a:r>
              <a:rPr lang="en-US" sz="6600" b="1" dirty="0" smtClean="0">
                <a:solidFill>
                  <a:schemeClr val="bg1"/>
                </a:solidFill>
              </a:rPr>
              <a:t>follow media on </a:t>
            </a:r>
            <a:br>
              <a:rPr lang="en-US" sz="6600" b="1" dirty="0" smtClean="0">
                <a:solidFill>
                  <a:schemeClr val="bg1"/>
                </a:solidFill>
              </a:rPr>
            </a:br>
            <a:r>
              <a:rPr lang="en-US" sz="6600" b="1" dirty="0" smtClean="0">
                <a:solidFill>
                  <a:schemeClr val="bg1"/>
                </a:solidFill>
              </a:rPr>
              <a:t>related topics</a:t>
            </a:r>
            <a:endParaRPr lang="en-US" sz="6600" b="1" dirty="0">
              <a:solidFill>
                <a:schemeClr val="bg1"/>
              </a:solidFill>
            </a:endParaRPr>
          </a:p>
        </p:txBody>
      </p:sp>
      <p:sp>
        <p:nvSpPr>
          <p:cNvPr id="3" name="TextBox 2"/>
          <p:cNvSpPr txBox="1"/>
          <p:nvPr/>
        </p:nvSpPr>
        <p:spPr>
          <a:xfrm>
            <a:off x="633663" y="214245"/>
            <a:ext cx="3080085" cy="646331"/>
          </a:xfrm>
          <a:prstGeom prst="rect">
            <a:avLst/>
          </a:prstGeom>
          <a:noFill/>
        </p:spPr>
        <p:txBody>
          <a:bodyPr wrap="square" rtlCol="0">
            <a:spAutoFit/>
          </a:bodyPr>
          <a:lstStyle/>
          <a:p>
            <a:pPr algn="ctr"/>
            <a:r>
              <a:rPr lang="en-CA" sz="3600" b="1" dirty="0" smtClean="0">
                <a:solidFill>
                  <a:schemeClr val="accent3"/>
                </a:solidFill>
              </a:rPr>
              <a:t>technology</a:t>
            </a:r>
            <a:endParaRPr lang="en-CA" sz="3600" b="1" dirty="0">
              <a:solidFill>
                <a:schemeClr val="accent3"/>
              </a:solidFill>
            </a:endParaRPr>
          </a:p>
        </p:txBody>
      </p:sp>
      <p:sp>
        <p:nvSpPr>
          <p:cNvPr id="6" name="TextBox 5"/>
          <p:cNvSpPr txBox="1"/>
          <p:nvPr/>
        </p:nvSpPr>
        <p:spPr>
          <a:xfrm>
            <a:off x="4572000" y="2931499"/>
            <a:ext cx="3080085" cy="646331"/>
          </a:xfrm>
          <a:prstGeom prst="rect">
            <a:avLst/>
          </a:prstGeom>
          <a:noFill/>
        </p:spPr>
        <p:txBody>
          <a:bodyPr wrap="square" rtlCol="0">
            <a:spAutoFit/>
          </a:bodyPr>
          <a:lstStyle/>
          <a:p>
            <a:pPr algn="ctr"/>
            <a:r>
              <a:rPr lang="en-CA" sz="3600" b="1" dirty="0" smtClean="0">
                <a:solidFill>
                  <a:schemeClr val="tx2"/>
                </a:solidFill>
              </a:rPr>
              <a:t>innovation</a:t>
            </a:r>
            <a:endParaRPr lang="en-CA" sz="3600" b="1" dirty="0">
              <a:solidFill>
                <a:schemeClr val="tx2"/>
              </a:solidFill>
            </a:endParaRPr>
          </a:p>
        </p:txBody>
      </p:sp>
      <p:sp>
        <p:nvSpPr>
          <p:cNvPr id="7" name="TextBox 6"/>
          <p:cNvSpPr txBox="1"/>
          <p:nvPr/>
        </p:nvSpPr>
        <p:spPr>
          <a:xfrm>
            <a:off x="80211" y="2271229"/>
            <a:ext cx="3080085" cy="646331"/>
          </a:xfrm>
          <a:prstGeom prst="rect">
            <a:avLst/>
          </a:prstGeom>
          <a:noFill/>
        </p:spPr>
        <p:txBody>
          <a:bodyPr wrap="square" rtlCol="0">
            <a:spAutoFit/>
          </a:bodyPr>
          <a:lstStyle/>
          <a:p>
            <a:pPr algn="ctr"/>
            <a:r>
              <a:rPr lang="en-CA" sz="3600" b="1" dirty="0" smtClean="0">
                <a:solidFill>
                  <a:schemeClr val="accent3"/>
                </a:solidFill>
              </a:rPr>
              <a:t>web trends</a:t>
            </a:r>
            <a:endParaRPr lang="en-CA" sz="3600" b="1" dirty="0">
              <a:solidFill>
                <a:schemeClr val="accent3"/>
              </a:solidFill>
            </a:endParaRPr>
          </a:p>
        </p:txBody>
      </p:sp>
      <p:sp>
        <p:nvSpPr>
          <p:cNvPr id="9" name="TextBox 8"/>
          <p:cNvSpPr txBox="1"/>
          <p:nvPr/>
        </p:nvSpPr>
        <p:spPr>
          <a:xfrm>
            <a:off x="3561348" y="214244"/>
            <a:ext cx="5157538" cy="646331"/>
          </a:xfrm>
          <a:prstGeom prst="rect">
            <a:avLst/>
          </a:prstGeom>
          <a:noFill/>
        </p:spPr>
        <p:txBody>
          <a:bodyPr wrap="square" rtlCol="0">
            <a:spAutoFit/>
          </a:bodyPr>
          <a:lstStyle/>
          <a:p>
            <a:pPr algn="ctr"/>
            <a:r>
              <a:rPr lang="en-CA" sz="3600" b="1" dirty="0" smtClean="0">
                <a:solidFill>
                  <a:schemeClr val="accent4"/>
                </a:solidFill>
              </a:rPr>
              <a:t>user interface design</a:t>
            </a:r>
            <a:endParaRPr lang="en-CA" sz="3600" b="1" dirty="0">
              <a:solidFill>
                <a:schemeClr val="accent4"/>
              </a:solidFill>
            </a:endParaRPr>
          </a:p>
        </p:txBody>
      </p:sp>
      <p:sp>
        <p:nvSpPr>
          <p:cNvPr id="10" name="TextBox 9"/>
          <p:cNvSpPr txBox="1"/>
          <p:nvPr/>
        </p:nvSpPr>
        <p:spPr>
          <a:xfrm>
            <a:off x="368967" y="2917558"/>
            <a:ext cx="4924928" cy="646331"/>
          </a:xfrm>
          <a:prstGeom prst="rect">
            <a:avLst/>
          </a:prstGeom>
          <a:noFill/>
        </p:spPr>
        <p:txBody>
          <a:bodyPr wrap="square" rtlCol="0">
            <a:spAutoFit/>
          </a:bodyPr>
          <a:lstStyle/>
          <a:p>
            <a:pPr algn="ctr"/>
            <a:r>
              <a:rPr lang="en-CA" sz="3600" b="1" dirty="0" smtClean="0">
                <a:solidFill>
                  <a:schemeClr val="accent5"/>
                </a:solidFill>
              </a:rPr>
              <a:t>product design</a:t>
            </a:r>
            <a:endParaRPr lang="en-CA" sz="3600" b="1" dirty="0">
              <a:solidFill>
                <a:schemeClr val="accent5"/>
              </a:solidFill>
            </a:endParaRPr>
          </a:p>
        </p:txBody>
      </p:sp>
      <p:sp>
        <p:nvSpPr>
          <p:cNvPr id="11" name="TextBox 10"/>
          <p:cNvSpPr txBox="1"/>
          <p:nvPr/>
        </p:nvSpPr>
        <p:spPr>
          <a:xfrm>
            <a:off x="5586657" y="916723"/>
            <a:ext cx="3080085" cy="646331"/>
          </a:xfrm>
          <a:prstGeom prst="rect">
            <a:avLst/>
          </a:prstGeom>
          <a:noFill/>
        </p:spPr>
        <p:txBody>
          <a:bodyPr wrap="square" rtlCol="0">
            <a:spAutoFit/>
          </a:bodyPr>
          <a:lstStyle/>
          <a:p>
            <a:pPr algn="ctr"/>
            <a:r>
              <a:rPr lang="en-CA" sz="3600" b="1" dirty="0" smtClean="0">
                <a:solidFill>
                  <a:schemeClr val="accent5"/>
                </a:solidFill>
              </a:rPr>
              <a:t>marketing</a:t>
            </a:r>
            <a:endParaRPr lang="en-CA" sz="3600" b="1" dirty="0">
              <a:solidFill>
                <a:schemeClr val="accent5"/>
              </a:solidFill>
            </a:endParaRPr>
          </a:p>
        </p:txBody>
      </p:sp>
      <p:sp>
        <p:nvSpPr>
          <p:cNvPr id="12" name="TextBox 11"/>
          <p:cNvSpPr txBox="1"/>
          <p:nvPr/>
        </p:nvSpPr>
        <p:spPr>
          <a:xfrm>
            <a:off x="3557337" y="1606755"/>
            <a:ext cx="3080085" cy="646331"/>
          </a:xfrm>
          <a:prstGeom prst="rect">
            <a:avLst/>
          </a:prstGeom>
          <a:noFill/>
        </p:spPr>
        <p:txBody>
          <a:bodyPr wrap="square" rtlCol="0">
            <a:spAutoFit/>
          </a:bodyPr>
          <a:lstStyle/>
          <a:p>
            <a:pPr algn="ctr"/>
            <a:r>
              <a:rPr lang="en-CA" sz="3600" b="1" dirty="0" smtClean="0">
                <a:solidFill>
                  <a:schemeClr val="accent1"/>
                </a:solidFill>
              </a:rPr>
              <a:t>fashion</a:t>
            </a:r>
            <a:endParaRPr lang="en-CA" sz="3600" b="1" dirty="0">
              <a:solidFill>
                <a:schemeClr val="accent1"/>
              </a:solidFill>
            </a:endParaRPr>
          </a:p>
        </p:txBody>
      </p:sp>
      <p:sp>
        <p:nvSpPr>
          <p:cNvPr id="13" name="TextBox 12"/>
          <p:cNvSpPr txBox="1"/>
          <p:nvPr/>
        </p:nvSpPr>
        <p:spPr>
          <a:xfrm>
            <a:off x="5991727" y="3587952"/>
            <a:ext cx="3080085" cy="646331"/>
          </a:xfrm>
          <a:prstGeom prst="rect">
            <a:avLst/>
          </a:prstGeom>
          <a:noFill/>
        </p:spPr>
        <p:txBody>
          <a:bodyPr wrap="square" rtlCol="0">
            <a:spAutoFit/>
          </a:bodyPr>
          <a:lstStyle/>
          <a:p>
            <a:pPr algn="ctr"/>
            <a:r>
              <a:rPr lang="en-CA" sz="3600" b="1" dirty="0" smtClean="0">
                <a:solidFill>
                  <a:schemeClr val="accent3"/>
                </a:solidFill>
              </a:rPr>
              <a:t>app design</a:t>
            </a:r>
            <a:endParaRPr lang="en-CA" sz="3600" b="1" dirty="0">
              <a:solidFill>
                <a:schemeClr val="accent3"/>
              </a:solidFill>
            </a:endParaRPr>
          </a:p>
        </p:txBody>
      </p:sp>
      <p:sp>
        <p:nvSpPr>
          <p:cNvPr id="14" name="TextBox 13"/>
          <p:cNvSpPr txBox="1"/>
          <p:nvPr/>
        </p:nvSpPr>
        <p:spPr>
          <a:xfrm>
            <a:off x="3052011" y="3587952"/>
            <a:ext cx="3080085" cy="646331"/>
          </a:xfrm>
          <a:prstGeom prst="rect">
            <a:avLst/>
          </a:prstGeom>
          <a:noFill/>
        </p:spPr>
        <p:txBody>
          <a:bodyPr wrap="square" rtlCol="0">
            <a:spAutoFit/>
          </a:bodyPr>
          <a:lstStyle/>
          <a:p>
            <a:pPr algn="ctr"/>
            <a:r>
              <a:rPr lang="en-CA" sz="3600" b="1" dirty="0" smtClean="0">
                <a:solidFill>
                  <a:schemeClr val="accent2"/>
                </a:solidFill>
              </a:rPr>
              <a:t>multimedia</a:t>
            </a:r>
            <a:endParaRPr lang="en-CA" sz="3600" b="1" dirty="0">
              <a:solidFill>
                <a:schemeClr val="accent2"/>
              </a:solidFill>
            </a:endParaRPr>
          </a:p>
        </p:txBody>
      </p:sp>
      <p:sp>
        <p:nvSpPr>
          <p:cNvPr id="15" name="TextBox 14"/>
          <p:cNvSpPr txBox="1"/>
          <p:nvPr/>
        </p:nvSpPr>
        <p:spPr>
          <a:xfrm>
            <a:off x="529382" y="916723"/>
            <a:ext cx="5261812" cy="646331"/>
          </a:xfrm>
          <a:prstGeom prst="rect">
            <a:avLst/>
          </a:prstGeom>
          <a:noFill/>
        </p:spPr>
        <p:txBody>
          <a:bodyPr wrap="square" rtlCol="0">
            <a:spAutoFit/>
          </a:bodyPr>
          <a:lstStyle/>
          <a:p>
            <a:pPr algn="ctr"/>
            <a:r>
              <a:rPr lang="en-CA" sz="3600" b="1" dirty="0" smtClean="0">
                <a:solidFill>
                  <a:schemeClr val="accent6"/>
                </a:solidFill>
              </a:rPr>
              <a:t>video game design</a:t>
            </a:r>
            <a:endParaRPr lang="en-CA" sz="3600" b="1" dirty="0">
              <a:solidFill>
                <a:schemeClr val="accent6"/>
              </a:solidFill>
            </a:endParaRPr>
          </a:p>
        </p:txBody>
      </p:sp>
      <p:sp>
        <p:nvSpPr>
          <p:cNvPr id="16" name="TextBox 15"/>
          <p:cNvSpPr txBox="1"/>
          <p:nvPr/>
        </p:nvSpPr>
        <p:spPr>
          <a:xfrm>
            <a:off x="3076074" y="2271228"/>
            <a:ext cx="3585411" cy="646331"/>
          </a:xfrm>
          <a:prstGeom prst="rect">
            <a:avLst/>
          </a:prstGeom>
          <a:noFill/>
        </p:spPr>
        <p:txBody>
          <a:bodyPr wrap="square" rtlCol="0">
            <a:spAutoFit/>
          </a:bodyPr>
          <a:lstStyle/>
          <a:p>
            <a:pPr algn="ctr"/>
            <a:r>
              <a:rPr lang="en-CA" sz="3600" b="1" dirty="0" smtClean="0">
                <a:solidFill>
                  <a:schemeClr val="accent4"/>
                </a:solidFill>
              </a:rPr>
              <a:t>interior design</a:t>
            </a:r>
            <a:endParaRPr lang="en-CA" sz="3600" b="1" dirty="0">
              <a:solidFill>
                <a:schemeClr val="accent4"/>
              </a:solidFill>
            </a:endParaRPr>
          </a:p>
        </p:txBody>
      </p:sp>
      <p:sp>
        <p:nvSpPr>
          <p:cNvPr id="17" name="TextBox 16"/>
          <p:cNvSpPr txBox="1"/>
          <p:nvPr/>
        </p:nvSpPr>
        <p:spPr>
          <a:xfrm>
            <a:off x="264697" y="1624898"/>
            <a:ext cx="3609473" cy="646331"/>
          </a:xfrm>
          <a:prstGeom prst="rect">
            <a:avLst/>
          </a:prstGeom>
          <a:noFill/>
        </p:spPr>
        <p:txBody>
          <a:bodyPr wrap="square" rtlCol="0">
            <a:spAutoFit/>
          </a:bodyPr>
          <a:lstStyle/>
          <a:p>
            <a:pPr algn="ctr"/>
            <a:r>
              <a:rPr lang="en-CA" sz="3600" b="1" dirty="0" smtClean="0">
                <a:solidFill>
                  <a:schemeClr val="tx2"/>
                </a:solidFill>
              </a:rPr>
              <a:t>maker culture</a:t>
            </a:r>
            <a:endParaRPr lang="en-CA" sz="3600" b="1" dirty="0">
              <a:solidFill>
                <a:schemeClr val="tx2"/>
              </a:solidFill>
            </a:endParaRPr>
          </a:p>
        </p:txBody>
      </p:sp>
      <p:sp>
        <p:nvSpPr>
          <p:cNvPr id="18" name="TextBox 17"/>
          <p:cNvSpPr txBox="1"/>
          <p:nvPr/>
        </p:nvSpPr>
        <p:spPr>
          <a:xfrm>
            <a:off x="6252411" y="2271227"/>
            <a:ext cx="3080085" cy="646331"/>
          </a:xfrm>
          <a:prstGeom prst="rect">
            <a:avLst/>
          </a:prstGeom>
          <a:noFill/>
        </p:spPr>
        <p:txBody>
          <a:bodyPr wrap="square" rtlCol="0">
            <a:spAutoFit/>
          </a:bodyPr>
          <a:lstStyle/>
          <a:p>
            <a:pPr algn="ctr"/>
            <a:r>
              <a:rPr lang="en-CA" sz="3600" b="1" dirty="0" smtClean="0">
                <a:solidFill>
                  <a:schemeClr val="accent6"/>
                </a:solidFill>
              </a:rPr>
              <a:t>learning</a:t>
            </a:r>
            <a:endParaRPr lang="en-CA" sz="3600" b="1" dirty="0">
              <a:solidFill>
                <a:schemeClr val="accent6"/>
              </a:solidFill>
            </a:endParaRPr>
          </a:p>
        </p:txBody>
      </p:sp>
      <p:sp>
        <p:nvSpPr>
          <p:cNvPr id="19" name="TextBox 18"/>
          <p:cNvSpPr txBox="1"/>
          <p:nvPr/>
        </p:nvSpPr>
        <p:spPr>
          <a:xfrm>
            <a:off x="200525" y="3587951"/>
            <a:ext cx="3080085" cy="646331"/>
          </a:xfrm>
          <a:prstGeom prst="rect">
            <a:avLst/>
          </a:prstGeom>
          <a:noFill/>
        </p:spPr>
        <p:txBody>
          <a:bodyPr wrap="square" rtlCol="0">
            <a:spAutoFit/>
          </a:bodyPr>
          <a:lstStyle/>
          <a:p>
            <a:pPr algn="ctr"/>
            <a:r>
              <a:rPr lang="en-CA" sz="3600" b="1" dirty="0" smtClean="0">
                <a:solidFill>
                  <a:schemeClr val="accent1"/>
                </a:solidFill>
              </a:rPr>
              <a:t>psychology</a:t>
            </a:r>
            <a:endParaRPr lang="en-CA" sz="3600" b="1" dirty="0">
              <a:solidFill>
                <a:schemeClr val="accent1"/>
              </a:solidFill>
            </a:endParaRPr>
          </a:p>
        </p:txBody>
      </p:sp>
      <p:sp>
        <p:nvSpPr>
          <p:cNvPr id="20" name="TextBox 19"/>
          <p:cNvSpPr txBox="1"/>
          <p:nvPr/>
        </p:nvSpPr>
        <p:spPr>
          <a:xfrm>
            <a:off x="6218306" y="1606754"/>
            <a:ext cx="2626895" cy="646331"/>
          </a:xfrm>
          <a:prstGeom prst="rect">
            <a:avLst/>
          </a:prstGeom>
          <a:noFill/>
        </p:spPr>
        <p:txBody>
          <a:bodyPr wrap="square" rtlCol="0">
            <a:spAutoFit/>
          </a:bodyPr>
          <a:lstStyle/>
          <a:p>
            <a:pPr algn="ctr"/>
            <a:r>
              <a:rPr lang="en-CA" sz="3600" b="1" dirty="0" smtClean="0">
                <a:solidFill>
                  <a:schemeClr val="accent2"/>
                </a:solidFill>
              </a:rPr>
              <a:t>science</a:t>
            </a:r>
            <a:endParaRPr lang="en-CA" sz="3600" b="1" dirty="0">
              <a:solidFill>
                <a:schemeClr val="accent2"/>
              </a:solidFill>
            </a:endParaRPr>
          </a:p>
        </p:txBody>
      </p:sp>
    </p:spTree>
    <p:custDataLst>
      <p:tags r:id="rId1"/>
    </p:custDataLst>
    <p:extLst>
      <p:ext uri="{BB962C8B-B14F-4D97-AF65-F5344CB8AC3E}">
        <p14:creationId xmlns:p14="http://schemas.microsoft.com/office/powerpoint/2010/main" val="2653797185"/>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email">
            <a:extLst>
              <a:ext uri="{28A0092B-C50C-407E-A947-70E740481C1C}">
                <a14:useLocalDpi xmlns:a14="http://schemas.microsoft.com/office/drawing/2010/main" val="0"/>
              </a:ext>
            </a:extLst>
          </a:blip>
          <a:srcRect t="-2"/>
          <a:stretch/>
        </p:blipFill>
        <p:spPr>
          <a:xfrm>
            <a:off x="3013290" y="546013"/>
            <a:ext cx="3475162" cy="6464388"/>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5700013" y="622300"/>
            <a:ext cx="3621787" cy="6311902"/>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t="-2"/>
          <a:stretch/>
        </p:blipFill>
        <p:spPr>
          <a:xfrm>
            <a:off x="-353494" y="698586"/>
            <a:ext cx="4026723" cy="6159416"/>
          </a:xfrm>
          <a:prstGeom prst="rect">
            <a:avLst/>
          </a:prstGeom>
        </p:spPr>
      </p:pic>
      <p:graphicFrame>
        <p:nvGraphicFramePr>
          <p:cNvPr id="8" name="Table 7" hidden="1"/>
          <p:cNvGraphicFramePr>
            <a:graphicFrameLocks noGrp="1"/>
          </p:cNvGraphicFramePr>
          <p:nvPr>
            <p:extLst>
              <p:ext uri="{D42A27DB-BD31-4B8C-83A1-F6EECF244321}">
                <p14:modId xmlns:p14="http://schemas.microsoft.com/office/powerpoint/2010/main" val="3568632499"/>
              </p:ext>
            </p:extLst>
          </p:nvPr>
        </p:nvGraphicFramePr>
        <p:xfrm>
          <a:off x="0"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Rectangle 4"/>
          <p:cNvSpPr/>
          <p:nvPr/>
        </p:nvSpPr>
        <p:spPr>
          <a:xfrm>
            <a:off x="0" y="4572000"/>
            <a:ext cx="9144000" cy="2286000"/>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143" y="5143500"/>
            <a:ext cx="9144000" cy="1143000"/>
          </a:xfrm>
        </p:spPr>
        <p:txBody>
          <a:bodyPr>
            <a:normAutofit fontScale="90000"/>
          </a:bodyPr>
          <a:lstStyle/>
          <a:p>
            <a:r>
              <a:rPr lang="en-US" sz="6600" b="1" dirty="0" smtClean="0">
                <a:solidFill>
                  <a:schemeClr val="bg1"/>
                </a:solidFill>
              </a:rPr>
              <a:t>become friends </a:t>
            </a:r>
            <a:br>
              <a:rPr lang="en-US" sz="6600" b="1" dirty="0" smtClean="0">
                <a:solidFill>
                  <a:schemeClr val="bg1"/>
                </a:solidFill>
              </a:rPr>
            </a:br>
            <a:r>
              <a:rPr lang="en-US" sz="6600" b="1" dirty="0" smtClean="0">
                <a:solidFill>
                  <a:schemeClr val="bg1"/>
                </a:solidFill>
              </a:rPr>
              <a:t>with designers</a:t>
            </a:r>
            <a:endParaRPr lang="en-US" sz="6600" b="1" dirty="0">
              <a:solidFill>
                <a:schemeClr val="bg1"/>
              </a:solidFill>
            </a:endParaRPr>
          </a:p>
        </p:txBody>
      </p:sp>
    </p:spTree>
    <p:custDataLst>
      <p:tags r:id="rId1"/>
    </p:custDataLst>
    <p:extLst>
      <p:ext uri="{BB962C8B-B14F-4D97-AF65-F5344CB8AC3E}">
        <p14:creationId xmlns:p14="http://schemas.microsoft.com/office/powerpoint/2010/main" val="1276155626"/>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362200"/>
            <a:ext cx="6553200" cy="2133600"/>
          </a:xfrm>
        </p:spPr>
        <p:txBody>
          <a:bodyPr>
            <a:normAutofit/>
          </a:bodyPr>
          <a:lstStyle/>
          <a:p>
            <a:r>
              <a:rPr lang="en-US" sz="6000" b="1" dirty="0" smtClean="0"/>
              <a:t>Your relationship with </a:t>
            </a:r>
            <a:r>
              <a:rPr lang="en-US" sz="6000" b="1" dirty="0" smtClean="0">
                <a:solidFill>
                  <a:schemeClr val="accent6"/>
                </a:solidFill>
              </a:rPr>
              <a:t>design</a:t>
            </a:r>
            <a:r>
              <a:rPr lang="en-US" sz="6000" b="1" dirty="0" smtClean="0"/>
              <a:t>….</a:t>
            </a:r>
            <a:endParaRPr lang="en-US" sz="6000" b="1" dirty="0"/>
          </a:p>
        </p:txBody>
      </p:sp>
    </p:spTree>
    <p:custDataLst>
      <p:tags r:id="rId1"/>
    </p:custDataLst>
    <p:extLst>
      <p:ext uri="{BB962C8B-B14F-4D97-AF65-F5344CB8AC3E}">
        <p14:creationId xmlns:p14="http://schemas.microsoft.com/office/powerpoint/2010/main" val="872086733"/>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67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000" b="1" dirty="0" smtClean="0">
                <a:solidFill>
                  <a:schemeClr val="bg1"/>
                </a:solidFill>
              </a:rPr>
              <a:t>Additional Resources</a:t>
            </a:r>
            <a:endParaRPr lang="en-US" sz="6000" b="1" dirty="0">
              <a:solidFill>
                <a:schemeClr val="bg1"/>
              </a:solidFill>
            </a:endParaRPr>
          </a:p>
        </p:txBody>
      </p:sp>
      <p:pic>
        <p:nvPicPr>
          <p:cNvPr id="17410" name="Picture 2" descr="\\psf\Home\Downloads\somacro__32_300dpi_social_media_icons_by_vervex-d4fj7q9\border\blogger.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3695701"/>
            <a:ext cx="1219199" cy="1219199"/>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psf\Home\Downloads\somacro__32_300dpi_social_media_icons_by_vervex-d4fj7q9\border\twitter.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4800" y="5334001"/>
            <a:ext cx="1219199" cy="121919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Web Icon"/>
          <p:cNvGrpSpPr/>
          <p:nvPr/>
        </p:nvGrpSpPr>
        <p:grpSpPr>
          <a:xfrm>
            <a:off x="304800" y="2057401"/>
            <a:ext cx="1219198" cy="1219199"/>
            <a:chOff x="545304" y="1981200"/>
            <a:chExt cx="1219198" cy="1219199"/>
          </a:xfrm>
        </p:grpSpPr>
        <p:sp>
          <p:nvSpPr>
            <p:cNvPr id="6" name="Oval 5"/>
            <p:cNvSpPr/>
            <p:nvPr/>
          </p:nvSpPr>
          <p:spPr>
            <a:xfrm>
              <a:off x="545304" y="1981200"/>
              <a:ext cx="1219198" cy="1219199"/>
            </a:xfrm>
            <a:prstGeom prst="ellipse">
              <a:avLst/>
            </a:prstGeom>
            <a:solidFill>
              <a:schemeClr val="accent2"/>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9768139">
              <a:off x="906002" y="2188589"/>
              <a:ext cx="425117" cy="764427"/>
            </a:xfrm>
            <a:custGeom>
              <a:avLst/>
              <a:gdLst/>
              <a:ahLst/>
              <a:cxnLst/>
              <a:rect l="l" t="t" r="r" b="b"/>
              <a:pathLst>
                <a:path w="425117" h="764427">
                  <a:moveTo>
                    <a:pt x="212559" y="0"/>
                  </a:moveTo>
                  <a:lnTo>
                    <a:pt x="425117" y="505964"/>
                  </a:lnTo>
                  <a:lnTo>
                    <a:pt x="268171" y="450191"/>
                  </a:lnTo>
                  <a:lnTo>
                    <a:pt x="268171" y="764427"/>
                  </a:lnTo>
                  <a:lnTo>
                    <a:pt x="156944" y="764427"/>
                  </a:lnTo>
                  <a:lnTo>
                    <a:pt x="156944" y="446793"/>
                  </a:lnTo>
                  <a:lnTo>
                    <a:pt x="0" y="50596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881352" y="2209801"/>
            <a:ext cx="7086600" cy="830997"/>
          </a:xfrm>
          <a:prstGeom prst="rect">
            <a:avLst/>
          </a:prstGeom>
        </p:spPr>
        <p:txBody>
          <a:bodyPr wrap="square">
            <a:spAutoFit/>
          </a:bodyPr>
          <a:lstStyle/>
          <a:p>
            <a:r>
              <a:rPr lang="en-CA" sz="2400" b="1" dirty="0"/>
              <a:t>http://biancawoods.weebly.com/design-trends-2014.html</a:t>
            </a:r>
          </a:p>
        </p:txBody>
      </p:sp>
      <p:sp>
        <p:nvSpPr>
          <p:cNvPr id="15" name="Rectangle 14"/>
          <p:cNvSpPr/>
          <p:nvPr/>
        </p:nvSpPr>
        <p:spPr>
          <a:xfrm>
            <a:off x="1881352" y="4074467"/>
            <a:ext cx="7086600" cy="461665"/>
          </a:xfrm>
          <a:prstGeom prst="rect">
            <a:avLst/>
          </a:prstGeom>
        </p:spPr>
        <p:txBody>
          <a:bodyPr wrap="square">
            <a:spAutoFit/>
          </a:bodyPr>
          <a:lstStyle/>
          <a:p>
            <a:r>
              <a:rPr lang="en-US" sz="2400" b="1" dirty="0" smtClean="0"/>
              <a:t>http://e-geeking.blogspot.ca/</a:t>
            </a:r>
            <a:endParaRPr lang="en-US" sz="2400" b="1" dirty="0"/>
          </a:p>
        </p:txBody>
      </p:sp>
      <p:sp>
        <p:nvSpPr>
          <p:cNvPr id="13" name="Rectangle 12"/>
          <p:cNvSpPr/>
          <p:nvPr/>
        </p:nvSpPr>
        <p:spPr>
          <a:xfrm>
            <a:off x="1880720" y="5758934"/>
            <a:ext cx="1901483" cy="461665"/>
          </a:xfrm>
          <a:prstGeom prst="rect">
            <a:avLst/>
          </a:prstGeom>
        </p:spPr>
        <p:txBody>
          <a:bodyPr wrap="none">
            <a:spAutoFit/>
          </a:bodyPr>
          <a:lstStyle/>
          <a:p>
            <a:r>
              <a:rPr lang="en-US" sz="2400" b="1" dirty="0" smtClean="0"/>
              <a:t>@</a:t>
            </a:r>
            <a:r>
              <a:rPr lang="en-US" sz="2400" b="1" dirty="0" err="1" smtClean="0"/>
              <a:t>eGeeking</a:t>
            </a:r>
            <a:endParaRPr lang="en-US" sz="2400" b="1" dirty="0"/>
          </a:p>
        </p:txBody>
      </p:sp>
    </p:spTree>
    <p:custDataLst>
      <p:tags r:id="rId1"/>
    </p:custDataLst>
    <p:extLst>
      <p:ext uri="{BB962C8B-B14F-4D97-AF65-F5344CB8AC3E}">
        <p14:creationId xmlns:p14="http://schemas.microsoft.com/office/powerpoint/2010/main" val="356195154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4" name="Table 3" hidden="1"/>
          <p:cNvGraphicFramePr>
            <a:graphicFrameLocks noGrp="1"/>
          </p:cNvGraphicFramePr>
          <p:nvPr>
            <p:extLst>
              <p:ext uri="{D42A27DB-BD31-4B8C-83A1-F6EECF244321}">
                <p14:modId xmlns:p14="http://schemas.microsoft.com/office/powerpoint/2010/main" val="1297994150"/>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0" y="1143000"/>
            <a:ext cx="8229600" cy="1143000"/>
          </a:xfrm>
        </p:spPr>
        <p:txBody>
          <a:bodyPr>
            <a:normAutofit/>
          </a:bodyPr>
          <a:lstStyle/>
          <a:p>
            <a:pPr algn="l"/>
            <a:r>
              <a:rPr lang="en-US" sz="6600" b="1" dirty="0" smtClean="0">
                <a:solidFill>
                  <a:schemeClr val="bg1"/>
                </a:solidFill>
              </a:rPr>
              <a:t>Amateur Video</a:t>
            </a:r>
            <a:endParaRPr lang="en-US" sz="6600" b="1" dirty="0">
              <a:solidFill>
                <a:schemeClr val="bg1"/>
              </a:solidFill>
            </a:endParaRPr>
          </a:p>
        </p:txBody>
      </p:sp>
      <p:sp>
        <p:nvSpPr>
          <p:cNvPr id="3" name="Content Placeholder 2"/>
          <p:cNvSpPr>
            <a:spLocks noGrp="1"/>
          </p:cNvSpPr>
          <p:nvPr>
            <p:ph idx="1"/>
          </p:nvPr>
        </p:nvSpPr>
        <p:spPr>
          <a:xfrm>
            <a:off x="-13855" y="2332037"/>
            <a:ext cx="6262255" cy="4525963"/>
          </a:xfrm>
        </p:spPr>
        <p:txBody>
          <a:bodyPr/>
          <a:lstStyle/>
          <a:p>
            <a:pPr marL="0" indent="0">
              <a:buNone/>
            </a:pPr>
            <a:r>
              <a:rPr lang="en-US" i="1" dirty="0" smtClean="0">
                <a:solidFill>
                  <a:schemeClr val="bg1"/>
                </a:solidFill>
              </a:rPr>
              <a:t>Because most of you have a video camera in your pocket right this second</a:t>
            </a:r>
            <a:endParaRPr lang="en-US" i="1" dirty="0">
              <a:solidFill>
                <a:schemeClr val="bg1"/>
              </a:solidFill>
            </a:endParaRPr>
          </a:p>
        </p:txBody>
      </p:sp>
    </p:spTree>
    <p:custDataLst>
      <p:tags r:id="rId1"/>
    </p:custDataLst>
    <p:extLst>
      <p:ext uri="{BB962C8B-B14F-4D97-AF65-F5344CB8AC3E}">
        <p14:creationId xmlns:p14="http://schemas.microsoft.com/office/powerpoint/2010/main" val="316323950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ack background"/>
          <p:cNvSpPr/>
          <p:nvPr/>
        </p:nvSpPr>
        <p:spPr>
          <a:xfrm>
            <a:off x="0" y="0"/>
            <a:ext cx="9144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ld Version"/>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0" y="367503"/>
            <a:ext cx="9144000" cy="3836994"/>
          </a:xfrm>
          <a:prstGeom prst="rect">
            <a:avLst/>
          </a:prstGeom>
        </p:spPr>
      </p:pic>
      <p:sp>
        <p:nvSpPr>
          <p:cNvPr id="2" name="Title 1"/>
          <p:cNvSpPr>
            <a:spLocks noGrp="1"/>
          </p:cNvSpPr>
          <p:nvPr>
            <p:ph type="title"/>
          </p:nvPr>
        </p:nvSpPr>
        <p:spPr>
          <a:xfrm>
            <a:off x="457200" y="5142843"/>
            <a:ext cx="8229600" cy="1143000"/>
          </a:xfrm>
        </p:spPr>
        <p:txBody>
          <a:bodyPr>
            <a:normAutofit fontScale="90000"/>
          </a:bodyPr>
          <a:lstStyle/>
          <a:p>
            <a:r>
              <a:rPr lang="en-US" sz="6000" b="1" dirty="0" smtClean="0">
                <a:solidFill>
                  <a:schemeClr val="accent4"/>
                </a:solidFill>
              </a:rPr>
              <a:t>Making videos:</a:t>
            </a:r>
            <a:br>
              <a:rPr lang="en-US" sz="6000" b="1" dirty="0" smtClean="0">
                <a:solidFill>
                  <a:schemeClr val="accent4"/>
                </a:solidFill>
              </a:rPr>
            </a:br>
            <a:r>
              <a:rPr lang="en-US" sz="6000" b="1" dirty="0" smtClean="0">
                <a:solidFill>
                  <a:schemeClr val="accent4"/>
                </a:solidFill>
              </a:rPr>
              <a:t>then &amp; now</a:t>
            </a:r>
            <a:endParaRPr lang="en-US" sz="6000" b="1" dirty="0">
              <a:solidFill>
                <a:schemeClr val="accent4"/>
              </a:solidFill>
            </a:endParaRPr>
          </a:p>
        </p:txBody>
      </p:sp>
      <p:grpSp>
        <p:nvGrpSpPr>
          <p:cNvPr id="9223" name="New Version"/>
          <p:cNvGrpSpPr/>
          <p:nvPr/>
        </p:nvGrpSpPr>
        <p:grpSpPr>
          <a:xfrm>
            <a:off x="201082" y="591985"/>
            <a:ext cx="8687165" cy="3582818"/>
            <a:chOff x="201082" y="591985"/>
            <a:chExt cx="8687165" cy="3582818"/>
          </a:xfrm>
        </p:grpSpPr>
        <p:pic>
          <p:nvPicPr>
            <p:cNvPr id="9216" name="Imovie"/>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51380" y="591985"/>
              <a:ext cx="4536867" cy="3183697"/>
            </a:xfrm>
            <a:prstGeom prst="rect">
              <a:avLst/>
            </a:prstGeom>
          </p:spPr>
        </p:pic>
        <p:grpSp>
          <p:nvGrpSpPr>
            <p:cNvPr id="9221" name="Group 9220"/>
            <p:cNvGrpSpPr/>
            <p:nvPr/>
          </p:nvGrpSpPr>
          <p:grpSpPr>
            <a:xfrm>
              <a:off x="201082" y="1454943"/>
              <a:ext cx="1659652" cy="1662113"/>
              <a:chOff x="158377" y="1073921"/>
              <a:chExt cx="1659652" cy="1662113"/>
            </a:xfrm>
          </p:grpSpPr>
          <p:pic>
            <p:nvPicPr>
              <p:cNvPr id="59" name="Picture 4" descr="http://static.rightstartups.com/wp-content/uploads/YouTube-for-iOS-app-icon-full-size.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58377" y="1079956"/>
                <a:ext cx="1656078" cy="1656078"/>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2"/>
              <p:cNvSpPr/>
              <p:nvPr/>
            </p:nvSpPr>
            <p:spPr>
              <a:xfrm>
                <a:off x="1538257" y="1073921"/>
                <a:ext cx="276198" cy="266544"/>
              </a:xfrm>
              <a:custGeom>
                <a:avLst/>
                <a:gdLst/>
                <a:ahLst/>
                <a:cxnLst/>
                <a:rect l="l" t="t" r="r" b="b"/>
                <a:pathLst>
                  <a:path w="554409" h="554079">
                    <a:moveTo>
                      <a:pt x="0" y="0"/>
                    </a:moveTo>
                    <a:lnTo>
                      <a:pt x="554409" y="0"/>
                    </a:lnTo>
                    <a:lnTo>
                      <a:pt x="554409" y="554079"/>
                    </a:lnTo>
                    <a:cubicBezTo>
                      <a:pt x="554409" y="254759"/>
                      <a:pt x="311762" y="12112"/>
                      <a:pt x="12442" y="12112"/>
                    </a:cubicBezTo>
                    <a:lnTo>
                      <a:pt x="0" y="1211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6"/>
              <p:cNvSpPr/>
              <p:nvPr/>
            </p:nvSpPr>
            <p:spPr>
              <a:xfrm>
                <a:off x="158377" y="1076262"/>
                <a:ext cx="275916" cy="317441"/>
              </a:xfrm>
              <a:custGeom>
                <a:avLst/>
                <a:gdLst/>
                <a:ahLst/>
                <a:cxnLst/>
                <a:rect l="l" t="t" r="r" b="b"/>
                <a:pathLst>
                  <a:path w="541966" h="541957">
                    <a:moveTo>
                      <a:pt x="0" y="0"/>
                    </a:moveTo>
                    <a:lnTo>
                      <a:pt x="541966" y="0"/>
                    </a:lnTo>
                    <a:cubicBezTo>
                      <a:pt x="242649" y="0"/>
                      <a:pt x="4" y="242642"/>
                      <a:pt x="0" y="5419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7"/>
              <p:cNvSpPr/>
              <p:nvPr/>
            </p:nvSpPr>
            <p:spPr>
              <a:xfrm>
                <a:off x="158377" y="2450348"/>
                <a:ext cx="275911" cy="285686"/>
              </a:xfrm>
              <a:custGeom>
                <a:avLst/>
                <a:gdLst/>
                <a:ahLst/>
                <a:cxnLst/>
                <a:rect l="l" t="t" r="r" b="b"/>
                <a:pathLst>
                  <a:path w="541958" h="554409">
                    <a:moveTo>
                      <a:pt x="0" y="0"/>
                    </a:moveTo>
                    <a:lnTo>
                      <a:pt x="1" y="0"/>
                    </a:lnTo>
                    <a:lnTo>
                      <a:pt x="1" y="12443"/>
                    </a:lnTo>
                    <a:cubicBezTo>
                      <a:pt x="1" y="311760"/>
                      <a:pt x="242643" y="554405"/>
                      <a:pt x="541958" y="554409"/>
                    </a:cubicBezTo>
                    <a:lnTo>
                      <a:pt x="0" y="55440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8"/>
              <p:cNvSpPr/>
              <p:nvPr/>
            </p:nvSpPr>
            <p:spPr>
              <a:xfrm>
                <a:off x="1536203" y="2461843"/>
                <a:ext cx="281826" cy="274190"/>
              </a:xfrm>
              <a:custGeom>
                <a:avLst/>
                <a:gdLst/>
                <a:ahLst/>
                <a:cxnLst/>
                <a:rect l="l" t="t" r="r" b="b"/>
                <a:pathLst>
                  <a:path w="541957" h="541966">
                    <a:moveTo>
                      <a:pt x="541957" y="0"/>
                    </a:moveTo>
                    <a:lnTo>
                      <a:pt x="541957" y="541966"/>
                    </a:lnTo>
                    <a:lnTo>
                      <a:pt x="0" y="541966"/>
                    </a:lnTo>
                    <a:cubicBezTo>
                      <a:pt x="299315" y="541962"/>
                      <a:pt x="541957" y="299317"/>
                      <a:pt x="54195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219" name="iPhone"/>
            <p:cNvGrpSpPr/>
            <p:nvPr/>
          </p:nvGrpSpPr>
          <p:grpSpPr>
            <a:xfrm>
              <a:off x="2085677" y="670714"/>
              <a:ext cx="1697074" cy="3230572"/>
              <a:chOff x="1964271" y="761265"/>
              <a:chExt cx="1484311" cy="2825554"/>
            </a:xfrm>
          </p:grpSpPr>
          <p:sp>
            <p:nvSpPr>
              <p:cNvPr id="9" name="Rounded Rectangle 7"/>
              <p:cNvSpPr/>
              <p:nvPr/>
            </p:nvSpPr>
            <p:spPr>
              <a:xfrm>
                <a:off x="2982642" y="761265"/>
                <a:ext cx="214670" cy="17868"/>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p:nvSpPr>
            <p:spPr>
              <a:xfrm>
                <a:off x="1989052" y="780850"/>
                <a:ext cx="1459530" cy="2805969"/>
              </a:xfrm>
              <a:prstGeom prst="roundRect">
                <a:avLst/>
              </a:prstGeom>
              <a:gradFill flip="none" rotWithShape="1">
                <a:gsLst>
                  <a:gs pos="0">
                    <a:schemeClr val="tx1"/>
                  </a:gs>
                  <a:gs pos="50000">
                    <a:schemeClr val="tx1"/>
                  </a:gs>
                  <a:gs pos="100000">
                    <a:srgbClr val="171717"/>
                  </a:gs>
                </a:gsLst>
                <a:lin ang="5400000" scaled="1"/>
                <a:tileRect/>
              </a:gra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2103464" y="1269886"/>
                <a:ext cx="1230706" cy="183140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7"/>
              <p:cNvSpPr/>
              <p:nvPr/>
            </p:nvSpPr>
            <p:spPr>
              <a:xfrm rot="16200000">
                <a:off x="1921421" y="1097997"/>
                <a:ext cx="111821" cy="23443"/>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3" name="Group 12"/>
              <p:cNvGrpSpPr/>
              <p:nvPr/>
            </p:nvGrpSpPr>
            <p:grpSpPr>
              <a:xfrm>
                <a:off x="1964271" y="1419945"/>
                <a:ext cx="24781" cy="340014"/>
                <a:chOff x="500749" y="1384322"/>
                <a:chExt cx="48332" cy="663145"/>
              </a:xfrm>
            </p:grpSpPr>
            <p:sp>
              <p:nvSpPr>
                <p:cNvPr id="47" name="Rounded Rectangle 7"/>
                <p:cNvSpPr/>
                <p:nvPr/>
              </p:nvSpPr>
              <p:spPr>
                <a:xfrm rot="16200000">
                  <a:off x="471695" y="1415985"/>
                  <a:ext cx="109048" cy="45721"/>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ounded Rectangle 7"/>
                <p:cNvSpPr/>
                <p:nvPr/>
              </p:nvSpPr>
              <p:spPr>
                <a:xfrm rot="16200000">
                  <a:off x="469086" y="1897569"/>
                  <a:ext cx="109048" cy="45721"/>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ounded Rectangle 7"/>
                <p:cNvSpPr/>
                <p:nvPr/>
              </p:nvSpPr>
              <p:spPr>
                <a:xfrm rot="16200000">
                  <a:off x="498957" y="1511506"/>
                  <a:ext cx="54525" cy="45723"/>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ounded Rectangle 7"/>
                <p:cNvSpPr/>
                <p:nvPr/>
              </p:nvSpPr>
              <p:spPr>
                <a:xfrm rot="16200000">
                  <a:off x="498957" y="1997343"/>
                  <a:ext cx="54525" cy="45723"/>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4" name="Group 13"/>
              <p:cNvGrpSpPr/>
              <p:nvPr/>
            </p:nvGrpSpPr>
            <p:grpSpPr>
              <a:xfrm>
                <a:off x="2577475" y="3196874"/>
                <a:ext cx="282683" cy="282683"/>
                <a:chOff x="-821122" y="5002306"/>
                <a:chExt cx="551329" cy="551329"/>
              </a:xfrm>
            </p:grpSpPr>
            <p:sp>
              <p:nvSpPr>
                <p:cNvPr id="45" name="Oval 44"/>
                <p:cNvSpPr/>
                <p:nvPr/>
              </p:nvSpPr>
              <p:spPr>
                <a:xfrm>
                  <a:off x="-821122" y="5002306"/>
                  <a:ext cx="551329" cy="551329"/>
                </a:xfrm>
                <a:prstGeom prst="ellipse">
                  <a:avLst/>
                </a:prstGeom>
                <a:gradFill flip="none" rotWithShape="1">
                  <a:gsLst>
                    <a:gs pos="0">
                      <a:schemeClr val="tx1"/>
                    </a:gs>
                    <a:gs pos="50000">
                      <a:schemeClr val="tx1"/>
                    </a:gs>
                    <a:gs pos="100000">
                      <a:schemeClr val="bg1">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ounded Rectangle 45"/>
                <p:cNvSpPr/>
                <p:nvPr/>
              </p:nvSpPr>
              <p:spPr>
                <a:xfrm>
                  <a:off x="-624763" y="5197893"/>
                  <a:ext cx="158609" cy="160153"/>
                </a:xfrm>
                <a:prstGeom prst="roundRect">
                  <a:avLst/>
                </a:prstGeom>
                <a:noFill/>
                <a:ln w="19050">
                  <a:solidFill>
                    <a:schemeClr val="bg1">
                      <a:lumMod val="75000"/>
                      <a:alpha val="63922"/>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6" name="Oval 15"/>
              <p:cNvSpPr/>
              <p:nvPr/>
            </p:nvSpPr>
            <p:spPr>
              <a:xfrm>
                <a:off x="2423164" y="1019853"/>
                <a:ext cx="67907" cy="67907"/>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ounded Rectangle 21"/>
              <p:cNvSpPr/>
              <p:nvPr/>
            </p:nvSpPr>
            <p:spPr>
              <a:xfrm>
                <a:off x="2587082" y="1026480"/>
                <a:ext cx="263469" cy="49694"/>
              </a:xfrm>
              <a:prstGeom prst="roundRect">
                <a:avLst/>
              </a:prstGeom>
              <a:gradFill flip="none" rotWithShape="1">
                <a:gsLst>
                  <a:gs pos="15000">
                    <a:schemeClr val="tx1"/>
                  </a:gs>
                  <a:gs pos="50000">
                    <a:schemeClr val="bg1">
                      <a:lumMod val="65000"/>
                    </a:schemeClr>
                  </a:gs>
                  <a:gs pos="100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217" name="Picture 921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115338" y="1280278"/>
                <a:ext cx="1212113" cy="1821015"/>
              </a:xfrm>
              <a:prstGeom prst="rect">
                <a:avLst/>
              </a:prstGeom>
            </p:spPr>
          </p:pic>
          <p:sp>
            <p:nvSpPr>
              <p:cNvPr id="24" name="Rounded Rectangle 5"/>
              <p:cNvSpPr/>
              <p:nvPr/>
            </p:nvSpPr>
            <p:spPr>
              <a:xfrm>
                <a:off x="2682188" y="824741"/>
                <a:ext cx="727890" cy="2096185"/>
              </a:xfrm>
              <a:custGeom>
                <a:avLst/>
                <a:gdLst/>
                <a:ahLst/>
                <a:cxnLst/>
                <a:rect l="l" t="t" r="r" b="b"/>
                <a:pathLst>
                  <a:path w="1419636" h="4088284">
                    <a:moveTo>
                      <a:pt x="0" y="0"/>
                    </a:moveTo>
                    <a:lnTo>
                      <a:pt x="973771" y="0"/>
                    </a:lnTo>
                    <a:cubicBezTo>
                      <a:pt x="1220015" y="0"/>
                      <a:pt x="1419636" y="199621"/>
                      <a:pt x="1419636" y="445865"/>
                    </a:cubicBezTo>
                    <a:lnTo>
                      <a:pt x="1419636" y="4088284"/>
                    </a:lnTo>
                    <a:close/>
                  </a:path>
                </a:pathLst>
              </a:custGeom>
              <a:gradFill flip="none" rotWithShape="1">
                <a:gsLst>
                  <a:gs pos="0">
                    <a:schemeClr val="bg1">
                      <a:alpha val="45000"/>
                    </a:schemeClr>
                  </a:gs>
                  <a:gs pos="79000">
                    <a:schemeClr val="bg1">
                      <a:alpha val="0"/>
                    </a:schemeClr>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9224" name="Picture 8" descr="http://a1.mzstatic.com/us/r30/Purple4/v4/61/5a/19/615a1941-d2b9-c204-797d-90a004e2eec1/mzl.uhrktare.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049182" y="2517524"/>
              <a:ext cx="1657279" cy="1657279"/>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8011944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000"/>
                                        <p:tgtEl>
                                          <p:spTgt spid="6"/>
                                        </p:tgtEl>
                                        <p:attrNameLst>
                                          <p:attrName>ppt_x</p:attrName>
                                        </p:attrNameLst>
                                      </p:cBhvr>
                                      <p:tavLst>
                                        <p:tav tm="0">
                                          <p:val>
                                            <p:strVal val="ppt_x"/>
                                          </p:val>
                                        </p:tav>
                                        <p:tav tm="100000">
                                          <p:val>
                                            <p:strVal val="0-ppt_w/2"/>
                                          </p:val>
                                        </p:tav>
                                      </p:tavLst>
                                    </p:anim>
                                    <p:anim calcmode="lin" valueType="num">
                                      <p:cBhvr additive="base">
                                        <p:cTn id="7" dur="1000"/>
                                        <p:tgtEl>
                                          <p:spTgt spid="6"/>
                                        </p:tgtEl>
                                        <p:attrNameLst>
                                          <p:attrName>ppt_y</p:attrName>
                                        </p:attrNameLst>
                                      </p:cBhvr>
                                      <p:tavLst>
                                        <p:tav tm="0">
                                          <p:val>
                                            <p:strVal val="ppt_y"/>
                                          </p:val>
                                        </p:tav>
                                        <p:tav tm="100000">
                                          <p:val>
                                            <p:strVal val="ppt_y"/>
                                          </p:val>
                                        </p:tav>
                                      </p:tavLst>
                                    </p:anim>
                                    <p:set>
                                      <p:cBhvr>
                                        <p:cTn id="8" dur="1" fill="hold">
                                          <p:stCondLst>
                                            <p:cond delay="999"/>
                                          </p:stCondLst>
                                        </p:cTn>
                                        <p:tgtEl>
                                          <p:spTgt spid="6"/>
                                        </p:tgtEl>
                                        <p:attrNameLst>
                                          <p:attrName>style.visibility</p:attrName>
                                        </p:attrNameLst>
                                      </p:cBhvr>
                                      <p:to>
                                        <p:strVal val="hidden"/>
                                      </p:to>
                                    </p:set>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9223"/>
                                        </p:tgtEl>
                                        <p:attrNameLst>
                                          <p:attrName>style.visibility</p:attrName>
                                        </p:attrNameLst>
                                      </p:cBhvr>
                                      <p:to>
                                        <p:strVal val="visible"/>
                                      </p:to>
                                    </p:set>
                                    <p:anim calcmode="lin" valueType="num">
                                      <p:cBhvr additive="base">
                                        <p:cTn id="12" dur="1000" fill="hold"/>
                                        <p:tgtEl>
                                          <p:spTgt spid="9223"/>
                                        </p:tgtEl>
                                        <p:attrNameLst>
                                          <p:attrName>ppt_x</p:attrName>
                                        </p:attrNameLst>
                                      </p:cBhvr>
                                      <p:tavLst>
                                        <p:tav tm="0">
                                          <p:val>
                                            <p:strVal val="1+#ppt_w/2"/>
                                          </p:val>
                                        </p:tav>
                                        <p:tav tm="100000">
                                          <p:val>
                                            <p:strVal val="#ppt_x"/>
                                          </p:val>
                                        </p:tav>
                                      </p:tavLst>
                                    </p:anim>
                                    <p:anim calcmode="lin" valueType="num">
                                      <p:cBhvr additive="base">
                                        <p:cTn id="13" dur="1000" fill="hold"/>
                                        <p:tgtEl>
                                          <p:spTgt spid="9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5981700"/>
          </a:xfrm>
        </p:spPr>
        <p:txBody>
          <a:bodyPr>
            <a:normAutofit/>
          </a:bodyPr>
          <a:lstStyle/>
          <a:p>
            <a:r>
              <a:rPr lang="en-US" sz="6000" b="1" dirty="0" smtClean="0"/>
              <a:t>Poll Time!</a:t>
            </a:r>
            <a:br>
              <a:rPr lang="en-US" sz="6000" b="1" dirty="0" smtClean="0"/>
            </a:br>
            <a:r>
              <a:rPr lang="en-US" sz="6000" b="1" dirty="0" smtClean="0">
                <a:solidFill>
                  <a:schemeClr val="accent6"/>
                </a:solidFill>
              </a:rPr>
              <a:t>Have you ever used YouTube to learn something</a:t>
            </a:r>
            <a:r>
              <a:rPr lang="en-US" sz="6000" b="1" dirty="0" smtClean="0"/>
              <a:t>?</a:t>
            </a:r>
            <a:endParaRPr lang="en-US" sz="6000" b="1" dirty="0"/>
          </a:p>
        </p:txBody>
      </p:sp>
    </p:spTree>
    <p:custDataLst>
      <p:tags r:id="rId1"/>
    </p:custDataLst>
    <p:extLst>
      <p:ext uri="{BB962C8B-B14F-4D97-AF65-F5344CB8AC3E}">
        <p14:creationId xmlns:p14="http://schemas.microsoft.com/office/powerpoint/2010/main" val="206584302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ack background"/>
          <p:cNvSpPr/>
          <p:nvPr/>
        </p:nvSpPr>
        <p:spPr>
          <a:xfrm>
            <a:off x="0" y="0"/>
            <a:ext cx="9144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142843"/>
            <a:ext cx="8229600" cy="1143000"/>
          </a:xfrm>
        </p:spPr>
        <p:txBody>
          <a:bodyPr>
            <a:normAutofit fontScale="90000"/>
          </a:bodyPr>
          <a:lstStyle/>
          <a:p>
            <a:r>
              <a:rPr lang="en-US" sz="6000" b="1" dirty="0" smtClean="0">
                <a:solidFill>
                  <a:schemeClr val="accent4"/>
                </a:solidFill>
              </a:rPr>
              <a:t>Making videos:</a:t>
            </a:r>
            <a:br>
              <a:rPr lang="en-US" sz="6000" b="1" dirty="0" smtClean="0">
                <a:solidFill>
                  <a:schemeClr val="accent4"/>
                </a:solidFill>
              </a:rPr>
            </a:br>
            <a:r>
              <a:rPr lang="en-US" sz="6000" b="1" dirty="0" smtClean="0">
                <a:solidFill>
                  <a:schemeClr val="accent4"/>
                </a:solidFill>
              </a:rPr>
              <a:t>then &amp; now</a:t>
            </a:r>
            <a:endParaRPr lang="en-US" sz="6000" b="1" dirty="0">
              <a:solidFill>
                <a:schemeClr val="accent4"/>
              </a:solidFill>
            </a:endParaRPr>
          </a:p>
        </p:txBody>
      </p:sp>
      <p:grpSp>
        <p:nvGrpSpPr>
          <p:cNvPr id="9223" name="New Version"/>
          <p:cNvGrpSpPr/>
          <p:nvPr/>
        </p:nvGrpSpPr>
        <p:grpSpPr>
          <a:xfrm>
            <a:off x="201082" y="591985"/>
            <a:ext cx="8687165" cy="3582818"/>
            <a:chOff x="201082" y="591985"/>
            <a:chExt cx="8687165" cy="3582818"/>
          </a:xfrm>
        </p:grpSpPr>
        <p:pic>
          <p:nvPicPr>
            <p:cNvPr id="9216" name="Imovie"/>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51380" y="591985"/>
              <a:ext cx="4536867" cy="3183697"/>
            </a:xfrm>
            <a:prstGeom prst="rect">
              <a:avLst/>
            </a:prstGeom>
          </p:spPr>
        </p:pic>
        <p:grpSp>
          <p:nvGrpSpPr>
            <p:cNvPr id="9221" name="Group 9220"/>
            <p:cNvGrpSpPr/>
            <p:nvPr/>
          </p:nvGrpSpPr>
          <p:grpSpPr>
            <a:xfrm>
              <a:off x="201082" y="1454943"/>
              <a:ext cx="1659652" cy="1662113"/>
              <a:chOff x="158377" y="1073921"/>
              <a:chExt cx="1659652" cy="1662113"/>
            </a:xfrm>
          </p:grpSpPr>
          <p:pic>
            <p:nvPicPr>
              <p:cNvPr id="59" name="Picture 4" descr="http://static.rightstartups.com/wp-content/uploads/YouTube-for-iOS-app-icon-full-size.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8377" y="1079956"/>
                <a:ext cx="1656078" cy="1656078"/>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2"/>
              <p:cNvSpPr/>
              <p:nvPr/>
            </p:nvSpPr>
            <p:spPr>
              <a:xfrm>
                <a:off x="1538257" y="1073921"/>
                <a:ext cx="276198" cy="266544"/>
              </a:xfrm>
              <a:custGeom>
                <a:avLst/>
                <a:gdLst/>
                <a:ahLst/>
                <a:cxnLst/>
                <a:rect l="l" t="t" r="r" b="b"/>
                <a:pathLst>
                  <a:path w="554409" h="554079">
                    <a:moveTo>
                      <a:pt x="0" y="0"/>
                    </a:moveTo>
                    <a:lnTo>
                      <a:pt x="554409" y="0"/>
                    </a:lnTo>
                    <a:lnTo>
                      <a:pt x="554409" y="554079"/>
                    </a:lnTo>
                    <a:cubicBezTo>
                      <a:pt x="554409" y="254759"/>
                      <a:pt x="311762" y="12112"/>
                      <a:pt x="12442" y="12112"/>
                    </a:cubicBezTo>
                    <a:lnTo>
                      <a:pt x="0" y="1211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6"/>
              <p:cNvSpPr/>
              <p:nvPr/>
            </p:nvSpPr>
            <p:spPr>
              <a:xfrm>
                <a:off x="158377" y="1076262"/>
                <a:ext cx="275916" cy="317441"/>
              </a:xfrm>
              <a:custGeom>
                <a:avLst/>
                <a:gdLst/>
                <a:ahLst/>
                <a:cxnLst/>
                <a:rect l="l" t="t" r="r" b="b"/>
                <a:pathLst>
                  <a:path w="541966" h="541957">
                    <a:moveTo>
                      <a:pt x="0" y="0"/>
                    </a:moveTo>
                    <a:lnTo>
                      <a:pt x="541966" y="0"/>
                    </a:lnTo>
                    <a:cubicBezTo>
                      <a:pt x="242649" y="0"/>
                      <a:pt x="4" y="242642"/>
                      <a:pt x="0" y="5419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7"/>
              <p:cNvSpPr/>
              <p:nvPr/>
            </p:nvSpPr>
            <p:spPr>
              <a:xfrm>
                <a:off x="158377" y="2450348"/>
                <a:ext cx="275911" cy="285686"/>
              </a:xfrm>
              <a:custGeom>
                <a:avLst/>
                <a:gdLst/>
                <a:ahLst/>
                <a:cxnLst/>
                <a:rect l="l" t="t" r="r" b="b"/>
                <a:pathLst>
                  <a:path w="541958" h="554409">
                    <a:moveTo>
                      <a:pt x="0" y="0"/>
                    </a:moveTo>
                    <a:lnTo>
                      <a:pt x="1" y="0"/>
                    </a:lnTo>
                    <a:lnTo>
                      <a:pt x="1" y="12443"/>
                    </a:lnTo>
                    <a:cubicBezTo>
                      <a:pt x="1" y="311760"/>
                      <a:pt x="242643" y="554405"/>
                      <a:pt x="541958" y="554409"/>
                    </a:cubicBezTo>
                    <a:lnTo>
                      <a:pt x="0" y="55440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8"/>
              <p:cNvSpPr/>
              <p:nvPr/>
            </p:nvSpPr>
            <p:spPr>
              <a:xfrm>
                <a:off x="1536203" y="2461843"/>
                <a:ext cx="281826" cy="274190"/>
              </a:xfrm>
              <a:custGeom>
                <a:avLst/>
                <a:gdLst/>
                <a:ahLst/>
                <a:cxnLst/>
                <a:rect l="l" t="t" r="r" b="b"/>
                <a:pathLst>
                  <a:path w="541957" h="541966">
                    <a:moveTo>
                      <a:pt x="541957" y="0"/>
                    </a:moveTo>
                    <a:lnTo>
                      <a:pt x="541957" y="541966"/>
                    </a:lnTo>
                    <a:lnTo>
                      <a:pt x="0" y="541966"/>
                    </a:lnTo>
                    <a:cubicBezTo>
                      <a:pt x="299315" y="541962"/>
                      <a:pt x="541957" y="299317"/>
                      <a:pt x="54195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219" name="iPhone"/>
            <p:cNvGrpSpPr/>
            <p:nvPr/>
          </p:nvGrpSpPr>
          <p:grpSpPr>
            <a:xfrm>
              <a:off x="2085677" y="670714"/>
              <a:ext cx="1697074" cy="3230572"/>
              <a:chOff x="1964271" y="761265"/>
              <a:chExt cx="1484311" cy="2825554"/>
            </a:xfrm>
          </p:grpSpPr>
          <p:sp>
            <p:nvSpPr>
              <p:cNvPr id="9" name="Rounded Rectangle 7"/>
              <p:cNvSpPr/>
              <p:nvPr/>
            </p:nvSpPr>
            <p:spPr>
              <a:xfrm>
                <a:off x="2982642" y="761265"/>
                <a:ext cx="214670" cy="17868"/>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p:nvSpPr>
            <p:spPr>
              <a:xfrm>
                <a:off x="1989052" y="780850"/>
                <a:ext cx="1459530" cy="2805969"/>
              </a:xfrm>
              <a:prstGeom prst="roundRect">
                <a:avLst/>
              </a:prstGeom>
              <a:gradFill flip="none" rotWithShape="1">
                <a:gsLst>
                  <a:gs pos="0">
                    <a:schemeClr val="tx1"/>
                  </a:gs>
                  <a:gs pos="50000">
                    <a:schemeClr val="tx1"/>
                  </a:gs>
                  <a:gs pos="100000">
                    <a:srgbClr val="171717"/>
                  </a:gs>
                </a:gsLst>
                <a:lin ang="5400000" scaled="1"/>
                <a:tileRect/>
              </a:gra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2103464" y="1269886"/>
                <a:ext cx="1230706" cy="183140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7"/>
              <p:cNvSpPr/>
              <p:nvPr/>
            </p:nvSpPr>
            <p:spPr>
              <a:xfrm rot="16200000">
                <a:off x="1921421" y="1097997"/>
                <a:ext cx="111821" cy="23443"/>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3" name="Group 12"/>
              <p:cNvGrpSpPr/>
              <p:nvPr/>
            </p:nvGrpSpPr>
            <p:grpSpPr>
              <a:xfrm>
                <a:off x="1964271" y="1419945"/>
                <a:ext cx="24781" cy="340014"/>
                <a:chOff x="500749" y="1384322"/>
                <a:chExt cx="48332" cy="663145"/>
              </a:xfrm>
            </p:grpSpPr>
            <p:sp>
              <p:nvSpPr>
                <p:cNvPr id="47" name="Rounded Rectangle 7"/>
                <p:cNvSpPr/>
                <p:nvPr/>
              </p:nvSpPr>
              <p:spPr>
                <a:xfrm rot="16200000">
                  <a:off x="471695" y="1415985"/>
                  <a:ext cx="109048" cy="45721"/>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ounded Rectangle 7"/>
                <p:cNvSpPr/>
                <p:nvPr/>
              </p:nvSpPr>
              <p:spPr>
                <a:xfrm rot="16200000">
                  <a:off x="469086" y="1897569"/>
                  <a:ext cx="109048" cy="45721"/>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ounded Rectangle 7"/>
                <p:cNvSpPr/>
                <p:nvPr/>
              </p:nvSpPr>
              <p:spPr>
                <a:xfrm rot="16200000">
                  <a:off x="498957" y="1511506"/>
                  <a:ext cx="54525" cy="45723"/>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ounded Rectangle 7"/>
                <p:cNvSpPr/>
                <p:nvPr/>
              </p:nvSpPr>
              <p:spPr>
                <a:xfrm rot="16200000">
                  <a:off x="498957" y="1997343"/>
                  <a:ext cx="54525" cy="45723"/>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4" name="Group 13"/>
              <p:cNvGrpSpPr/>
              <p:nvPr/>
            </p:nvGrpSpPr>
            <p:grpSpPr>
              <a:xfrm>
                <a:off x="2577475" y="3196874"/>
                <a:ext cx="282683" cy="282683"/>
                <a:chOff x="-821122" y="5002306"/>
                <a:chExt cx="551329" cy="551329"/>
              </a:xfrm>
            </p:grpSpPr>
            <p:sp>
              <p:nvSpPr>
                <p:cNvPr id="45" name="Oval 44"/>
                <p:cNvSpPr/>
                <p:nvPr/>
              </p:nvSpPr>
              <p:spPr>
                <a:xfrm>
                  <a:off x="-821122" y="5002306"/>
                  <a:ext cx="551329" cy="551329"/>
                </a:xfrm>
                <a:prstGeom prst="ellipse">
                  <a:avLst/>
                </a:prstGeom>
                <a:gradFill flip="none" rotWithShape="1">
                  <a:gsLst>
                    <a:gs pos="0">
                      <a:schemeClr val="tx1"/>
                    </a:gs>
                    <a:gs pos="50000">
                      <a:schemeClr val="tx1"/>
                    </a:gs>
                    <a:gs pos="100000">
                      <a:schemeClr val="bg1">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ounded Rectangle 45"/>
                <p:cNvSpPr/>
                <p:nvPr/>
              </p:nvSpPr>
              <p:spPr>
                <a:xfrm>
                  <a:off x="-624763" y="5197893"/>
                  <a:ext cx="158609" cy="160153"/>
                </a:xfrm>
                <a:prstGeom prst="roundRect">
                  <a:avLst/>
                </a:prstGeom>
                <a:noFill/>
                <a:ln w="19050">
                  <a:solidFill>
                    <a:schemeClr val="bg1">
                      <a:lumMod val="75000"/>
                      <a:alpha val="63922"/>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6" name="Oval 15"/>
              <p:cNvSpPr/>
              <p:nvPr/>
            </p:nvSpPr>
            <p:spPr>
              <a:xfrm>
                <a:off x="2423164" y="1019853"/>
                <a:ext cx="67907" cy="67907"/>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ounded Rectangle 21"/>
              <p:cNvSpPr/>
              <p:nvPr/>
            </p:nvSpPr>
            <p:spPr>
              <a:xfrm>
                <a:off x="2587082" y="1026480"/>
                <a:ext cx="263469" cy="49694"/>
              </a:xfrm>
              <a:prstGeom prst="roundRect">
                <a:avLst/>
              </a:prstGeom>
              <a:gradFill flip="none" rotWithShape="1">
                <a:gsLst>
                  <a:gs pos="15000">
                    <a:schemeClr val="tx1"/>
                  </a:gs>
                  <a:gs pos="50000">
                    <a:schemeClr val="bg1">
                      <a:lumMod val="65000"/>
                    </a:schemeClr>
                  </a:gs>
                  <a:gs pos="100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217" name="Picture 921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115338" y="1280278"/>
                <a:ext cx="1212113" cy="1821015"/>
              </a:xfrm>
              <a:prstGeom prst="rect">
                <a:avLst/>
              </a:prstGeom>
            </p:spPr>
          </p:pic>
          <p:sp>
            <p:nvSpPr>
              <p:cNvPr id="24" name="Rounded Rectangle 5"/>
              <p:cNvSpPr/>
              <p:nvPr/>
            </p:nvSpPr>
            <p:spPr>
              <a:xfrm>
                <a:off x="2682188" y="824741"/>
                <a:ext cx="727890" cy="2096185"/>
              </a:xfrm>
              <a:custGeom>
                <a:avLst/>
                <a:gdLst/>
                <a:ahLst/>
                <a:cxnLst/>
                <a:rect l="l" t="t" r="r" b="b"/>
                <a:pathLst>
                  <a:path w="1419636" h="4088284">
                    <a:moveTo>
                      <a:pt x="0" y="0"/>
                    </a:moveTo>
                    <a:lnTo>
                      <a:pt x="973771" y="0"/>
                    </a:lnTo>
                    <a:cubicBezTo>
                      <a:pt x="1220015" y="0"/>
                      <a:pt x="1419636" y="199621"/>
                      <a:pt x="1419636" y="445865"/>
                    </a:cubicBezTo>
                    <a:lnTo>
                      <a:pt x="1419636" y="4088284"/>
                    </a:lnTo>
                    <a:close/>
                  </a:path>
                </a:pathLst>
              </a:custGeom>
              <a:gradFill flip="none" rotWithShape="1">
                <a:gsLst>
                  <a:gs pos="0">
                    <a:schemeClr val="bg1">
                      <a:alpha val="45000"/>
                    </a:schemeClr>
                  </a:gs>
                  <a:gs pos="79000">
                    <a:schemeClr val="bg1">
                      <a:alpha val="0"/>
                    </a:schemeClr>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9224" name="Picture 8" descr="http://a1.mzstatic.com/us/r30/Purple4/v4/61/5a/19/615a1941-d2b9-c204-797d-90a004e2eec1/mzl.uhrktare.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049182" y="2517524"/>
              <a:ext cx="1657279" cy="1657279"/>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61468170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fontScale="90000"/>
          </a:bodyPr>
          <a:lstStyle/>
          <a:p>
            <a:r>
              <a:rPr lang="en-US" sz="6000" b="1" dirty="0" smtClean="0"/>
              <a:t>So why does this matter if you’re in </a:t>
            </a:r>
            <a:r>
              <a:rPr lang="en-US" sz="6000" b="1" dirty="0" smtClean="0">
                <a:solidFill>
                  <a:schemeClr val="accent6"/>
                </a:solidFill>
              </a:rPr>
              <a:t>L&amp;D</a:t>
            </a:r>
            <a:r>
              <a:rPr lang="en-US" sz="6000" b="1" dirty="0" smtClean="0"/>
              <a:t>?</a:t>
            </a:r>
            <a:endParaRPr lang="en-US" sz="6000" b="1" dirty="0"/>
          </a:p>
        </p:txBody>
      </p:sp>
    </p:spTree>
    <p:custDataLst>
      <p:tags r:id="rId1"/>
    </p:custDataLst>
    <p:extLst>
      <p:ext uri="{BB962C8B-B14F-4D97-AF65-F5344CB8AC3E}">
        <p14:creationId xmlns:p14="http://schemas.microsoft.com/office/powerpoint/2010/main" val="2300187086"/>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3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
      <a:dk1>
        <a:srgbClr val="494949"/>
      </a:dk1>
      <a:lt1>
        <a:sysClr val="window" lastClr="FFFFFF"/>
      </a:lt1>
      <a:dk2>
        <a:srgbClr val="333399"/>
      </a:dk2>
      <a:lt2>
        <a:srgbClr val="FFFFFF"/>
      </a:lt2>
      <a:accent1>
        <a:srgbClr val="7ABC32"/>
      </a:accent1>
      <a:accent2>
        <a:srgbClr val="FF0180"/>
      </a:accent2>
      <a:accent3>
        <a:srgbClr val="DD6909"/>
      </a:accent3>
      <a:accent4>
        <a:srgbClr val="009ED6"/>
      </a:accent4>
      <a:accent5>
        <a:srgbClr val="2FBEBB"/>
      </a:accent5>
      <a:accent6>
        <a:srgbClr val="CC0000"/>
      </a:accent6>
      <a:hlink>
        <a:srgbClr val="548DD4"/>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30574</TotalTime>
  <Words>8758</Words>
  <Application>Microsoft Office PowerPoint</Application>
  <PresentationFormat>On-screen Show (4:3)</PresentationFormat>
  <Paragraphs>436</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eLearning-related Visual Design Trends</vt:lpstr>
      <vt:lpstr>Has this happened to you…</vt:lpstr>
      <vt:lpstr>Just because you aren’t a designer, doesn’t mean you don’t need to know about design</vt:lpstr>
      <vt:lpstr>Amateur Video</vt:lpstr>
      <vt:lpstr>Amateur Video</vt:lpstr>
      <vt:lpstr>Making videos: then &amp; now</vt:lpstr>
      <vt:lpstr>Poll Time! Have you ever used YouTube to learn something?</vt:lpstr>
      <vt:lpstr>Making videos: then &amp; now</vt:lpstr>
      <vt:lpstr>So why does this matter if you’re in L&amp;D?</vt:lpstr>
      <vt:lpstr>Can you use amateur quality video for everything?</vt:lpstr>
      <vt:lpstr>Things to be careful of when using amateur video</vt:lpstr>
      <vt:lpstr>Don’t skimp on…</vt:lpstr>
      <vt:lpstr>What’s the easiest way to improve your videos?</vt:lpstr>
      <vt:lpstr>Do you have any quick questions about amateur video?</vt:lpstr>
      <vt:lpstr>Flat vs Realism</vt:lpstr>
      <vt:lpstr>Poll Time! Do you know what “skeuomorphism” is?</vt:lpstr>
      <vt:lpstr>iOS started with realism &amp; skeuomorphism…</vt:lpstr>
      <vt:lpstr>Then this happened to iOS 7</vt:lpstr>
      <vt:lpstr>PowerPoint Presentation</vt:lpstr>
      <vt:lpstr>So why does this matter if you’re in L&amp;D?</vt:lpstr>
      <vt:lpstr>Realism</vt:lpstr>
      <vt:lpstr>Flat</vt:lpstr>
      <vt:lpstr>Design has shifted.  But is that a good thing?</vt:lpstr>
      <vt:lpstr>Realism Pros &amp; Cons</vt:lpstr>
      <vt:lpstr>Flat Pros &amp; Cons</vt:lpstr>
      <vt:lpstr>In short, both can be good design choices</vt:lpstr>
      <vt:lpstr>Another option: combine the two</vt:lpstr>
      <vt:lpstr>Do you have any quick questions about flat vs realism?</vt:lpstr>
      <vt:lpstr>Infographics</vt:lpstr>
      <vt:lpstr>Poll Time! What’s your experience with infographics?</vt:lpstr>
      <vt:lpstr>So why does this matter if you’re in L&amp;D?</vt:lpstr>
      <vt:lpstr>A good  infographic should:</vt:lpstr>
      <vt:lpstr>What makes an infographic succeed?</vt:lpstr>
      <vt:lpstr>Consider using an infographic if you need to…</vt:lpstr>
      <vt:lpstr>Use something else if you need to…</vt:lpstr>
      <vt:lpstr>Stick to 1 theme, then curate, curate, curate</vt:lpstr>
      <vt:lpstr>But who made it?  But where did the “facts” come from?</vt:lpstr>
      <vt:lpstr>*I just made that up</vt:lpstr>
      <vt:lpstr>Do you have any quick questions about infographics?</vt:lpstr>
      <vt:lpstr>Keeping On Top Of Future Trends</vt:lpstr>
      <vt:lpstr> read books</vt:lpstr>
      <vt:lpstr> check out design blogs &amp; videos</vt:lpstr>
      <vt:lpstr>follow media on  related topics</vt:lpstr>
      <vt:lpstr>become friends  with designers</vt:lpstr>
      <vt:lpstr>Your relationship with design….</vt:lpstr>
      <vt:lpstr>Additional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Bianca.Woods@bmo.com</dc:creator>
  <cp:lastModifiedBy>Bianca Woods</cp:lastModifiedBy>
  <cp:revision>268</cp:revision>
  <dcterms:created xsi:type="dcterms:W3CDTF">2014-03-11T00:15:51Z</dcterms:created>
  <dcterms:modified xsi:type="dcterms:W3CDTF">2015-01-19T14:35:52Z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0A58B99C-E3EF-46E3-B515-889BB1EEB8D3</vt:lpwstr>
  </property>
  <property fmtid="{D5CDD505-2E9C-101B-9397-08002B2CF9AE}" pid="3" name="ArticulatePath">
    <vt:lpwstr>LS14_908_Woods</vt:lpwstr>
  </property>
</Properties>
</file>